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Lst>
  <p:notesMasterIdLst>
    <p:notesMasterId r:id="rId64"/>
  </p:notesMasterIdLst>
  <p:sldIdLst>
    <p:sldId id="423" r:id="rId2"/>
    <p:sldId id="472" r:id="rId3"/>
    <p:sldId id="302" r:id="rId4"/>
    <p:sldId id="262" r:id="rId5"/>
    <p:sldId id="303" r:id="rId6"/>
    <p:sldId id="305" r:id="rId7"/>
    <p:sldId id="306" r:id="rId8"/>
    <p:sldId id="297" r:id="rId9"/>
    <p:sldId id="307" r:id="rId10"/>
    <p:sldId id="340" r:id="rId11"/>
    <p:sldId id="308" r:id="rId12"/>
    <p:sldId id="309" r:id="rId13"/>
    <p:sldId id="310" r:id="rId14"/>
    <p:sldId id="311" r:id="rId15"/>
    <p:sldId id="312" r:id="rId16"/>
    <p:sldId id="316" r:id="rId17"/>
    <p:sldId id="425" r:id="rId18"/>
    <p:sldId id="449" r:id="rId19"/>
    <p:sldId id="450" r:id="rId20"/>
    <p:sldId id="451" r:id="rId21"/>
    <p:sldId id="452" r:id="rId22"/>
    <p:sldId id="453" r:id="rId23"/>
    <p:sldId id="454" r:id="rId24"/>
    <p:sldId id="455" r:id="rId25"/>
    <p:sldId id="456" r:id="rId26"/>
    <p:sldId id="457" r:id="rId27"/>
    <p:sldId id="458" r:id="rId28"/>
    <p:sldId id="459" r:id="rId29"/>
    <p:sldId id="460" r:id="rId30"/>
    <p:sldId id="461" r:id="rId31"/>
    <p:sldId id="462" r:id="rId32"/>
    <p:sldId id="463" r:id="rId33"/>
    <p:sldId id="464" r:id="rId34"/>
    <p:sldId id="465" r:id="rId35"/>
    <p:sldId id="466" r:id="rId36"/>
    <p:sldId id="467" r:id="rId37"/>
    <p:sldId id="468" r:id="rId38"/>
    <p:sldId id="469" r:id="rId39"/>
    <p:sldId id="470" r:id="rId40"/>
    <p:sldId id="471" r:id="rId41"/>
    <p:sldId id="341" r:id="rId42"/>
    <p:sldId id="313" r:id="rId43"/>
    <p:sldId id="314" r:id="rId44"/>
    <p:sldId id="370" r:id="rId45"/>
    <p:sldId id="315" r:id="rId46"/>
    <p:sldId id="335" r:id="rId47"/>
    <p:sldId id="342" r:id="rId48"/>
    <p:sldId id="336" r:id="rId49"/>
    <p:sldId id="372" r:id="rId50"/>
    <p:sldId id="422" r:id="rId51"/>
    <p:sldId id="337" r:id="rId52"/>
    <p:sldId id="343" r:id="rId53"/>
    <p:sldId id="371" r:id="rId54"/>
    <p:sldId id="299" r:id="rId55"/>
    <p:sldId id="338" r:id="rId56"/>
    <p:sldId id="300" r:id="rId57"/>
    <p:sldId id="339" r:id="rId58"/>
    <p:sldId id="473" r:id="rId59"/>
    <p:sldId id="502" r:id="rId60"/>
    <p:sldId id="474" r:id="rId61"/>
    <p:sldId id="475" r:id="rId62"/>
    <p:sldId id="476" r:id="rId63"/>
  </p:sldIdLst>
  <p:sldSz cx="9144000" cy="5143500" type="screen16x9"/>
  <p:notesSz cx="6858000" cy="9144000"/>
  <p:embeddedFontLst>
    <p:embeddedFont>
      <p:font typeface="Fira Sans Extra Condensed" panose="020B0604020202020204" pitchFamily="34" charset="0"/>
      <p:regular r:id="rId65"/>
      <p:bold r:id="rId66"/>
    </p:embeddedFont>
    <p:embeddedFont>
      <p:font typeface="Poetsen One" panose="020B0604020202020204" charset="0"/>
      <p:regular r:id="rId67"/>
    </p:embeddedFont>
    <p:embeddedFont>
      <p:font typeface="PoetsenOne" panose="020B0604020202020204" charset="0"/>
      <p:regular r:id="rId68"/>
    </p:embeddedFont>
    <p:embeddedFont>
      <p:font typeface="Raleway" panose="020B0604020202020204" pitchFamily="2" charset="0"/>
      <p:regular r:id="rId69"/>
      <p:bold r:id="rId70"/>
      <p:italic r:id="rId71"/>
      <p:boldItalic r:id="rId72"/>
    </p:embeddedFont>
    <p:embeddedFont>
      <p:font typeface="Red Hat Display" panose="020B0604020202020204" charset="0"/>
      <p:regular r:id="rId73"/>
      <p:bold r:id="rId74"/>
      <p:italic r:id="rId75"/>
      <p:boldItalic r:id="rId76"/>
    </p:embeddedFont>
    <p:embeddedFont>
      <p:font typeface="Red Hat Display Black" panose="020B0604020202020204" charset="0"/>
      <p:bold r:id="rId77"/>
      <p:italic r:id="rId78"/>
      <p:boldItalic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CULTURA" id="{99AEBF58-2BE1-4332-8ED6-4E73B05EA867}">
          <p14:sldIdLst>
            <p14:sldId id="423"/>
            <p14:sldId id="472"/>
            <p14:sldId id="302"/>
            <p14:sldId id="262"/>
            <p14:sldId id="303"/>
            <p14:sldId id="305"/>
            <p14:sldId id="306"/>
            <p14:sldId id="297"/>
            <p14:sldId id="307"/>
            <p14:sldId id="340"/>
            <p14:sldId id="308"/>
            <p14:sldId id="309"/>
            <p14:sldId id="310"/>
            <p14:sldId id="311"/>
            <p14:sldId id="312"/>
            <p14:sldId id="316"/>
          </p14:sldIdLst>
        </p14:section>
        <p14:section name="TURISMO" id="{23475BD1-18BB-4950-8264-6607FF651415}">
          <p14:sldIdLst>
            <p14:sldId id="425"/>
            <p14:sldId id="449"/>
            <p14:sldId id="450"/>
            <p14:sldId id="451"/>
            <p14:sldId id="452"/>
            <p14:sldId id="453"/>
            <p14:sldId id="454"/>
            <p14:sldId id="455"/>
            <p14:sldId id="456"/>
            <p14:sldId id="457"/>
            <p14:sldId id="458"/>
            <p14:sldId id="459"/>
            <p14:sldId id="460"/>
            <p14:sldId id="461"/>
            <p14:sldId id="462"/>
            <p14:sldId id="463"/>
            <p14:sldId id="464"/>
            <p14:sldId id="465"/>
            <p14:sldId id="466"/>
            <p14:sldId id="467"/>
            <p14:sldId id="468"/>
            <p14:sldId id="469"/>
            <p14:sldId id="470"/>
            <p14:sldId id="471"/>
          </p14:sldIdLst>
        </p14:section>
        <p14:section name="ACCIONES EJE TRANSVERSAL" id="{22FB452E-3C9C-4A1E-A328-E28CBFD94D6E}">
          <p14:sldIdLst>
            <p14:sldId id="341"/>
            <p14:sldId id="313"/>
            <p14:sldId id="314"/>
            <p14:sldId id="370"/>
            <p14:sldId id="315"/>
            <p14:sldId id="335"/>
            <p14:sldId id="342"/>
            <p14:sldId id="336"/>
            <p14:sldId id="372"/>
            <p14:sldId id="422"/>
            <p14:sldId id="337"/>
            <p14:sldId id="343"/>
          </p14:sldIdLst>
        </p14:section>
        <p14:section name="OTRAS ACCIONES" id="{1BCF9C80-E48D-4FFB-B7FB-626A2DD7E2F0}">
          <p14:sldIdLst>
            <p14:sldId id="371"/>
            <p14:sldId id="299"/>
            <p14:sldId id="338"/>
            <p14:sldId id="300"/>
            <p14:sldId id="339"/>
          </p14:sldIdLst>
        </p14:section>
        <p14:section name="INDICADORES DE GESTION" id="{83EAA308-A7C7-4716-BE8E-5381947EB540}">
          <p14:sldIdLst>
            <p14:sldId id="473"/>
            <p14:sldId id="502"/>
            <p14:sldId id="474"/>
            <p14:sldId id="475"/>
            <p14:sldId id="476"/>
          </p14:sldIdLst>
        </p14:section>
        <p14:section name="PRESUPUESTAL Y FINANCIERA" id="{9F610003-E865-4BF2-B397-5EB3B39973CB}">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F94"/>
    <a:srgbClr val="A89BBC"/>
    <a:srgbClr val="0989B1"/>
    <a:srgbClr val="F8B164"/>
    <a:srgbClr val="6B5985"/>
    <a:srgbClr val="C2E49C"/>
    <a:srgbClr val="F99999"/>
    <a:srgbClr val="CCCCFF"/>
    <a:srgbClr val="54AED0"/>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7272734-463F-4A0B-A8D7-86DA9125DB42}">
  <a:tblStyle styleId="{D7272734-463F-4A0B-A8D7-86DA9125DB42}"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0A66879-4ED6-42EE-96D0-9E26330CBD0B}"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38" autoAdjust="0"/>
    <p:restoredTop sz="94660"/>
  </p:normalViewPr>
  <p:slideViewPr>
    <p:cSldViewPr snapToGrid="0">
      <p:cViewPr>
        <p:scale>
          <a:sx n="69" d="100"/>
          <a:sy n="69" d="100"/>
        </p:scale>
        <p:origin x="156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4.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0.fntdata"/><Relationship Id="rId79" Type="http://schemas.openxmlformats.org/officeDocument/2006/relationships/font" Target="fonts/font15.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8.fntdata"/><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2.fntdata"/><Relationship Id="rId7" Type="http://schemas.openxmlformats.org/officeDocument/2006/relationships/slide" Target="slides/slide6.xml"/><Relationship Id="rId71" Type="http://schemas.openxmlformats.org/officeDocument/2006/relationships/font" Target="fonts/font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5480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78481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9279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49787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5977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06365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28070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47842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96851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29167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36264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40784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53029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79361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87741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402080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062006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503943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101085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258982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449835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68438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301647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480816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675287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110093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530751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055866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313343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238813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110960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164829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82150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706599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b32348a41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b32348a41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354418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37304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843151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291744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691622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918942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573257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537146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53288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879484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389730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950355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987498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969830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946420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184862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500566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11674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37815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62423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94481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08691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0" y="0"/>
            <a:ext cx="9144000" cy="5143500"/>
          </a:xfrm>
          <a:prstGeom prst="rect">
            <a:avLst/>
          </a:prstGeom>
          <a:solidFill>
            <a:srgbClr val="142236">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11;p2"/>
          <p:cNvSpPr/>
          <p:nvPr/>
        </p:nvSpPr>
        <p:spPr>
          <a:xfrm rot="10800000" flipH="1">
            <a:off x="0" y="-50"/>
            <a:ext cx="6081900" cy="2766600"/>
          </a:xfrm>
          <a:prstGeom prst="round1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12;p2"/>
          <p:cNvSpPr txBox="1">
            <a:spLocks noGrp="1"/>
          </p:cNvSpPr>
          <p:nvPr>
            <p:ph type="ctrTitle"/>
          </p:nvPr>
        </p:nvSpPr>
        <p:spPr>
          <a:xfrm>
            <a:off x="456600" y="459275"/>
            <a:ext cx="5150400" cy="1844700"/>
          </a:xfrm>
          <a:prstGeom prst="rect">
            <a:avLst/>
          </a:prstGeom>
        </p:spPr>
        <p:txBody>
          <a:bodyPr spcFirstLastPara="1" wrap="square" lIns="0" tIns="0" rIns="0" bIns="0" anchor="ctr" anchorCtr="0">
            <a:noAutofit/>
          </a:bodyPr>
          <a:lstStyle>
            <a:lvl1pPr lvl="0" rtl="0">
              <a:spcBef>
                <a:spcPts val="0"/>
              </a:spcBef>
              <a:spcAft>
                <a:spcPts val="0"/>
              </a:spcAft>
              <a:buSzPts val="4400"/>
              <a:buNone/>
              <a:defRPr sz="4400"/>
            </a:lvl1pPr>
            <a:lvl2pPr lvl="1" rtl="0">
              <a:spcBef>
                <a:spcPts val="0"/>
              </a:spcBef>
              <a:spcAft>
                <a:spcPts val="0"/>
              </a:spcAft>
              <a:buSzPts val="4400"/>
              <a:buNone/>
              <a:defRPr sz="4400"/>
            </a:lvl2pPr>
            <a:lvl3pPr lvl="2" rtl="0">
              <a:spcBef>
                <a:spcPts val="0"/>
              </a:spcBef>
              <a:spcAft>
                <a:spcPts val="0"/>
              </a:spcAft>
              <a:buSzPts val="4400"/>
              <a:buNone/>
              <a:defRPr sz="4400"/>
            </a:lvl3pPr>
            <a:lvl4pPr lvl="3" rtl="0">
              <a:spcBef>
                <a:spcPts val="0"/>
              </a:spcBef>
              <a:spcAft>
                <a:spcPts val="0"/>
              </a:spcAft>
              <a:buSzPts val="4400"/>
              <a:buNone/>
              <a:defRPr sz="4400"/>
            </a:lvl4pPr>
            <a:lvl5pPr lvl="4" rtl="0">
              <a:spcBef>
                <a:spcPts val="0"/>
              </a:spcBef>
              <a:spcAft>
                <a:spcPts val="0"/>
              </a:spcAft>
              <a:buSzPts val="4400"/>
              <a:buNone/>
              <a:defRPr sz="4400"/>
            </a:lvl5pPr>
            <a:lvl6pPr lvl="5" rtl="0">
              <a:spcBef>
                <a:spcPts val="0"/>
              </a:spcBef>
              <a:spcAft>
                <a:spcPts val="0"/>
              </a:spcAft>
              <a:buSzPts val="4400"/>
              <a:buNone/>
              <a:defRPr sz="4400"/>
            </a:lvl6pPr>
            <a:lvl7pPr lvl="6" rtl="0">
              <a:spcBef>
                <a:spcPts val="0"/>
              </a:spcBef>
              <a:spcAft>
                <a:spcPts val="0"/>
              </a:spcAft>
              <a:buSzPts val="4400"/>
              <a:buNone/>
              <a:defRPr sz="4400"/>
            </a:lvl7pPr>
            <a:lvl8pPr lvl="7" rtl="0">
              <a:spcBef>
                <a:spcPts val="0"/>
              </a:spcBef>
              <a:spcAft>
                <a:spcPts val="0"/>
              </a:spcAft>
              <a:buSzPts val="4400"/>
              <a:buNone/>
              <a:defRPr sz="4400"/>
            </a:lvl8pPr>
            <a:lvl9pPr lvl="8" rtl="0">
              <a:spcBef>
                <a:spcPts val="0"/>
              </a:spcBef>
              <a:spcAft>
                <a:spcPts val="0"/>
              </a:spcAft>
              <a:buSzPts val="4400"/>
              <a:buNone/>
              <a:defRPr sz="4400"/>
            </a:lvl9pPr>
          </a:lstStyle>
          <a:p>
            <a:endParaRPr/>
          </a:p>
        </p:txBody>
      </p:sp>
      <p:sp>
        <p:nvSpPr>
          <p:cNvPr id="13" name="Google Shape;13;p2"/>
          <p:cNvSpPr/>
          <p:nvPr/>
        </p:nvSpPr>
        <p:spPr>
          <a:xfrm flipH="1">
            <a:off x="7944600" y="3944200"/>
            <a:ext cx="1199400" cy="1199400"/>
          </a:xfrm>
          <a:prstGeom prst="round1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4"/>
        <p:cNvGrpSpPr/>
        <p:nvPr/>
      </p:nvGrpSpPr>
      <p:grpSpPr>
        <a:xfrm>
          <a:off x="0" y="0"/>
          <a:ext cx="0" cy="0"/>
          <a:chOff x="0" y="0"/>
          <a:chExt cx="0" cy="0"/>
        </a:xfrm>
      </p:grpSpPr>
      <p:sp>
        <p:nvSpPr>
          <p:cNvPr id="15" name="Google Shape;15;p3"/>
          <p:cNvSpPr/>
          <p:nvPr/>
        </p:nvSpPr>
        <p:spPr>
          <a:xfrm>
            <a:off x="0" y="0"/>
            <a:ext cx="9144000" cy="5143500"/>
          </a:xfrm>
          <a:prstGeom prst="rect">
            <a:avLst/>
          </a:prstGeom>
          <a:solidFill>
            <a:srgbClr val="142236">
              <a:alpha val="7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16;p3"/>
          <p:cNvSpPr/>
          <p:nvPr/>
        </p:nvSpPr>
        <p:spPr>
          <a:xfrm>
            <a:off x="-6100" y="3429000"/>
            <a:ext cx="9150000" cy="1714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7;p3"/>
          <p:cNvSpPr txBox="1">
            <a:spLocks noGrp="1"/>
          </p:cNvSpPr>
          <p:nvPr>
            <p:ph type="ctrTitle"/>
          </p:nvPr>
        </p:nvSpPr>
        <p:spPr>
          <a:xfrm>
            <a:off x="1561925" y="3020412"/>
            <a:ext cx="7003800" cy="546900"/>
          </a:xfrm>
          <a:prstGeom prst="rect">
            <a:avLst/>
          </a:prstGeom>
        </p:spPr>
        <p:txBody>
          <a:bodyPr spcFirstLastPara="1" wrap="square" lIns="0" tIns="0" rIns="0" bIns="0" anchor="b" anchorCtr="0">
            <a:noAutofit/>
          </a:bodyPr>
          <a:lstStyle>
            <a:lvl1pPr lvl="0" rtl="0">
              <a:spcBef>
                <a:spcPts val="0"/>
              </a:spcBef>
              <a:spcAft>
                <a:spcPts val="0"/>
              </a:spcAft>
              <a:buClr>
                <a:schemeClr val="lt1"/>
              </a:buClr>
              <a:buSzPts val="4400"/>
              <a:buNone/>
              <a:defRPr sz="4400">
                <a:solidFill>
                  <a:schemeClr val="lt1"/>
                </a:solidFill>
              </a:defRPr>
            </a:lvl1pPr>
            <a:lvl2pPr lvl="1" rtl="0">
              <a:spcBef>
                <a:spcPts val="0"/>
              </a:spcBef>
              <a:spcAft>
                <a:spcPts val="0"/>
              </a:spcAft>
              <a:buClr>
                <a:schemeClr val="lt1"/>
              </a:buClr>
              <a:buSzPts val="4400"/>
              <a:buNone/>
              <a:defRPr sz="4400">
                <a:solidFill>
                  <a:schemeClr val="lt1"/>
                </a:solidFill>
              </a:defRPr>
            </a:lvl2pPr>
            <a:lvl3pPr lvl="2" rtl="0">
              <a:spcBef>
                <a:spcPts val="0"/>
              </a:spcBef>
              <a:spcAft>
                <a:spcPts val="0"/>
              </a:spcAft>
              <a:buClr>
                <a:schemeClr val="lt1"/>
              </a:buClr>
              <a:buSzPts val="4400"/>
              <a:buNone/>
              <a:defRPr sz="4400">
                <a:solidFill>
                  <a:schemeClr val="lt1"/>
                </a:solidFill>
              </a:defRPr>
            </a:lvl3pPr>
            <a:lvl4pPr lvl="3" rtl="0">
              <a:spcBef>
                <a:spcPts val="0"/>
              </a:spcBef>
              <a:spcAft>
                <a:spcPts val="0"/>
              </a:spcAft>
              <a:buClr>
                <a:schemeClr val="lt1"/>
              </a:buClr>
              <a:buSzPts val="4400"/>
              <a:buNone/>
              <a:defRPr sz="4400">
                <a:solidFill>
                  <a:schemeClr val="lt1"/>
                </a:solidFill>
              </a:defRPr>
            </a:lvl4pPr>
            <a:lvl5pPr lvl="4" rtl="0">
              <a:spcBef>
                <a:spcPts val="0"/>
              </a:spcBef>
              <a:spcAft>
                <a:spcPts val="0"/>
              </a:spcAft>
              <a:buClr>
                <a:schemeClr val="lt1"/>
              </a:buClr>
              <a:buSzPts val="4400"/>
              <a:buNone/>
              <a:defRPr sz="4400">
                <a:solidFill>
                  <a:schemeClr val="lt1"/>
                </a:solidFill>
              </a:defRPr>
            </a:lvl5pPr>
            <a:lvl6pPr lvl="5" rtl="0">
              <a:spcBef>
                <a:spcPts val="0"/>
              </a:spcBef>
              <a:spcAft>
                <a:spcPts val="0"/>
              </a:spcAft>
              <a:buClr>
                <a:schemeClr val="lt1"/>
              </a:buClr>
              <a:buSzPts val="4400"/>
              <a:buNone/>
              <a:defRPr sz="4400">
                <a:solidFill>
                  <a:schemeClr val="lt1"/>
                </a:solidFill>
              </a:defRPr>
            </a:lvl6pPr>
            <a:lvl7pPr lvl="6" rtl="0">
              <a:spcBef>
                <a:spcPts val="0"/>
              </a:spcBef>
              <a:spcAft>
                <a:spcPts val="0"/>
              </a:spcAft>
              <a:buClr>
                <a:schemeClr val="lt1"/>
              </a:buClr>
              <a:buSzPts val="4400"/>
              <a:buNone/>
              <a:defRPr sz="4400">
                <a:solidFill>
                  <a:schemeClr val="lt1"/>
                </a:solidFill>
              </a:defRPr>
            </a:lvl7pPr>
            <a:lvl8pPr lvl="7" rtl="0">
              <a:spcBef>
                <a:spcPts val="0"/>
              </a:spcBef>
              <a:spcAft>
                <a:spcPts val="0"/>
              </a:spcAft>
              <a:buClr>
                <a:schemeClr val="lt1"/>
              </a:buClr>
              <a:buSzPts val="4400"/>
              <a:buNone/>
              <a:defRPr sz="4400">
                <a:solidFill>
                  <a:schemeClr val="lt1"/>
                </a:solidFill>
              </a:defRPr>
            </a:lvl8pPr>
            <a:lvl9pPr lvl="8" rtl="0">
              <a:spcBef>
                <a:spcPts val="0"/>
              </a:spcBef>
              <a:spcAft>
                <a:spcPts val="0"/>
              </a:spcAft>
              <a:buClr>
                <a:schemeClr val="lt1"/>
              </a:buClr>
              <a:buSzPts val="4400"/>
              <a:buNone/>
              <a:defRPr sz="4400">
                <a:solidFill>
                  <a:schemeClr val="lt1"/>
                </a:solidFill>
              </a:defRPr>
            </a:lvl9pPr>
          </a:lstStyle>
          <a:p>
            <a:endParaRPr/>
          </a:p>
        </p:txBody>
      </p:sp>
      <p:sp>
        <p:nvSpPr>
          <p:cNvPr id="18" name="Google Shape;18;p3"/>
          <p:cNvSpPr txBox="1">
            <a:spLocks noGrp="1"/>
          </p:cNvSpPr>
          <p:nvPr>
            <p:ph type="subTitle" idx="1"/>
          </p:nvPr>
        </p:nvSpPr>
        <p:spPr>
          <a:xfrm>
            <a:off x="1561925" y="3533375"/>
            <a:ext cx="7003800" cy="279600"/>
          </a:xfrm>
          <a:prstGeom prst="rect">
            <a:avLst/>
          </a:prstGeom>
        </p:spPr>
        <p:txBody>
          <a:bodyPr spcFirstLastPara="1" wrap="square" lIns="0" tIns="0" rIns="0" bIns="0" anchor="t" anchorCtr="0">
            <a:noAutofit/>
          </a:bodyPr>
          <a:lstStyle>
            <a:lvl1pPr lvl="0" rtl="0">
              <a:spcBef>
                <a:spcPts val="0"/>
              </a:spcBef>
              <a:spcAft>
                <a:spcPts val="0"/>
              </a:spcAft>
              <a:buClr>
                <a:schemeClr val="dk2"/>
              </a:buClr>
              <a:buSzPts val="1800"/>
              <a:buNone/>
              <a:defRPr sz="1800">
                <a:solidFill>
                  <a:schemeClr val="dk2"/>
                </a:solidFill>
              </a:defRPr>
            </a:lvl1pPr>
            <a:lvl2pPr lvl="1" rtl="0">
              <a:spcBef>
                <a:spcPts val="0"/>
              </a:spcBef>
              <a:spcAft>
                <a:spcPts val="0"/>
              </a:spcAft>
              <a:buClr>
                <a:schemeClr val="dk2"/>
              </a:buClr>
              <a:buSzPts val="1800"/>
              <a:buNone/>
              <a:defRPr sz="1800">
                <a:solidFill>
                  <a:schemeClr val="dk2"/>
                </a:solidFill>
              </a:defRPr>
            </a:lvl2pPr>
            <a:lvl3pPr lvl="2" rtl="0">
              <a:spcBef>
                <a:spcPts val="0"/>
              </a:spcBef>
              <a:spcAft>
                <a:spcPts val="0"/>
              </a:spcAft>
              <a:buSzPts val="1800"/>
              <a:buNone/>
              <a:defRPr sz="1800">
                <a:solidFill>
                  <a:schemeClr val="dk2"/>
                </a:solidFill>
              </a:defRPr>
            </a:lvl3pPr>
            <a:lvl4pPr lvl="3" rtl="0">
              <a:spcBef>
                <a:spcPts val="0"/>
              </a:spcBef>
              <a:spcAft>
                <a:spcPts val="0"/>
              </a:spcAft>
              <a:buSzPts val="1800"/>
              <a:buNone/>
              <a:defRPr sz="1800">
                <a:solidFill>
                  <a:schemeClr val="dk2"/>
                </a:solidFill>
              </a:defRPr>
            </a:lvl4pPr>
            <a:lvl5pPr lvl="4" rtl="0">
              <a:spcBef>
                <a:spcPts val="0"/>
              </a:spcBef>
              <a:spcAft>
                <a:spcPts val="0"/>
              </a:spcAft>
              <a:buSzPts val="1800"/>
              <a:buNone/>
              <a:defRPr sz="1800">
                <a:solidFill>
                  <a:schemeClr val="dk2"/>
                </a:solidFill>
              </a:defRPr>
            </a:lvl5pPr>
            <a:lvl6pPr lvl="5" rtl="0">
              <a:spcBef>
                <a:spcPts val="0"/>
              </a:spcBef>
              <a:spcAft>
                <a:spcPts val="0"/>
              </a:spcAft>
              <a:buSzPts val="1800"/>
              <a:buNone/>
              <a:defRPr sz="1800">
                <a:solidFill>
                  <a:schemeClr val="dk2"/>
                </a:solidFill>
              </a:defRPr>
            </a:lvl6pPr>
            <a:lvl7pPr lvl="6" rtl="0">
              <a:spcBef>
                <a:spcPts val="0"/>
              </a:spcBef>
              <a:spcAft>
                <a:spcPts val="0"/>
              </a:spcAft>
              <a:buSzPts val="1800"/>
              <a:buNone/>
              <a:defRPr sz="1800">
                <a:solidFill>
                  <a:schemeClr val="dk2"/>
                </a:solidFill>
              </a:defRPr>
            </a:lvl7pPr>
            <a:lvl8pPr lvl="7" rtl="0">
              <a:spcBef>
                <a:spcPts val="0"/>
              </a:spcBef>
              <a:spcAft>
                <a:spcPts val="0"/>
              </a:spcAft>
              <a:buSzPts val="1800"/>
              <a:buNone/>
              <a:defRPr sz="1800">
                <a:solidFill>
                  <a:schemeClr val="dk2"/>
                </a:solidFill>
              </a:defRPr>
            </a:lvl8pPr>
            <a:lvl9pPr lvl="8" rtl="0">
              <a:spcBef>
                <a:spcPts val="0"/>
              </a:spcBef>
              <a:spcAft>
                <a:spcPts val="0"/>
              </a:spcAft>
              <a:buSzPts val="1800"/>
              <a:buNone/>
              <a:defRPr sz="1800">
                <a:solidFill>
                  <a:schemeClr val="dk2"/>
                </a:solidFill>
              </a:defRPr>
            </a:lvl9pPr>
          </a:lstStyle>
          <a:p>
            <a:endParaRPr/>
          </a:p>
        </p:txBody>
      </p:sp>
      <p:sp>
        <p:nvSpPr>
          <p:cNvPr id="19" name="Google Shape;19;p3"/>
          <p:cNvSpPr/>
          <p:nvPr/>
        </p:nvSpPr>
        <p:spPr>
          <a:xfrm>
            <a:off x="0" y="1998300"/>
            <a:ext cx="1430700" cy="1430700"/>
          </a:xfrm>
          <a:prstGeom prst="round1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8"/>
        <p:cNvGrpSpPr/>
        <p:nvPr/>
      </p:nvGrpSpPr>
      <p:grpSpPr>
        <a:xfrm>
          <a:off x="0" y="0"/>
          <a:ext cx="0" cy="0"/>
          <a:chOff x="0" y="0"/>
          <a:chExt cx="0" cy="0"/>
        </a:xfrm>
      </p:grpSpPr>
      <p:grpSp>
        <p:nvGrpSpPr>
          <p:cNvPr id="29" name="Google Shape;29;p5"/>
          <p:cNvGrpSpPr/>
          <p:nvPr/>
        </p:nvGrpSpPr>
        <p:grpSpPr>
          <a:xfrm>
            <a:off x="0" y="-50"/>
            <a:ext cx="9144000" cy="5143575"/>
            <a:chOff x="0" y="-50"/>
            <a:chExt cx="9144000" cy="5143575"/>
          </a:xfrm>
        </p:grpSpPr>
        <p:sp>
          <p:nvSpPr>
            <p:cNvPr id="30" name="Google Shape;30;p5"/>
            <p:cNvSpPr/>
            <p:nvPr/>
          </p:nvSpPr>
          <p:spPr>
            <a:xfrm>
              <a:off x="0" y="0"/>
              <a:ext cx="9144000" cy="5143500"/>
            </a:xfrm>
            <a:prstGeom prst="rect">
              <a:avLst/>
            </a:prstGeom>
            <a:solidFill>
              <a:srgbClr val="142236">
                <a:alpha val="7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1" name="Google Shape;31;p5"/>
            <p:cNvGrpSpPr/>
            <p:nvPr/>
          </p:nvGrpSpPr>
          <p:grpSpPr>
            <a:xfrm>
              <a:off x="0" y="-50"/>
              <a:ext cx="9144000" cy="5143575"/>
              <a:chOff x="0" y="-250"/>
              <a:chExt cx="9144000" cy="5143575"/>
            </a:xfrm>
          </p:grpSpPr>
          <p:sp>
            <p:nvSpPr>
              <p:cNvPr id="32" name="Google Shape;32;p5"/>
              <p:cNvSpPr/>
              <p:nvPr/>
            </p:nvSpPr>
            <p:spPr>
              <a:xfrm>
                <a:off x="0" y="-225"/>
                <a:ext cx="9144000" cy="5143500"/>
              </a:xfrm>
              <a:prstGeom prst="frame">
                <a:avLst>
                  <a:gd name="adj1" fmla="val 8758"/>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33;p5"/>
              <p:cNvSpPr/>
              <p:nvPr/>
            </p:nvSpPr>
            <p:spPr>
              <a:xfrm rot="10800000" flipH="1">
                <a:off x="0" y="-250"/>
                <a:ext cx="4115400" cy="1415100"/>
              </a:xfrm>
              <a:prstGeom prst="round1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34;p5"/>
              <p:cNvSpPr/>
              <p:nvPr/>
            </p:nvSpPr>
            <p:spPr>
              <a:xfrm flipH="1">
                <a:off x="8760600" y="4759925"/>
                <a:ext cx="383400" cy="383400"/>
              </a:xfrm>
              <a:prstGeom prst="round1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
        <p:nvSpPr>
          <p:cNvPr id="35" name="Google Shape;35;p5"/>
          <p:cNvSpPr txBox="1">
            <a:spLocks noGrp="1"/>
          </p:cNvSpPr>
          <p:nvPr>
            <p:ph type="title"/>
          </p:nvPr>
        </p:nvSpPr>
        <p:spPr>
          <a:xfrm>
            <a:off x="457200" y="0"/>
            <a:ext cx="3171300" cy="1418400"/>
          </a:xfrm>
          <a:prstGeom prst="rect">
            <a:avLst/>
          </a:prstGeom>
        </p:spPr>
        <p:txBody>
          <a:bodyPr spcFirstLastPara="1" wrap="square" lIns="0" tIns="0" rIns="0" bIns="0" anchor="ctr" anchorCtr="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36" name="Google Shape;36;p5"/>
          <p:cNvSpPr txBox="1">
            <a:spLocks noGrp="1"/>
          </p:cNvSpPr>
          <p:nvPr>
            <p:ph type="body" idx="1"/>
          </p:nvPr>
        </p:nvSpPr>
        <p:spPr>
          <a:xfrm>
            <a:off x="913175" y="1746150"/>
            <a:ext cx="5944800" cy="2633700"/>
          </a:xfrm>
          <a:prstGeom prst="rect">
            <a:avLst/>
          </a:prstGeom>
        </p:spPr>
        <p:txBody>
          <a:bodyPr spcFirstLastPara="1" wrap="square" lIns="0" tIns="0" rIns="0" bIns="0" anchor="t" anchorCtr="0">
            <a:noAutofit/>
          </a:bodyPr>
          <a:lstStyle>
            <a:lvl1pPr marL="457200" lvl="0" indent="-381000" rtl="0">
              <a:spcBef>
                <a:spcPts val="600"/>
              </a:spcBef>
              <a:spcAft>
                <a:spcPts val="0"/>
              </a:spcAft>
              <a:buSzPts val="24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a:p>
        </p:txBody>
      </p:sp>
      <p:sp>
        <p:nvSpPr>
          <p:cNvPr id="37" name="Google Shape;37;p5"/>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‹Nº›</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44"/>
        <p:cNvGrpSpPr/>
        <p:nvPr/>
      </p:nvGrpSpPr>
      <p:grpSpPr>
        <a:xfrm>
          <a:off x="0" y="0"/>
          <a:ext cx="0" cy="0"/>
          <a:chOff x="0" y="0"/>
          <a:chExt cx="0" cy="0"/>
        </a:xfrm>
      </p:grpSpPr>
      <p:grpSp>
        <p:nvGrpSpPr>
          <p:cNvPr id="45" name="Google Shape;45;p7"/>
          <p:cNvGrpSpPr/>
          <p:nvPr/>
        </p:nvGrpSpPr>
        <p:grpSpPr>
          <a:xfrm>
            <a:off x="0" y="-50"/>
            <a:ext cx="9144000" cy="5143575"/>
            <a:chOff x="0" y="-50"/>
            <a:chExt cx="9144000" cy="5143575"/>
          </a:xfrm>
        </p:grpSpPr>
        <p:sp>
          <p:nvSpPr>
            <p:cNvPr id="46" name="Google Shape;46;p7"/>
            <p:cNvSpPr/>
            <p:nvPr/>
          </p:nvSpPr>
          <p:spPr>
            <a:xfrm>
              <a:off x="0" y="0"/>
              <a:ext cx="9144000" cy="5143500"/>
            </a:xfrm>
            <a:prstGeom prst="rect">
              <a:avLst/>
            </a:prstGeom>
            <a:solidFill>
              <a:srgbClr val="142236">
                <a:alpha val="7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7" name="Google Shape;47;p7"/>
            <p:cNvGrpSpPr/>
            <p:nvPr/>
          </p:nvGrpSpPr>
          <p:grpSpPr>
            <a:xfrm>
              <a:off x="0" y="-50"/>
              <a:ext cx="9144000" cy="5143575"/>
              <a:chOff x="0" y="-250"/>
              <a:chExt cx="9144000" cy="5143575"/>
            </a:xfrm>
          </p:grpSpPr>
          <p:sp>
            <p:nvSpPr>
              <p:cNvPr id="48" name="Google Shape;48;p7"/>
              <p:cNvSpPr/>
              <p:nvPr/>
            </p:nvSpPr>
            <p:spPr>
              <a:xfrm>
                <a:off x="0" y="-225"/>
                <a:ext cx="9144000" cy="5143500"/>
              </a:xfrm>
              <a:prstGeom prst="frame">
                <a:avLst>
                  <a:gd name="adj1" fmla="val 8758"/>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49;p7"/>
              <p:cNvSpPr/>
              <p:nvPr/>
            </p:nvSpPr>
            <p:spPr>
              <a:xfrm rot="10800000" flipH="1">
                <a:off x="0" y="-250"/>
                <a:ext cx="4115400" cy="1415100"/>
              </a:xfrm>
              <a:prstGeom prst="round1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50;p7"/>
              <p:cNvSpPr/>
              <p:nvPr/>
            </p:nvSpPr>
            <p:spPr>
              <a:xfrm flipH="1">
                <a:off x="8760600" y="4759925"/>
                <a:ext cx="383400" cy="383400"/>
              </a:xfrm>
              <a:prstGeom prst="round1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
        <p:nvSpPr>
          <p:cNvPr id="51" name="Google Shape;51;p7"/>
          <p:cNvSpPr txBox="1">
            <a:spLocks noGrp="1"/>
          </p:cNvSpPr>
          <p:nvPr>
            <p:ph type="title"/>
          </p:nvPr>
        </p:nvSpPr>
        <p:spPr>
          <a:xfrm>
            <a:off x="457200" y="0"/>
            <a:ext cx="3171300" cy="1418400"/>
          </a:xfrm>
          <a:prstGeom prst="rect">
            <a:avLst/>
          </a:prstGeom>
        </p:spPr>
        <p:txBody>
          <a:bodyPr spcFirstLastPara="1" wrap="square" lIns="0" tIns="0" rIns="0" bIns="0" anchor="ctr" anchorCtr="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52" name="Google Shape;52;p7"/>
          <p:cNvSpPr txBox="1">
            <a:spLocks noGrp="1"/>
          </p:cNvSpPr>
          <p:nvPr>
            <p:ph type="body" idx="1"/>
          </p:nvPr>
        </p:nvSpPr>
        <p:spPr>
          <a:xfrm>
            <a:off x="913175" y="1746150"/>
            <a:ext cx="3419100" cy="26337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53" name="Google Shape;53;p7"/>
          <p:cNvSpPr txBox="1">
            <a:spLocks noGrp="1"/>
          </p:cNvSpPr>
          <p:nvPr>
            <p:ph type="body" idx="2"/>
          </p:nvPr>
        </p:nvSpPr>
        <p:spPr>
          <a:xfrm>
            <a:off x="4811921" y="1746150"/>
            <a:ext cx="3419100" cy="26337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54" name="Google Shape;54;p7"/>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‹Nº›</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 Veiled">
  <p:cSld name="BLANK_1">
    <p:spTree>
      <p:nvGrpSpPr>
        <p:cNvPr id="1" name="Shape 85"/>
        <p:cNvGrpSpPr/>
        <p:nvPr/>
      </p:nvGrpSpPr>
      <p:grpSpPr>
        <a:xfrm>
          <a:off x="0" y="0"/>
          <a:ext cx="0" cy="0"/>
          <a:chOff x="0" y="0"/>
          <a:chExt cx="0" cy="0"/>
        </a:xfrm>
      </p:grpSpPr>
      <p:sp>
        <p:nvSpPr>
          <p:cNvPr id="86" name="Google Shape;86;p12"/>
          <p:cNvSpPr/>
          <p:nvPr/>
        </p:nvSpPr>
        <p:spPr>
          <a:xfrm>
            <a:off x="0" y="0"/>
            <a:ext cx="9144000" cy="5143500"/>
          </a:xfrm>
          <a:prstGeom prst="rect">
            <a:avLst/>
          </a:prstGeom>
          <a:solidFill>
            <a:srgbClr val="142236">
              <a:alpha val="7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87;p12"/>
          <p:cNvSpPr/>
          <p:nvPr/>
        </p:nvSpPr>
        <p:spPr>
          <a:xfrm flipH="1">
            <a:off x="8760600" y="4760125"/>
            <a:ext cx="383400" cy="383400"/>
          </a:xfrm>
          <a:prstGeom prst="round1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88;p12"/>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‹Nº›</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mage background">
  <p:cSld name="BLANK_1_1">
    <p:spTree>
      <p:nvGrpSpPr>
        <p:cNvPr id="1" name="Shape 89"/>
        <p:cNvGrpSpPr/>
        <p:nvPr/>
      </p:nvGrpSpPr>
      <p:grpSpPr>
        <a:xfrm>
          <a:off x="0" y="0"/>
          <a:ext cx="0" cy="0"/>
          <a:chOff x="0" y="0"/>
          <a:chExt cx="0" cy="0"/>
        </a:xfrm>
      </p:grpSpPr>
      <p:grpSp>
        <p:nvGrpSpPr>
          <p:cNvPr id="90" name="Google Shape;90;p13"/>
          <p:cNvGrpSpPr/>
          <p:nvPr/>
        </p:nvGrpSpPr>
        <p:grpSpPr>
          <a:xfrm>
            <a:off x="0" y="-25"/>
            <a:ext cx="9144000" cy="5143500"/>
            <a:chOff x="0" y="-225"/>
            <a:chExt cx="9144000" cy="5143500"/>
          </a:xfrm>
        </p:grpSpPr>
        <p:sp>
          <p:nvSpPr>
            <p:cNvPr id="91" name="Google Shape;91;p13"/>
            <p:cNvSpPr/>
            <p:nvPr/>
          </p:nvSpPr>
          <p:spPr>
            <a:xfrm>
              <a:off x="0" y="-225"/>
              <a:ext cx="9144000" cy="5143500"/>
            </a:xfrm>
            <a:prstGeom prst="frame">
              <a:avLst>
                <a:gd name="adj1" fmla="val 8758"/>
              </a:avLst>
            </a:prstGeom>
            <a:solidFill>
              <a:srgbClr val="142236">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92;p13"/>
            <p:cNvSpPr/>
            <p:nvPr/>
          </p:nvSpPr>
          <p:spPr>
            <a:xfrm rot="10800000" flipH="1">
              <a:off x="0" y="-175"/>
              <a:ext cx="4572000" cy="906300"/>
            </a:xfrm>
            <a:prstGeom prst="round1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1"/>
                </a:solidFill>
              </a:endParaRPr>
            </a:p>
          </p:txBody>
        </p:sp>
      </p:grpSp>
      <p:sp>
        <p:nvSpPr>
          <p:cNvPr id="93" name="Google Shape;93;p13"/>
          <p:cNvSpPr/>
          <p:nvPr/>
        </p:nvSpPr>
        <p:spPr>
          <a:xfrm flipH="1">
            <a:off x="8760600" y="4760125"/>
            <a:ext cx="383400" cy="383400"/>
          </a:xfrm>
          <a:prstGeom prst="round1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94;p13"/>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‹Nº›</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8760475" y="4759953"/>
            <a:ext cx="383400" cy="383400"/>
          </a:xfrm>
          <a:prstGeom prst="rect">
            <a:avLst/>
          </a:prstGeom>
          <a:noFill/>
          <a:ln>
            <a:noFill/>
          </a:ln>
        </p:spPr>
        <p:txBody>
          <a:bodyPr spcFirstLastPara="1" wrap="square" lIns="0" tIns="0" rIns="0" bIns="0" anchor="ctr" anchorCtr="0">
            <a:noAutofit/>
          </a:bodyPr>
          <a:lstStyle>
            <a:lvl1pPr lvl="0" algn="ctr" rtl="0">
              <a:buNone/>
              <a:defRPr sz="1000" b="1">
                <a:solidFill>
                  <a:schemeClr val="dk2"/>
                </a:solidFill>
                <a:latin typeface="Red Hat Display"/>
                <a:ea typeface="Red Hat Display"/>
                <a:cs typeface="Red Hat Display"/>
                <a:sym typeface="Red Hat Display"/>
              </a:defRPr>
            </a:lvl1pPr>
            <a:lvl2pPr lvl="1" algn="ctr" rtl="0">
              <a:buNone/>
              <a:defRPr sz="1000" b="1">
                <a:solidFill>
                  <a:schemeClr val="dk2"/>
                </a:solidFill>
                <a:latin typeface="Red Hat Display"/>
                <a:ea typeface="Red Hat Display"/>
                <a:cs typeface="Red Hat Display"/>
                <a:sym typeface="Red Hat Display"/>
              </a:defRPr>
            </a:lvl2pPr>
            <a:lvl3pPr lvl="2" algn="ctr" rtl="0">
              <a:buNone/>
              <a:defRPr sz="1000" b="1">
                <a:solidFill>
                  <a:schemeClr val="dk2"/>
                </a:solidFill>
                <a:latin typeface="Red Hat Display"/>
                <a:ea typeface="Red Hat Display"/>
                <a:cs typeface="Red Hat Display"/>
                <a:sym typeface="Red Hat Display"/>
              </a:defRPr>
            </a:lvl3pPr>
            <a:lvl4pPr lvl="3" algn="ctr" rtl="0">
              <a:buNone/>
              <a:defRPr sz="1000" b="1">
                <a:solidFill>
                  <a:schemeClr val="dk2"/>
                </a:solidFill>
                <a:latin typeface="Red Hat Display"/>
                <a:ea typeface="Red Hat Display"/>
                <a:cs typeface="Red Hat Display"/>
                <a:sym typeface="Red Hat Display"/>
              </a:defRPr>
            </a:lvl4pPr>
            <a:lvl5pPr lvl="4" algn="ctr" rtl="0">
              <a:buNone/>
              <a:defRPr sz="1000" b="1">
                <a:solidFill>
                  <a:schemeClr val="dk2"/>
                </a:solidFill>
                <a:latin typeface="Red Hat Display"/>
                <a:ea typeface="Red Hat Display"/>
                <a:cs typeface="Red Hat Display"/>
                <a:sym typeface="Red Hat Display"/>
              </a:defRPr>
            </a:lvl5pPr>
            <a:lvl6pPr lvl="5" algn="ctr" rtl="0">
              <a:buNone/>
              <a:defRPr sz="1000" b="1">
                <a:solidFill>
                  <a:schemeClr val="dk2"/>
                </a:solidFill>
                <a:latin typeface="Red Hat Display"/>
                <a:ea typeface="Red Hat Display"/>
                <a:cs typeface="Red Hat Display"/>
                <a:sym typeface="Red Hat Display"/>
              </a:defRPr>
            </a:lvl6pPr>
            <a:lvl7pPr lvl="6" algn="ctr" rtl="0">
              <a:buNone/>
              <a:defRPr sz="1000" b="1">
                <a:solidFill>
                  <a:schemeClr val="dk2"/>
                </a:solidFill>
                <a:latin typeface="Red Hat Display"/>
                <a:ea typeface="Red Hat Display"/>
                <a:cs typeface="Red Hat Display"/>
                <a:sym typeface="Red Hat Display"/>
              </a:defRPr>
            </a:lvl7pPr>
            <a:lvl8pPr lvl="7" algn="ctr" rtl="0">
              <a:buNone/>
              <a:defRPr sz="1000" b="1">
                <a:solidFill>
                  <a:schemeClr val="dk2"/>
                </a:solidFill>
                <a:latin typeface="Red Hat Display"/>
                <a:ea typeface="Red Hat Display"/>
                <a:cs typeface="Red Hat Display"/>
                <a:sym typeface="Red Hat Display"/>
              </a:defRPr>
            </a:lvl8pPr>
            <a:lvl9pPr lvl="8" algn="ctr" rtl="0">
              <a:buNone/>
              <a:defRPr sz="1000" b="1">
                <a:solidFill>
                  <a:schemeClr val="dk2"/>
                </a:solidFill>
                <a:latin typeface="Red Hat Display"/>
                <a:ea typeface="Red Hat Display"/>
                <a:cs typeface="Red Hat Display"/>
                <a:sym typeface="Red Hat Display"/>
              </a:defRPr>
            </a:lvl9pPr>
          </a:lstStyle>
          <a:p>
            <a:pPr marL="0" lvl="0" indent="0" algn="ctr" rtl="0">
              <a:spcBef>
                <a:spcPts val="0"/>
              </a:spcBef>
              <a:spcAft>
                <a:spcPts val="0"/>
              </a:spcAft>
              <a:buNone/>
            </a:pPr>
            <a:fld id="{00000000-1234-1234-1234-123412341234}" type="slidenum">
              <a:rPr lang="en"/>
              <a:t>‹Nº›</a:t>
            </a:fld>
            <a:endParaRPr dirty="0"/>
          </a:p>
        </p:txBody>
      </p:sp>
      <p:sp>
        <p:nvSpPr>
          <p:cNvPr id="7" name="Google Shape;7;p1"/>
          <p:cNvSpPr txBox="1">
            <a:spLocks noGrp="1"/>
          </p:cNvSpPr>
          <p:nvPr>
            <p:ph type="title"/>
          </p:nvPr>
        </p:nvSpPr>
        <p:spPr>
          <a:xfrm>
            <a:off x="457200" y="0"/>
            <a:ext cx="3171300" cy="14184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dk1"/>
              </a:buClr>
              <a:buSzPts val="2600"/>
              <a:buFont typeface="Red Hat Display Black"/>
              <a:buNone/>
              <a:defRPr sz="2600">
                <a:solidFill>
                  <a:schemeClr val="dk1"/>
                </a:solidFill>
                <a:latin typeface="Red Hat Display Black"/>
                <a:ea typeface="Red Hat Display Black"/>
                <a:cs typeface="Red Hat Display Black"/>
                <a:sym typeface="Red Hat Display Black"/>
              </a:defRPr>
            </a:lvl1pPr>
            <a:lvl2pPr lvl="1" rtl="0">
              <a:lnSpc>
                <a:spcPct val="90000"/>
              </a:lnSpc>
              <a:spcBef>
                <a:spcPts val="0"/>
              </a:spcBef>
              <a:spcAft>
                <a:spcPts val="0"/>
              </a:spcAft>
              <a:buClr>
                <a:schemeClr val="dk1"/>
              </a:buClr>
              <a:buSzPts val="2600"/>
              <a:buFont typeface="Red Hat Display Black"/>
              <a:buNone/>
              <a:defRPr sz="2600">
                <a:solidFill>
                  <a:schemeClr val="dk1"/>
                </a:solidFill>
                <a:latin typeface="Red Hat Display Black"/>
                <a:ea typeface="Red Hat Display Black"/>
                <a:cs typeface="Red Hat Display Black"/>
                <a:sym typeface="Red Hat Display Black"/>
              </a:defRPr>
            </a:lvl2pPr>
            <a:lvl3pPr lvl="2" rtl="0">
              <a:lnSpc>
                <a:spcPct val="90000"/>
              </a:lnSpc>
              <a:spcBef>
                <a:spcPts val="0"/>
              </a:spcBef>
              <a:spcAft>
                <a:spcPts val="0"/>
              </a:spcAft>
              <a:buClr>
                <a:schemeClr val="dk1"/>
              </a:buClr>
              <a:buSzPts val="2600"/>
              <a:buFont typeface="Red Hat Display Black"/>
              <a:buNone/>
              <a:defRPr sz="2600">
                <a:solidFill>
                  <a:schemeClr val="dk1"/>
                </a:solidFill>
                <a:latin typeface="Red Hat Display Black"/>
                <a:ea typeface="Red Hat Display Black"/>
                <a:cs typeface="Red Hat Display Black"/>
                <a:sym typeface="Red Hat Display Black"/>
              </a:defRPr>
            </a:lvl3pPr>
            <a:lvl4pPr lvl="3" rtl="0">
              <a:lnSpc>
                <a:spcPct val="90000"/>
              </a:lnSpc>
              <a:spcBef>
                <a:spcPts val="0"/>
              </a:spcBef>
              <a:spcAft>
                <a:spcPts val="0"/>
              </a:spcAft>
              <a:buClr>
                <a:schemeClr val="dk1"/>
              </a:buClr>
              <a:buSzPts val="2600"/>
              <a:buFont typeface="Red Hat Display Black"/>
              <a:buNone/>
              <a:defRPr sz="2600">
                <a:solidFill>
                  <a:schemeClr val="dk1"/>
                </a:solidFill>
                <a:latin typeface="Red Hat Display Black"/>
                <a:ea typeface="Red Hat Display Black"/>
                <a:cs typeface="Red Hat Display Black"/>
                <a:sym typeface="Red Hat Display Black"/>
              </a:defRPr>
            </a:lvl4pPr>
            <a:lvl5pPr lvl="4" rtl="0">
              <a:lnSpc>
                <a:spcPct val="90000"/>
              </a:lnSpc>
              <a:spcBef>
                <a:spcPts val="0"/>
              </a:spcBef>
              <a:spcAft>
                <a:spcPts val="0"/>
              </a:spcAft>
              <a:buClr>
                <a:schemeClr val="dk1"/>
              </a:buClr>
              <a:buSzPts val="2600"/>
              <a:buFont typeface="Red Hat Display Black"/>
              <a:buNone/>
              <a:defRPr sz="2600">
                <a:solidFill>
                  <a:schemeClr val="dk1"/>
                </a:solidFill>
                <a:latin typeface="Red Hat Display Black"/>
                <a:ea typeface="Red Hat Display Black"/>
                <a:cs typeface="Red Hat Display Black"/>
                <a:sym typeface="Red Hat Display Black"/>
              </a:defRPr>
            </a:lvl5pPr>
            <a:lvl6pPr lvl="5" rtl="0">
              <a:lnSpc>
                <a:spcPct val="90000"/>
              </a:lnSpc>
              <a:spcBef>
                <a:spcPts val="0"/>
              </a:spcBef>
              <a:spcAft>
                <a:spcPts val="0"/>
              </a:spcAft>
              <a:buClr>
                <a:schemeClr val="dk1"/>
              </a:buClr>
              <a:buSzPts val="2600"/>
              <a:buFont typeface="Red Hat Display Black"/>
              <a:buNone/>
              <a:defRPr sz="2600">
                <a:solidFill>
                  <a:schemeClr val="dk1"/>
                </a:solidFill>
                <a:latin typeface="Red Hat Display Black"/>
                <a:ea typeface="Red Hat Display Black"/>
                <a:cs typeface="Red Hat Display Black"/>
                <a:sym typeface="Red Hat Display Black"/>
              </a:defRPr>
            </a:lvl6pPr>
            <a:lvl7pPr lvl="6" rtl="0">
              <a:lnSpc>
                <a:spcPct val="90000"/>
              </a:lnSpc>
              <a:spcBef>
                <a:spcPts val="0"/>
              </a:spcBef>
              <a:spcAft>
                <a:spcPts val="0"/>
              </a:spcAft>
              <a:buClr>
                <a:schemeClr val="dk1"/>
              </a:buClr>
              <a:buSzPts val="2600"/>
              <a:buFont typeface="Red Hat Display Black"/>
              <a:buNone/>
              <a:defRPr sz="2600">
                <a:solidFill>
                  <a:schemeClr val="dk1"/>
                </a:solidFill>
                <a:latin typeface="Red Hat Display Black"/>
                <a:ea typeface="Red Hat Display Black"/>
                <a:cs typeface="Red Hat Display Black"/>
                <a:sym typeface="Red Hat Display Black"/>
              </a:defRPr>
            </a:lvl7pPr>
            <a:lvl8pPr lvl="7" rtl="0">
              <a:lnSpc>
                <a:spcPct val="90000"/>
              </a:lnSpc>
              <a:spcBef>
                <a:spcPts val="0"/>
              </a:spcBef>
              <a:spcAft>
                <a:spcPts val="0"/>
              </a:spcAft>
              <a:buClr>
                <a:schemeClr val="dk1"/>
              </a:buClr>
              <a:buSzPts val="2600"/>
              <a:buFont typeface="Red Hat Display Black"/>
              <a:buNone/>
              <a:defRPr sz="2600">
                <a:solidFill>
                  <a:schemeClr val="dk1"/>
                </a:solidFill>
                <a:latin typeface="Red Hat Display Black"/>
                <a:ea typeface="Red Hat Display Black"/>
                <a:cs typeface="Red Hat Display Black"/>
                <a:sym typeface="Red Hat Display Black"/>
              </a:defRPr>
            </a:lvl8pPr>
            <a:lvl9pPr lvl="8" rtl="0">
              <a:lnSpc>
                <a:spcPct val="90000"/>
              </a:lnSpc>
              <a:spcBef>
                <a:spcPts val="0"/>
              </a:spcBef>
              <a:spcAft>
                <a:spcPts val="0"/>
              </a:spcAft>
              <a:buClr>
                <a:schemeClr val="dk1"/>
              </a:buClr>
              <a:buSzPts val="2600"/>
              <a:buFont typeface="Red Hat Display Black"/>
              <a:buNone/>
              <a:defRPr sz="2600">
                <a:solidFill>
                  <a:schemeClr val="dk1"/>
                </a:solidFill>
                <a:latin typeface="Red Hat Display Black"/>
                <a:ea typeface="Red Hat Display Black"/>
                <a:cs typeface="Red Hat Display Black"/>
                <a:sym typeface="Red Hat Display Black"/>
              </a:defRPr>
            </a:lvl9pPr>
          </a:lstStyle>
          <a:p>
            <a:endParaRPr/>
          </a:p>
        </p:txBody>
      </p:sp>
      <p:sp>
        <p:nvSpPr>
          <p:cNvPr id="8" name="Google Shape;8;p1"/>
          <p:cNvSpPr txBox="1">
            <a:spLocks noGrp="1"/>
          </p:cNvSpPr>
          <p:nvPr>
            <p:ph type="body" idx="1"/>
          </p:nvPr>
        </p:nvSpPr>
        <p:spPr>
          <a:xfrm>
            <a:off x="913175" y="1746150"/>
            <a:ext cx="5944800" cy="2633700"/>
          </a:xfrm>
          <a:prstGeom prst="rect">
            <a:avLst/>
          </a:prstGeom>
          <a:noFill/>
          <a:ln>
            <a:noFill/>
          </a:ln>
        </p:spPr>
        <p:txBody>
          <a:bodyPr spcFirstLastPara="1" wrap="square" lIns="0" tIns="0" rIns="0" bIns="0" anchor="t" anchorCtr="0">
            <a:noAutofit/>
          </a:bodyPr>
          <a:lstStyle>
            <a:lvl1pPr marL="457200" lvl="0" indent="-381000" rtl="0">
              <a:spcBef>
                <a:spcPts val="600"/>
              </a:spcBef>
              <a:spcAft>
                <a:spcPts val="0"/>
              </a:spcAft>
              <a:buClr>
                <a:schemeClr val="accent1"/>
              </a:buClr>
              <a:buSzPts val="2400"/>
              <a:buFont typeface="Raleway"/>
              <a:buChar char="╸"/>
              <a:defRPr sz="2400">
                <a:solidFill>
                  <a:schemeClr val="lt1"/>
                </a:solidFill>
                <a:latin typeface="Raleway"/>
                <a:ea typeface="Raleway"/>
                <a:cs typeface="Raleway"/>
                <a:sym typeface="Raleway"/>
              </a:defRPr>
            </a:lvl1pPr>
            <a:lvl2pPr marL="914400" lvl="1" indent="-381000" rtl="0">
              <a:spcBef>
                <a:spcPts val="0"/>
              </a:spcBef>
              <a:spcAft>
                <a:spcPts val="0"/>
              </a:spcAft>
              <a:buClr>
                <a:schemeClr val="lt2"/>
              </a:buClr>
              <a:buSzPts val="2400"/>
              <a:buFont typeface="Raleway"/>
              <a:buChar char="╶"/>
              <a:defRPr sz="2400">
                <a:solidFill>
                  <a:schemeClr val="lt1"/>
                </a:solidFill>
                <a:latin typeface="Raleway"/>
                <a:ea typeface="Raleway"/>
                <a:cs typeface="Raleway"/>
                <a:sym typeface="Raleway"/>
              </a:defRPr>
            </a:lvl2pPr>
            <a:lvl3pPr marL="1371600" lvl="2" indent="-381000" rtl="0">
              <a:spcBef>
                <a:spcPts val="0"/>
              </a:spcBef>
              <a:spcAft>
                <a:spcPts val="0"/>
              </a:spcAft>
              <a:buClr>
                <a:schemeClr val="dk2"/>
              </a:buClr>
              <a:buSzPts val="2400"/>
              <a:buFont typeface="Raleway"/>
              <a:buChar char="╶"/>
              <a:defRPr sz="2400">
                <a:solidFill>
                  <a:schemeClr val="lt1"/>
                </a:solidFill>
                <a:latin typeface="Raleway"/>
                <a:ea typeface="Raleway"/>
                <a:cs typeface="Raleway"/>
                <a:sym typeface="Raleway"/>
              </a:defRPr>
            </a:lvl3pPr>
            <a:lvl4pPr marL="1828800" lvl="3" indent="-381000" rtl="0">
              <a:spcBef>
                <a:spcPts val="0"/>
              </a:spcBef>
              <a:spcAft>
                <a:spcPts val="0"/>
              </a:spcAft>
              <a:buClr>
                <a:schemeClr val="dk2"/>
              </a:buClr>
              <a:buSzPts val="2400"/>
              <a:buFont typeface="Raleway"/>
              <a:buChar char="╶"/>
              <a:defRPr sz="2400">
                <a:solidFill>
                  <a:schemeClr val="lt1"/>
                </a:solidFill>
                <a:latin typeface="Raleway"/>
                <a:ea typeface="Raleway"/>
                <a:cs typeface="Raleway"/>
                <a:sym typeface="Raleway"/>
              </a:defRPr>
            </a:lvl4pPr>
            <a:lvl5pPr marL="2286000" lvl="4" indent="-381000" rtl="0">
              <a:spcBef>
                <a:spcPts val="0"/>
              </a:spcBef>
              <a:spcAft>
                <a:spcPts val="0"/>
              </a:spcAft>
              <a:buClr>
                <a:schemeClr val="dk2"/>
              </a:buClr>
              <a:buSzPts val="2400"/>
              <a:buFont typeface="Raleway"/>
              <a:buChar char="╶"/>
              <a:defRPr sz="2400">
                <a:solidFill>
                  <a:schemeClr val="lt1"/>
                </a:solidFill>
                <a:latin typeface="Raleway"/>
                <a:ea typeface="Raleway"/>
                <a:cs typeface="Raleway"/>
                <a:sym typeface="Raleway"/>
              </a:defRPr>
            </a:lvl5pPr>
            <a:lvl6pPr marL="2743200" lvl="5" indent="-381000" rtl="0">
              <a:spcBef>
                <a:spcPts val="0"/>
              </a:spcBef>
              <a:spcAft>
                <a:spcPts val="0"/>
              </a:spcAft>
              <a:buClr>
                <a:schemeClr val="dk2"/>
              </a:buClr>
              <a:buSzPts val="2400"/>
              <a:buFont typeface="Raleway"/>
              <a:buChar char="╶"/>
              <a:defRPr sz="2400">
                <a:solidFill>
                  <a:schemeClr val="lt1"/>
                </a:solidFill>
                <a:latin typeface="Raleway"/>
                <a:ea typeface="Raleway"/>
                <a:cs typeface="Raleway"/>
                <a:sym typeface="Raleway"/>
              </a:defRPr>
            </a:lvl6pPr>
            <a:lvl7pPr marL="3200400" lvl="6" indent="-381000" rtl="0">
              <a:spcBef>
                <a:spcPts val="0"/>
              </a:spcBef>
              <a:spcAft>
                <a:spcPts val="0"/>
              </a:spcAft>
              <a:buClr>
                <a:schemeClr val="dk2"/>
              </a:buClr>
              <a:buSzPts val="2400"/>
              <a:buFont typeface="Raleway"/>
              <a:buChar char="╶"/>
              <a:defRPr sz="2400">
                <a:solidFill>
                  <a:schemeClr val="lt1"/>
                </a:solidFill>
                <a:latin typeface="Raleway"/>
                <a:ea typeface="Raleway"/>
                <a:cs typeface="Raleway"/>
                <a:sym typeface="Raleway"/>
              </a:defRPr>
            </a:lvl7pPr>
            <a:lvl8pPr marL="3657600" lvl="7" indent="-381000" rtl="0">
              <a:spcBef>
                <a:spcPts val="0"/>
              </a:spcBef>
              <a:spcAft>
                <a:spcPts val="0"/>
              </a:spcAft>
              <a:buClr>
                <a:schemeClr val="dk2"/>
              </a:buClr>
              <a:buSzPts val="2400"/>
              <a:buFont typeface="Raleway"/>
              <a:buChar char="╶"/>
              <a:defRPr sz="2400">
                <a:solidFill>
                  <a:schemeClr val="lt1"/>
                </a:solidFill>
                <a:latin typeface="Raleway"/>
                <a:ea typeface="Raleway"/>
                <a:cs typeface="Raleway"/>
                <a:sym typeface="Raleway"/>
              </a:defRPr>
            </a:lvl8pPr>
            <a:lvl9pPr marL="4114800" lvl="8" indent="-381000" rtl="0">
              <a:spcBef>
                <a:spcPts val="0"/>
              </a:spcBef>
              <a:spcAft>
                <a:spcPts val="0"/>
              </a:spcAft>
              <a:buClr>
                <a:schemeClr val="dk2"/>
              </a:buClr>
              <a:buSzPts val="2400"/>
              <a:buFont typeface="Raleway"/>
              <a:buChar char="╶"/>
              <a:defRPr sz="2400">
                <a:solidFill>
                  <a:schemeClr val="lt1"/>
                </a:solidFill>
                <a:latin typeface="Raleway"/>
                <a:ea typeface="Raleway"/>
                <a:cs typeface="Raleway"/>
                <a:sym typeface="Raleway"/>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3" r:id="rId4"/>
    <p:sldLayoutId id="2147483658" r:id="rId5"/>
    <p:sldLayoutId id="2147483659" r:id="rId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5.jpe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26.pn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8.png"/><Relationship Id="rId9" Type="http://schemas.openxmlformats.org/officeDocument/2006/relationships/image" Target="../media/image49.png"/><Relationship Id="rId14" Type="http://schemas.openxmlformats.org/officeDocument/2006/relationships/image" Target="../media/image54.png"/></Relationships>
</file>

<file path=ppt/slides/_rels/slide23.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6.jpeg"/><Relationship Id="rId7"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57.jpeg"/><Relationship Id="rId5" Type="http://schemas.openxmlformats.org/officeDocument/2006/relationships/image" Target="../media/image26.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8.png"/><Relationship Id="rId4" Type="http://schemas.openxmlformats.org/officeDocument/2006/relationships/image" Target="../media/image67.jpeg"/></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8.png"/><Relationship Id="rId4" Type="http://schemas.openxmlformats.org/officeDocument/2006/relationships/image" Target="../media/image69.jpe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77.jpeg"/><Relationship Id="rId5" Type="http://schemas.openxmlformats.org/officeDocument/2006/relationships/image" Target="../media/image26.pn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83.pn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8.xml"/><Relationship Id="rId1" Type="http://schemas.openxmlformats.org/officeDocument/2006/relationships/slideLayout" Target="../slideLayouts/slideLayout5.xml"/><Relationship Id="rId5" Type="http://schemas.openxmlformats.org/officeDocument/2006/relationships/image" Target="../media/image90.png"/><Relationship Id="rId4" Type="http://schemas.openxmlformats.org/officeDocument/2006/relationships/image" Target="../media/image89.png"/></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90.png"/><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89.png"/></Relationships>
</file>

<file path=ppt/slides/_rels/slide4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95.jpeg"/></Relationships>
</file>

<file path=ppt/slides/_rels/slide4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98.png"/><Relationship Id="rId4" Type="http://schemas.openxmlformats.org/officeDocument/2006/relationships/image" Target="../media/image97.png"/></Relationships>
</file>

<file path=ppt/slides/_rels/slide4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99.png"/><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5.xml"/><Relationship Id="rId1" Type="http://schemas.openxmlformats.org/officeDocument/2006/relationships/slideLayout" Target="../slideLayouts/slideLayout5.xml"/><Relationship Id="rId5" Type="http://schemas.openxmlformats.org/officeDocument/2006/relationships/image" Target="../media/image101.png"/><Relationship Id="rId4" Type="http://schemas.openxmlformats.org/officeDocument/2006/relationships/image" Target="../media/image100.jpeg"/></Relationships>
</file>

<file path=ppt/slides/_rels/slide4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103.jpeg"/></Relationships>
</file>

<file path=ppt/slides/_rels/slide4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7.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105.jpeg"/></Relationships>
</file>

<file path=ppt/slides/_rels/slide4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8.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107.jpeg"/></Relationships>
</file>

<file path=ppt/slides/_rels/slide4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9.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108.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1.xml"/><Relationship Id="rId1" Type="http://schemas.openxmlformats.org/officeDocument/2006/relationships/slideLayout" Target="../slideLayouts/slideLayout5.xml"/><Relationship Id="rId5" Type="http://schemas.openxmlformats.org/officeDocument/2006/relationships/image" Target="../media/image111.jpeg"/><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52.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113.jpeg"/></Relationships>
</file>

<file path=ppt/slides/_rels/slide5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hyperlink" Target="https://open.spotify.com/show/0Te8eENWuAYLUCOf94e6TU" TargetMode="External"/><Relationship Id="rId5" Type="http://schemas.openxmlformats.org/officeDocument/2006/relationships/image" Target="../media/image6.png"/><Relationship Id="rId4" Type="http://schemas.openxmlformats.org/officeDocument/2006/relationships/image" Target="../media/image116.jpeg"/></Relationships>
</file>

<file path=ppt/slides/_rels/slide5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55.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118.jpeg"/></Relationships>
</file>

<file path=ppt/slides/_rels/slide5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6.xml"/><Relationship Id="rId1" Type="http://schemas.openxmlformats.org/officeDocument/2006/relationships/slideLayout" Target="../slideLayouts/slideLayout5.xml"/><Relationship Id="rId5" Type="http://schemas.openxmlformats.org/officeDocument/2006/relationships/image" Target="../media/image120.png"/><Relationship Id="rId4" Type="http://schemas.openxmlformats.org/officeDocument/2006/relationships/image" Target="../media/image6.png"/></Relationships>
</file>

<file path=ppt/slides/_rels/slide5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7.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122.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3.jpeg"/><Relationship Id="rId7"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8.jpeg"/></Relationships>
</file>

<file path=ppt/slides/_rels/slide60.xml.rels><?xml version="1.0" encoding="UTF-8" standalone="yes"?>
<Relationships xmlns="http://schemas.openxmlformats.org/package/2006/relationships"><Relationship Id="rId2" Type="http://schemas.openxmlformats.org/officeDocument/2006/relationships/image" Target="../media/image124.emf"/><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126.emf"/><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Shape 128"/>
        <p:cNvGrpSpPr/>
        <p:nvPr/>
      </p:nvGrpSpPr>
      <p:grpSpPr>
        <a:xfrm>
          <a:off x="0" y="0"/>
          <a:ext cx="0" cy="0"/>
          <a:chOff x="0" y="0"/>
          <a:chExt cx="0" cy="0"/>
        </a:xfrm>
      </p:grpSpPr>
      <p:sp>
        <p:nvSpPr>
          <p:cNvPr id="129" name="Google Shape;129;p17"/>
          <p:cNvSpPr txBox="1">
            <a:spLocks noGrp="1"/>
          </p:cNvSpPr>
          <p:nvPr>
            <p:ph type="ctrTitle"/>
          </p:nvPr>
        </p:nvSpPr>
        <p:spPr>
          <a:xfrm>
            <a:off x="1566472" y="2487448"/>
            <a:ext cx="7006510" cy="921658"/>
          </a:xfrm>
          <a:prstGeom prst="rect">
            <a:avLst/>
          </a:prstGeom>
        </p:spPr>
        <p:txBody>
          <a:bodyPr spcFirstLastPara="1" wrap="square" lIns="0" tIns="0" rIns="0" bIns="0" anchor="b" anchorCtr="0">
            <a:noAutofit/>
          </a:bodyPr>
          <a:lstStyle/>
          <a:p>
            <a:pPr marL="0" lvl="0" indent="0" algn="l" rtl="0">
              <a:lnSpc>
                <a:spcPts val="3000"/>
              </a:lnSpc>
              <a:spcBef>
                <a:spcPts val="0"/>
              </a:spcBef>
              <a:spcAft>
                <a:spcPts val="0"/>
              </a:spcAft>
              <a:buNone/>
            </a:pPr>
            <a:r>
              <a:rPr lang="es-ES" sz="3600" spc="-100" dirty="0">
                <a:solidFill>
                  <a:srgbClr val="FEEF94"/>
                </a:solidFill>
                <a:latin typeface="Poetsen One" panose="020108030300000D0203" pitchFamily="2" charset="0"/>
              </a:rPr>
              <a:t>INFORME DE GESTION</a:t>
            </a:r>
            <a:br>
              <a:rPr lang="es-ES" sz="3600" spc="-100" dirty="0">
                <a:solidFill>
                  <a:srgbClr val="FEEF94"/>
                </a:solidFill>
                <a:latin typeface="Poetsen One" panose="020108030300000D0203" pitchFamily="2" charset="0"/>
              </a:rPr>
            </a:br>
            <a:r>
              <a:rPr lang="es-ES" sz="3600" spc="-100" dirty="0">
                <a:solidFill>
                  <a:srgbClr val="FEEF94"/>
                </a:solidFill>
                <a:latin typeface="Poetsen One" panose="020108030300000D0203" pitchFamily="2" charset="0"/>
              </a:rPr>
              <a:t>2021</a:t>
            </a:r>
            <a:br>
              <a:rPr lang="es-ES" sz="3000" spc="-100" dirty="0">
                <a:solidFill>
                  <a:srgbClr val="FEEF94"/>
                </a:solidFill>
                <a:latin typeface="Poetsen One" panose="020108030300000D0203" pitchFamily="2" charset="0"/>
              </a:rPr>
            </a:br>
            <a:endParaRPr sz="3000" b="1" spc="-100" dirty="0">
              <a:solidFill>
                <a:srgbClr val="002060"/>
              </a:solidFill>
            </a:endParaRPr>
          </a:p>
        </p:txBody>
      </p:sp>
      <p:sp>
        <p:nvSpPr>
          <p:cNvPr id="2" name="CuadroTexto 1">
            <a:extLst>
              <a:ext uri="{FF2B5EF4-FFF2-40B4-BE49-F238E27FC236}">
                <a16:creationId xmlns:a16="http://schemas.microsoft.com/office/drawing/2014/main" id="{89F2B87E-94AE-4AB5-86D6-990570076F41}"/>
              </a:ext>
            </a:extLst>
          </p:cNvPr>
          <p:cNvSpPr txBox="1"/>
          <p:nvPr/>
        </p:nvSpPr>
        <p:spPr>
          <a:xfrm>
            <a:off x="1437738" y="3401611"/>
            <a:ext cx="3702571" cy="769441"/>
          </a:xfrm>
          <a:prstGeom prst="rect">
            <a:avLst/>
          </a:prstGeom>
          <a:noFill/>
        </p:spPr>
        <p:txBody>
          <a:bodyPr wrap="square" rtlCol="0">
            <a:spAutoFit/>
          </a:bodyPr>
          <a:lstStyle/>
          <a:p>
            <a:r>
              <a:rPr lang="es-ES" sz="4400" b="1" spc="-100" dirty="0">
                <a:solidFill>
                  <a:srgbClr val="002060"/>
                </a:solidFill>
                <a:latin typeface="Red Hat Display" panose="020B0604020202020204" charset="0"/>
              </a:rPr>
              <a:t>ICULTUR</a:t>
            </a:r>
            <a:endParaRPr lang="es-CO" sz="4400" spc="-100" dirty="0">
              <a:latin typeface="Red Hat Display" panose="020B0604020202020204" charset="0"/>
            </a:endParaRPr>
          </a:p>
        </p:txBody>
      </p:sp>
      <p:pic>
        <p:nvPicPr>
          <p:cNvPr id="16" name="Imagen 15">
            <a:extLst>
              <a:ext uri="{FF2B5EF4-FFF2-40B4-BE49-F238E27FC236}">
                <a16:creationId xmlns:a16="http://schemas.microsoft.com/office/drawing/2014/main" id="{CE102AA3-3286-4844-8AC2-314824CC227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102394" y="3933371"/>
            <a:ext cx="2656976" cy="921658"/>
          </a:xfrm>
          <a:prstGeom prst="rect">
            <a:avLst/>
          </a:prstGeom>
        </p:spPr>
      </p:pic>
      <p:sp>
        <p:nvSpPr>
          <p:cNvPr id="29" name="Google Shape;680;p49">
            <a:extLst>
              <a:ext uri="{FF2B5EF4-FFF2-40B4-BE49-F238E27FC236}">
                <a16:creationId xmlns:a16="http://schemas.microsoft.com/office/drawing/2014/main" id="{B7227E26-AD43-4898-8209-9A166381C125}"/>
              </a:ext>
            </a:extLst>
          </p:cNvPr>
          <p:cNvSpPr/>
          <p:nvPr/>
        </p:nvSpPr>
        <p:spPr>
          <a:xfrm>
            <a:off x="382610" y="2549265"/>
            <a:ext cx="436775" cy="502686"/>
          </a:xfrm>
          <a:custGeom>
            <a:avLst/>
            <a:gdLst/>
            <a:ahLst/>
            <a:cxnLst/>
            <a:rect l="l" t="t" r="r" b="b"/>
            <a:pathLst>
              <a:path w="13883" h="15978" fill="none" extrusionOk="0">
                <a:moveTo>
                  <a:pt x="3240" y="3240"/>
                </a:moveTo>
                <a:lnTo>
                  <a:pt x="3240" y="12616"/>
                </a:lnTo>
                <a:lnTo>
                  <a:pt x="3240" y="12616"/>
                </a:lnTo>
                <a:lnTo>
                  <a:pt x="2899" y="12592"/>
                </a:lnTo>
                <a:lnTo>
                  <a:pt x="2558" y="12592"/>
                </a:lnTo>
                <a:lnTo>
                  <a:pt x="2193" y="12641"/>
                </a:lnTo>
                <a:lnTo>
                  <a:pt x="1827" y="12738"/>
                </a:lnTo>
                <a:lnTo>
                  <a:pt x="1827" y="12738"/>
                </a:lnTo>
                <a:lnTo>
                  <a:pt x="1608" y="12811"/>
                </a:lnTo>
                <a:lnTo>
                  <a:pt x="1389" y="12909"/>
                </a:lnTo>
                <a:lnTo>
                  <a:pt x="1194" y="13030"/>
                </a:lnTo>
                <a:lnTo>
                  <a:pt x="999" y="13128"/>
                </a:lnTo>
                <a:lnTo>
                  <a:pt x="804" y="13274"/>
                </a:lnTo>
                <a:lnTo>
                  <a:pt x="658" y="13396"/>
                </a:lnTo>
                <a:lnTo>
                  <a:pt x="512" y="13542"/>
                </a:lnTo>
                <a:lnTo>
                  <a:pt x="390" y="13688"/>
                </a:lnTo>
                <a:lnTo>
                  <a:pt x="269" y="13858"/>
                </a:lnTo>
                <a:lnTo>
                  <a:pt x="171" y="14005"/>
                </a:lnTo>
                <a:lnTo>
                  <a:pt x="98" y="14175"/>
                </a:lnTo>
                <a:lnTo>
                  <a:pt x="49" y="14346"/>
                </a:lnTo>
                <a:lnTo>
                  <a:pt x="25" y="14492"/>
                </a:lnTo>
                <a:lnTo>
                  <a:pt x="1" y="14662"/>
                </a:lnTo>
                <a:lnTo>
                  <a:pt x="25" y="14833"/>
                </a:lnTo>
                <a:lnTo>
                  <a:pt x="49" y="14979"/>
                </a:lnTo>
                <a:lnTo>
                  <a:pt x="49" y="14979"/>
                </a:lnTo>
                <a:lnTo>
                  <a:pt x="122" y="15149"/>
                </a:lnTo>
                <a:lnTo>
                  <a:pt x="196" y="15295"/>
                </a:lnTo>
                <a:lnTo>
                  <a:pt x="293" y="15417"/>
                </a:lnTo>
                <a:lnTo>
                  <a:pt x="415" y="15539"/>
                </a:lnTo>
                <a:lnTo>
                  <a:pt x="561" y="15636"/>
                </a:lnTo>
                <a:lnTo>
                  <a:pt x="707" y="15734"/>
                </a:lnTo>
                <a:lnTo>
                  <a:pt x="877" y="15807"/>
                </a:lnTo>
                <a:lnTo>
                  <a:pt x="1072" y="15880"/>
                </a:lnTo>
                <a:lnTo>
                  <a:pt x="1243" y="15929"/>
                </a:lnTo>
                <a:lnTo>
                  <a:pt x="1462" y="15953"/>
                </a:lnTo>
                <a:lnTo>
                  <a:pt x="1657" y="15977"/>
                </a:lnTo>
                <a:lnTo>
                  <a:pt x="1876" y="15977"/>
                </a:lnTo>
                <a:lnTo>
                  <a:pt x="2095" y="15953"/>
                </a:lnTo>
                <a:lnTo>
                  <a:pt x="2339" y="15929"/>
                </a:lnTo>
                <a:lnTo>
                  <a:pt x="2558" y="15880"/>
                </a:lnTo>
                <a:lnTo>
                  <a:pt x="2801" y="15831"/>
                </a:lnTo>
                <a:lnTo>
                  <a:pt x="2801" y="15831"/>
                </a:lnTo>
                <a:lnTo>
                  <a:pt x="3216" y="15661"/>
                </a:lnTo>
                <a:lnTo>
                  <a:pt x="3581" y="15466"/>
                </a:lnTo>
                <a:lnTo>
                  <a:pt x="3897" y="15247"/>
                </a:lnTo>
                <a:lnTo>
                  <a:pt x="4165" y="14979"/>
                </a:lnTo>
                <a:lnTo>
                  <a:pt x="4360" y="14711"/>
                </a:lnTo>
                <a:lnTo>
                  <a:pt x="4458" y="14565"/>
                </a:lnTo>
                <a:lnTo>
                  <a:pt x="4531" y="14419"/>
                </a:lnTo>
                <a:lnTo>
                  <a:pt x="4579" y="14272"/>
                </a:lnTo>
                <a:lnTo>
                  <a:pt x="4604" y="14126"/>
                </a:lnTo>
                <a:lnTo>
                  <a:pt x="4628" y="13980"/>
                </a:lnTo>
                <a:lnTo>
                  <a:pt x="4628" y="13834"/>
                </a:lnTo>
                <a:lnTo>
                  <a:pt x="4628" y="6187"/>
                </a:lnTo>
                <a:lnTo>
                  <a:pt x="12470" y="3727"/>
                </a:lnTo>
                <a:lnTo>
                  <a:pt x="12470" y="10108"/>
                </a:lnTo>
                <a:lnTo>
                  <a:pt x="12470" y="10108"/>
                </a:lnTo>
                <a:lnTo>
                  <a:pt x="12154" y="10083"/>
                </a:lnTo>
                <a:lnTo>
                  <a:pt x="11813" y="10083"/>
                </a:lnTo>
                <a:lnTo>
                  <a:pt x="11447" y="10132"/>
                </a:lnTo>
                <a:lnTo>
                  <a:pt x="11082" y="10230"/>
                </a:lnTo>
                <a:lnTo>
                  <a:pt x="11082" y="10230"/>
                </a:lnTo>
                <a:lnTo>
                  <a:pt x="10863" y="10303"/>
                </a:lnTo>
                <a:lnTo>
                  <a:pt x="10644" y="10400"/>
                </a:lnTo>
                <a:lnTo>
                  <a:pt x="10425" y="10522"/>
                </a:lnTo>
                <a:lnTo>
                  <a:pt x="10254" y="10619"/>
                </a:lnTo>
                <a:lnTo>
                  <a:pt x="10059" y="10765"/>
                </a:lnTo>
                <a:lnTo>
                  <a:pt x="9913" y="10887"/>
                </a:lnTo>
                <a:lnTo>
                  <a:pt x="9767" y="11033"/>
                </a:lnTo>
                <a:lnTo>
                  <a:pt x="9621" y="11179"/>
                </a:lnTo>
                <a:lnTo>
                  <a:pt x="9523" y="11350"/>
                </a:lnTo>
                <a:lnTo>
                  <a:pt x="9426" y="11496"/>
                </a:lnTo>
                <a:lnTo>
                  <a:pt x="9353" y="11666"/>
                </a:lnTo>
                <a:lnTo>
                  <a:pt x="9304" y="11837"/>
                </a:lnTo>
                <a:lnTo>
                  <a:pt x="9280" y="11983"/>
                </a:lnTo>
                <a:lnTo>
                  <a:pt x="9256" y="12154"/>
                </a:lnTo>
                <a:lnTo>
                  <a:pt x="9280" y="12324"/>
                </a:lnTo>
                <a:lnTo>
                  <a:pt x="9304" y="12470"/>
                </a:lnTo>
                <a:lnTo>
                  <a:pt x="9304" y="12470"/>
                </a:lnTo>
                <a:lnTo>
                  <a:pt x="9377" y="12641"/>
                </a:lnTo>
                <a:lnTo>
                  <a:pt x="9450" y="12787"/>
                </a:lnTo>
                <a:lnTo>
                  <a:pt x="9548" y="12909"/>
                </a:lnTo>
                <a:lnTo>
                  <a:pt x="9670" y="13030"/>
                </a:lnTo>
                <a:lnTo>
                  <a:pt x="9816" y="13128"/>
                </a:lnTo>
                <a:lnTo>
                  <a:pt x="9962" y="13225"/>
                </a:lnTo>
                <a:lnTo>
                  <a:pt x="10132" y="13298"/>
                </a:lnTo>
                <a:lnTo>
                  <a:pt x="10303" y="13371"/>
                </a:lnTo>
                <a:lnTo>
                  <a:pt x="10498" y="13420"/>
                </a:lnTo>
                <a:lnTo>
                  <a:pt x="10717" y="13444"/>
                </a:lnTo>
                <a:lnTo>
                  <a:pt x="10912" y="13469"/>
                </a:lnTo>
                <a:lnTo>
                  <a:pt x="11131" y="13469"/>
                </a:lnTo>
                <a:lnTo>
                  <a:pt x="11350" y="13444"/>
                </a:lnTo>
                <a:lnTo>
                  <a:pt x="11594" y="13420"/>
                </a:lnTo>
                <a:lnTo>
                  <a:pt x="11813" y="13371"/>
                </a:lnTo>
                <a:lnTo>
                  <a:pt x="12056" y="13323"/>
                </a:lnTo>
                <a:lnTo>
                  <a:pt x="12056" y="13323"/>
                </a:lnTo>
                <a:lnTo>
                  <a:pt x="12422" y="13176"/>
                </a:lnTo>
                <a:lnTo>
                  <a:pt x="12763" y="13006"/>
                </a:lnTo>
                <a:lnTo>
                  <a:pt x="13055" y="12787"/>
                </a:lnTo>
                <a:lnTo>
                  <a:pt x="13323" y="12568"/>
                </a:lnTo>
                <a:lnTo>
                  <a:pt x="13542" y="12324"/>
                </a:lnTo>
                <a:lnTo>
                  <a:pt x="13713" y="12056"/>
                </a:lnTo>
                <a:lnTo>
                  <a:pt x="13810" y="11788"/>
                </a:lnTo>
                <a:lnTo>
                  <a:pt x="13859" y="11642"/>
                </a:lnTo>
                <a:lnTo>
                  <a:pt x="13883" y="11520"/>
                </a:lnTo>
                <a:lnTo>
                  <a:pt x="13883" y="0"/>
                </a:lnTo>
                <a:lnTo>
                  <a:pt x="3240" y="324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547589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11"/>
        <p:cNvGrpSpPr/>
        <p:nvPr/>
      </p:nvGrpSpPr>
      <p:grpSpPr>
        <a:xfrm>
          <a:off x="0" y="0"/>
          <a:ext cx="0" cy="0"/>
          <a:chOff x="0" y="0"/>
          <a:chExt cx="0" cy="0"/>
        </a:xfrm>
      </p:grpSpPr>
      <p:sp>
        <p:nvSpPr>
          <p:cNvPr id="116" name="Google Shape;116;p15"/>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10</a:t>
            </a:fld>
            <a:endParaRPr dirty="0"/>
          </a:p>
        </p:txBody>
      </p:sp>
      <p:sp>
        <p:nvSpPr>
          <p:cNvPr id="10" name="Rectángulo: esquinas diagonales redondeadas 9">
            <a:extLst>
              <a:ext uri="{FF2B5EF4-FFF2-40B4-BE49-F238E27FC236}">
                <a16:creationId xmlns:a16="http://schemas.microsoft.com/office/drawing/2014/main" id="{764EBBEA-7D6A-4090-A142-34C9C8B2B40F}"/>
              </a:ext>
            </a:extLst>
          </p:cNvPr>
          <p:cNvSpPr/>
          <p:nvPr/>
        </p:nvSpPr>
        <p:spPr>
          <a:xfrm>
            <a:off x="137886" y="65314"/>
            <a:ext cx="4005943" cy="3329958"/>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 name="Marcador de texto 2">
            <a:extLst>
              <a:ext uri="{FF2B5EF4-FFF2-40B4-BE49-F238E27FC236}">
                <a16:creationId xmlns:a16="http://schemas.microsoft.com/office/drawing/2014/main" id="{691B982C-D94A-4B4D-87C3-F921C689EFF6}"/>
              </a:ext>
            </a:extLst>
          </p:cNvPr>
          <p:cNvSpPr>
            <a:spLocks noGrp="1"/>
          </p:cNvSpPr>
          <p:nvPr>
            <p:ph type="body" idx="1"/>
          </p:nvPr>
        </p:nvSpPr>
        <p:spPr>
          <a:xfrm>
            <a:off x="297304" y="755614"/>
            <a:ext cx="3419100" cy="348929"/>
          </a:xfrm>
        </p:spPr>
        <p:txBody>
          <a:bodyPr/>
          <a:lstStyle/>
          <a:p>
            <a:r>
              <a:rPr lang="en-US" sz="1600" dirty="0">
                <a:solidFill>
                  <a:schemeClr val="bg1"/>
                </a:solidFill>
                <a:effectLst/>
                <a:latin typeface="Red Hat Display" panose="020B0604020202020204" charset="0"/>
                <a:ea typeface="Calibri" panose="020F0502020204030204" pitchFamily="34" charset="0"/>
                <a:cs typeface="Times New Roman" panose="02020603050405020304" pitchFamily="18" charset="0"/>
              </a:rPr>
              <a:t>Diseño e implementación de</a:t>
            </a:r>
            <a:endParaRPr lang="es-CO" sz="1800" dirty="0">
              <a:solidFill>
                <a:schemeClr val="bg1"/>
              </a:solidFill>
              <a:latin typeface="Red Hat Display" panose="020B0604020202020204" charset="0"/>
            </a:endParaRPr>
          </a:p>
        </p:txBody>
      </p:sp>
      <p:sp>
        <p:nvSpPr>
          <p:cNvPr id="12" name="CuadroTexto 11">
            <a:extLst>
              <a:ext uri="{FF2B5EF4-FFF2-40B4-BE49-F238E27FC236}">
                <a16:creationId xmlns:a16="http://schemas.microsoft.com/office/drawing/2014/main" id="{0B5E6DF5-1462-4600-914C-AFF3D861BC6E}"/>
              </a:ext>
            </a:extLst>
          </p:cNvPr>
          <p:cNvSpPr txBox="1"/>
          <p:nvPr/>
        </p:nvSpPr>
        <p:spPr>
          <a:xfrm>
            <a:off x="664400" y="780141"/>
            <a:ext cx="3419100" cy="1220847"/>
          </a:xfrm>
          <a:prstGeom prst="rect">
            <a:avLst/>
          </a:prstGeom>
          <a:noFill/>
        </p:spPr>
        <p:txBody>
          <a:bodyPr wrap="square" rtlCol="0">
            <a:spAutoFit/>
          </a:bodyPr>
          <a:lstStyle/>
          <a:p>
            <a:pPr>
              <a:lnSpc>
                <a:spcPts val="2200"/>
              </a:lnSpc>
            </a:pPr>
            <a:r>
              <a:rPr lang="es-ES" sz="2400" spc="-100" dirty="0">
                <a:solidFill>
                  <a:srgbClr val="002060"/>
                </a:solidFill>
                <a:effectLst/>
                <a:latin typeface="Poetsen One" panose="020108030300000D0203" pitchFamily="2" charset="0"/>
                <a:ea typeface="Calibri" panose="020F0502020204030204" pitchFamily="34" charset="0"/>
                <a:cs typeface="Times New Roman" panose="02020603050405020304" pitchFamily="18" charset="0"/>
              </a:rPr>
              <a:t>IDENTIFICAR, </a:t>
            </a:r>
          </a:p>
          <a:p>
            <a:pPr>
              <a:lnSpc>
                <a:spcPts val="2200"/>
              </a:lnSpc>
            </a:pPr>
            <a:r>
              <a:rPr lang="es-ES" sz="2400" spc="-100" dirty="0">
                <a:solidFill>
                  <a:srgbClr val="002060"/>
                </a:solidFill>
                <a:effectLst/>
                <a:latin typeface="Poetsen One" panose="020108030300000D0203" pitchFamily="2" charset="0"/>
                <a:ea typeface="Calibri" panose="020F0502020204030204" pitchFamily="34" charset="0"/>
                <a:cs typeface="Times New Roman" panose="02020603050405020304" pitchFamily="18" charset="0"/>
              </a:rPr>
              <a:t>ASESORAR Y FORTALECER LOS MUSEOS DEL DEPARTAMENTO</a:t>
            </a:r>
          </a:p>
        </p:txBody>
      </p:sp>
      <p:grpSp>
        <p:nvGrpSpPr>
          <p:cNvPr id="4" name="Grupo 3">
            <a:extLst>
              <a:ext uri="{FF2B5EF4-FFF2-40B4-BE49-F238E27FC236}">
                <a16:creationId xmlns:a16="http://schemas.microsoft.com/office/drawing/2014/main" id="{AE618C8F-A651-48F8-8B0C-FB6A6CFE4AEB}"/>
              </a:ext>
            </a:extLst>
          </p:cNvPr>
          <p:cNvGrpSpPr/>
          <p:nvPr/>
        </p:nvGrpSpPr>
        <p:grpSpPr>
          <a:xfrm>
            <a:off x="548890" y="4697644"/>
            <a:ext cx="2159301" cy="437734"/>
            <a:chOff x="6330014" y="4690087"/>
            <a:chExt cx="2159301" cy="437734"/>
          </a:xfrm>
        </p:grpSpPr>
        <p:pic>
          <p:nvPicPr>
            <p:cNvPr id="25" name="Google Shape;123;p4">
              <a:extLst>
                <a:ext uri="{FF2B5EF4-FFF2-40B4-BE49-F238E27FC236}">
                  <a16:creationId xmlns:a16="http://schemas.microsoft.com/office/drawing/2014/main" id="{3CA73F56-871F-4B03-A345-D15A38E34F0D}"/>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7227405" y="4690087"/>
              <a:ext cx="1261910" cy="437734"/>
            </a:xfrm>
            <a:prstGeom prst="rect">
              <a:avLst/>
            </a:prstGeom>
            <a:noFill/>
            <a:ln>
              <a:noFill/>
            </a:ln>
          </p:spPr>
        </p:pic>
        <p:pic>
          <p:nvPicPr>
            <p:cNvPr id="55" name="Imagen 54">
              <a:extLst>
                <a:ext uri="{FF2B5EF4-FFF2-40B4-BE49-F238E27FC236}">
                  <a16:creationId xmlns:a16="http://schemas.microsoft.com/office/drawing/2014/main" id="{F224AF03-B00D-4429-B060-D9322CEAB20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330014" y="4720315"/>
              <a:ext cx="800141" cy="373399"/>
            </a:xfrm>
            <a:prstGeom prst="rect">
              <a:avLst/>
            </a:prstGeom>
          </p:spPr>
        </p:pic>
      </p:grpSp>
      <p:sp>
        <p:nvSpPr>
          <p:cNvPr id="59" name="CuadroTexto 58">
            <a:extLst>
              <a:ext uri="{FF2B5EF4-FFF2-40B4-BE49-F238E27FC236}">
                <a16:creationId xmlns:a16="http://schemas.microsoft.com/office/drawing/2014/main" id="{1648461E-1685-475B-AB5E-313700017AF7}"/>
              </a:ext>
            </a:extLst>
          </p:cNvPr>
          <p:cNvSpPr txBox="1"/>
          <p:nvPr/>
        </p:nvSpPr>
        <p:spPr>
          <a:xfrm>
            <a:off x="664400" y="1972979"/>
            <a:ext cx="3281157" cy="938719"/>
          </a:xfrm>
          <a:prstGeom prst="rect">
            <a:avLst/>
          </a:prstGeom>
          <a:noFill/>
        </p:spPr>
        <p:txBody>
          <a:bodyPr wrap="square" rtlCol="0">
            <a:spAutoFit/>
          </a:bodyPr>
          <a:lstStyle/>
          <a:p>
            <a:r>
              <a:rPr lang="es-ES" sz="1100" dirty="0">
                <a:solidFill>
                  <a:schemeClr val="tx1">
                    <a:lumMod val="50000"/>
                    <a:lumOff val="50000"/>
                  </a:schemeClr>
                </a:solidFill>
                <a:latin typeface="Red Hat Display" panose="020B0604020202020204" charset="0"/>
                <a:ea typeface="Calibri" panose="020F0502020204030204" pitchFamily="34" charset="0"/>
                <a:cs typeface="Times New Roman" panose="02020603050405020304" pitchFamily="18" charset="0"/>
              </a:rPr>
              <a:t>Asesorías en temas de fortalecimiento al Museo de Arte Religioso de Mompox y al museo Fundación El color azul, para la inscripción de su proyecto en la convocatoria nacional de estímulos. </a:t>
            </a:r>
          </a:p>
        </p:txBody>
      </p:sp>
      <p:pic>
        <p:nvPicPr>
          <p:cNvPr id="14" name="Google Shape;339;p41">
            <a:extLst>
              <a:ext uri="{FF2B5EF4-FFF2-40B4-BE49-F238E27FC236}">
                <a16:creationId xmlns:a16="http://schemas.microsoft.com/office/drawing/2014/main" id="{C37BD60D-448F-42E0-BC3A-BECC33C82786}"/>
              </a:ext>
            </a:extLst>
          </p:cNvPr>
          <p:cNvPicPr preferRelativeResize="0"/>
          <p:nvPr/>
        </p:nvPicPr>
        <p:blipFill>
          <a:blip r:embed="rId6" cstate="hqprint">
            <a:extLst>
              <a:ext uri="{28A0092B-C50C-407E-A947-70E740481C1C}">
                <a14:useLocalDpi xmlns:a14="http://schemas.microsoft.com/office/drawing/2010/main"/>
              </a:ext>
            </a:extLst>
          </a:blip>
          <a:srcRect/>
          <a:stretch/>
        </p:blipFill>
        <p:spPr>
          <a:xfrm>
            <a:off x="4472071" y="206316"/>
            <a:ext cx="3953454" cy="3953454"/>
          </a:xfrm>
          <a:prstGeom prst="round2DiagRect">
            <a:avLst>
              <a:gd name="adj1" fmla="val 16667"/>
              <a:gd name="adj2" fmla="val 0"/>
            </a:avLst>
          </a:prstGeom>
          <a:noFill/>
          <a:ln>
            <a:noFill/>
          </a:ln>
          <a:effectLst>
            <a:reflection blurRad="6350" stA="50000" endPos="38500" dist="50800" dir="5400000" sy="-100000" algn="bl" rotWithShape="0"/>
          </a:effectLst>
        </p:spPr>
      </p:pic>
      <p:sp>
        <p:nvSpPr>
          <p:cNvPr id="11" name="Rectángulo: esquinas redondeadas 10">
            <a:extLst>
              <a:ext uri="{FF2B5EF4-FFF2-40B4-BE49-F238E27FC236}">
                <a16:creationId xmlns:a16="http://schemas.microsoft.com/office/drawing/2014/main" id="{745331DC-D6A1-456E-B3C8-A3BAA7ED89C8}"/>
              </a:ext>
            </a:extLst>
          </p:cNvPr>
          <p:cNvSpPr/>
          <p:nvPr/>
        </p:nvSpPr>
        <p:spPr>
          <a:xfrm>
            <a:off x="-355183" y="3837819"/>
            <a:ext cx="5760467" cy="492548"/>
          </a:xfrm>
          <a:prstGeom prst="roundRect">
            <a:avLst>
              <a:gd name="adj" fmla="val 50000"/>
            </a:avLst>
          </a:prstGeom>
          <a:solidFill>
            <a:srgbClr val="A89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CuadroTexto 12">
            <a:extLst>
              <a:ext uri="{FF2B5EF4-FFF2-40B4-BE49-F238E27FC236}">
                <a16:creationId xmlns:a16="http://schemas.microsoft.com/office/drawing/2014/main" id="{46CE68A6-C1EF-4DE0-9373-C1CB7171AC93}"/>
              </a:ext>
            </a:extLst>
          </p:cNvPr>
          <p:cNvSpPr txBox="1"/>
          <p:nvPr/>
        </p:nvSpPr>
        <p:spPr>
          <a:xfrm>
            <a:off x="257883" y="4007951"/>
            <a:ext cx="4609007" cy="289182"/>
          </a:xfrm>
          <a:prstGeom prst="rect">
            <a:avLst/>
          </a:prstGeom>
          <a:noFill/>
        </p:spPr>
        <p:txBody>
          <a:bodyPr wrap="square" rtlCol="0">
            <a:spAutoFit/>
          </a:bodyPr>
          <a:lstStyle/>
          <a:p>
            <a:pPr>
              <a:lnSpc>
                <a:spcPts val="1300"/>
              </a:lnSpc>
            </a:pPr>
            <a:r>
              <a:rPr lang="es-ES" sz="2800" dirty="0">
                <a:solidFill>
                  <a:srgbClr val="002060"/>
                </a:solidFill>
                <a:effectLst/>
                <a:latin typeface="Poetsen One" panose="020108030300000D0203" pitchFamily="2" charset="0"/>
                <a:ea typeface="Calibri" panose="020F0502020204030204" pitchFamily="34" charset="0"/>
                <a:cs typeface="Times New Roman" panose="02020603050405020304" pitchFamily="18" charset="0"/>
              </a:rPr>
              <a:t>2 </a:t>
            </a:r>
            <a:r>
              <a:rPr lang="es-ES" sz="2000" dirty="0">
                <a:solidFill>
                  <a:schemeClr val="bg1"/>
                </a:solidFill>
                <a:effectLst/>
                <a:latin typeface="Poetsen One" panose="020108030300000D0203" pitchFamily="2" charset="0"/>
                <a:ea typeface="Calibri" panose="020F0502020204030204" pitchFamily="34" charset="0"/>
                <a:cs typeface="Times New Roman" panose="02020603050405020304" pitchFamily="18" charset="0"/>
              </a:rPr>
              <a:t>asesorías a museos realizadas</a:t>
            </a:r>
            <a:endParaRPr lang="es-ES" sz="2800" dirty="0">
              <a:solidFill>
                <a:schemeClr val="bg1"/>
              </a:solidFill>
              <a:effectLst/>
              <a:latin typeface="Poetsen One" panose="020108030300000D0203" pitchFamily="2" charset="0"/>
              <a:ea typeface="Calibri" panose="020F0502020204030204" pitchFamily="34" charset="0"/>
              <a:cs typeface="Times New Roman" panose="02020603050405020304" pitchFamily="18" charset="0"/>
            </a:endParaRPr>
          </a:p>
        </p:txBody>
      </p:sp>
      <p:grpSp>
        <p:nvGrpSpPr>
          <p:cNvPr id="15" name="Grupo 14">
            <a:extLst>
              <a:ext uri="{FF2B5EF4-FFF2-40B4-BE49-F238E27FC236}">
                <a16:creationId xmlns:a16="http://schemas.microsoft.com/office/drawing/2014/main" id="{EBA9ECA8-F174-41B0-AA16-220F9A639D3E}"/>
              </a:ext>
            </a:extLst>
          </p:cNvPr>
          <p:cNvGrpSpPr/>
          <p:nvPr/>
        </p:nvGrpSpPr>
        <p:grpSpPr>
          <a:xfrm>
            <a:off x="4293321" y="3731977"/>
            <a:ext cx="690094" cy="690094"/>
            <a:chOff x="4403077" y="3942413"/>
            <a:chExt cx="690094" cy="690094"/>
          </a:xfrm>
        </p:grpSpPr>
        <p:sp>
          <p:nvSpPr>
            <p:cNvPr id="16" name="Elipse 15">
              <a:extLst>
                <a:ext uri="{FF2B5EF4-FFF2-40B4-BE49-F238E27FC236}">
                  <a16:creationId xmlns:a16="http://schemas.microsoft.com/office/drawing/2014/main" id="{687FFD3C-E3F7-41FF-96AA-FDF983E5AA56}"/>
                </a:ext>
              </a:extLst>
            </p:cNvPr>
            <p:cNvSpPr/>
            <p:nvPr/>
          </p:nvSpPr>
          <p:spPr>
            <a:xfrm>
              <a:off x="4403077" y="3942413"/>
              <a:ext cx="690094" cy="690094"/>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Google Shape;795;p49">
              <a:extLst>
                <a:ext uri="{FF2B5EF4-FFF2-40B4-BE49-F238E27FC236}">
                  <a16:creationId xmlns:a16="http://schemas.microsoft.com/office/drawing/2014/main" id="{7463AFA6-C796-4816-A704-A8E757C12A3B}"/>
                </a:ext>
              </a:extLst>
            </p:cNvPr>
            <p:cNvSpPr/>
            <p:nvPr/>
          </p:nvSpPr>
          <p:spPr>
            <a:xfrm>
              <a:off x="4587935" y="4118572"/>
              <a:ext cx="320378" cy="337776"/>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13472471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Shape 135"/>
        <p:cNvGrpSpPr/>
        <p:nvPr/>
      </p:nvGrpSpPr>
      <p:grpSpPr>
        <a:xfrm>
          <a:off x="0" y="0"/>
          <a:ext cx="0" cy="0"/>
          <a:chOff x="0" y="0"/>
          <a:chExt cx="0" cy="0"/>
        </a:xfrm>
      </p:grpSpPr>
      <p:sp>
        <p:nvSpPr>
          <p:cNvPr id="12" name="Rectángulo: esquinas redondeadas 11">
            <a:extLst>
              <a:ext uri="{FF2B5EF4-FFF2-40B4-BE49-F238E27FC236}">
                <a16:creationId xmlns:a16="http://schemas.microsoft.com/office/drawing/2014/main" id="{E26641A5-C16B-41E2-AA8C-96C639FBAA1A}"/>
              </a:ext>
            </a:extLst>
          </p:cNvPr>
          <p:cNvSpPr/>
          <p:nvPr/>
        </p:nvSpPr>
        <p:spPr>
          <a:xfrm>
            <a:off x="4999938" y="3105888"/>
            <a:ext cx="2398097" cy="458493"/>
          </a:xfrm>
          <a:prstGeom prst="roundRect">
            <a:avLst>
              <a:gd name="adj" fmla="val 50000"/>
            </a:avLst>
          </a:prstGeom>
          <a:solidFill>
            <a:srgbClr val="A89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600" dirty="0">
                <a:effectLst/>
                <a:latin typeface="Red Hat Display" panose="020B0604020202020204" charset="0"/>
                <a:ea typeface="Calibri" panose="020F0502020204030204" pitchFamily="34" charset="0"/>
                <a:cs typeface="Times New Roman" panose="02020603050405020304" pitchFamily="18" charset="0"/>
              </a:rPr>
              <a:t>a corte </a:t>
            </a:r>
            <a:r>
              <a:rPr lang="es-ES_tradnl" sz="1600" dirty="0">
                <a:latin typeface="Red Hat Display" panose="020B0604020202020204" charset="0"/>
                <a:ea typeface="Calibri" panose="020F0502020204030204" pitchFamily="34" charset="0"/>
                <a:cs typeface="Times New Roman" panose="02020603050405020304" pitchFamily="18" charset="0"/>
              </a:rPr>
              <a:t>Dic</a:t>
            </a:r>
            <a:r>
              <a:rPr lang="es-ES_tradnl" sz="1600" dirty="0">
                <a:effectLst/>
                <a:latin typeface="Red Hat Display" panose="020B0604020202020204" charset="0"/>
                <a:ea typeface="Calibri" panose="020F0502020204030204" pitchFamily="34" charset="0"/>
                <a:cs typeface="Times New Roman" panose="02020603050405020304" pitchFamily="18" charset="0"/>
              </a:rPr>
              <a:t> 31</a:t>
            </a:r>
            <a:endParaRPr lang="es-CO" sz="1200" dirty="0">
              <a:latin typeface="Red Hat Display" panose="020B0604020202020204" charset="0"/>
            </a:endParaRPr>
          </a:p>
        </p:txBody>
      </p:sp>
      <p:sp>
        <p:nvSpPr>
          <p:cNvPr id="136" name="Google Shape;136;p18"/>
          <p:cNvSpPr txBox="1">
            <a:spLocks noGrp="1"/>
          </p:cNvSpPr>
          <p:nvPr>
            <p:ph type="ctrTitle" idx="4294967295"/>
          </p:nvPr>
        </p:nvSpPr>
        <p:spPr>
          <a:xfrm>
            <a:off x="3386137" y="1296220"/>
            <a:ext cx="5117783" cy="1548149"/>
          </a:xfrm>
          <a:prstGeom prst="rect">
            <a:avLst/>
          </a:prstGeom>
        </p:spPr>
        <p:txBody>
          <a:bodyPr spcFirstLastPara="1" wrap="square" lIns="0" tIns="0" rIns="0" bIns="0" anchor="b" anchorCtr="0">
            <a:noAutofit/>
          </a:bodyPr>
          <a:lstStyle/>
          <a:p>
            <a:pPr marL="0" lvl="0" indent="0" algn="l" rtl="0">
              <a:lnSpc>
                <a:spcPct val="80000"/>
              </a:lnSpc>
              <a:spcBef>
                <a:spcPts val="0"/>
              </a:spcBef>
              <a:spcAft>
                <a:spcPts val="0"/>
              </a:spcAft>
              <a:buNone/>
            </a:pPr>
            <a:r>
              <a:rPr lang="es-ES" sz="4000" spc="-100" dirty="0">
                <a:solidFill>
                  <a:schemeClr val="bg1"/>
                </a:solidFill>
              </a:rPr>
              <a:t>CONSEJOS MUNICIPALES </a:t>
            </a:r>
            <a:br>
              <a:rPr lang="es-ES" sz="4000" spc="-100" dirty="0">
                <a:solidFill>
                  <a:srgbClr val="0989B1"/>
                </a:solidFill>
              </a:rPr>
            </a:br>
            <a:r>
              <a:rPr lang="es-ES" sz="4000" spc="-100" dirty="0">
                <a:solidFill>
                  <a:srgbClr val="0989B1"/>
                </a:solidFill>
                <a:latin typeface="Poetsen One" panose="020108030300000D0203" pitchFamily="2" charset="0"/>
              </a:rPr>
              <a:t>DE CULTURA</a:t>
            </a:r>
          </a:p>
        </p:txBody>
      </p:sp>
      <p:sp>
        <p:nvSpPr>
          <p:cNvPr id="137" name="Google Shape;137;p18"/>
          <p:cNvSpPr txBox="1">
            <a:spLocks noGrp="1"/>
          </p:cNvSpPr>
          <p:nvPr>
            <p:ph type="subTitle" idx="4294967295"/>
          </p:nvPr>
        </p:nvSpPr>
        <p:spPr>
          <a:xfrm>
            <a:off x="3254323" y="3261945"/>
            <a:ext cx="4165282" cy="604872"/>
          </a:xfrm>
          <a:prstGeom prst="rect">
            <a:avLst/>
          </a:prstGeom>
        </p:spPr>
        <p:txBody>
          <a:bodyPr spcFirstLastPara="1" wrap="square" lIns="0" tIns="0" rIns="0" bIns="0" anchor="t" anchorCtr="0">
            <a:noAutofit/>
          </a:bodyPr>
          <a:lstStyle/>
          <a:p>
            <a:pPr marL="0" lvl="0" indent="0" algn="l" rtl="0">
              <a:lnSpc>
                <a:spcPts val="1500"/>
              </a:lnSpc>
              <a:spcBef>
                <a:spcPts val="600"/>
              </a:spcBef>
              <a:spcAft>
                <a:spcPts val="0"/>
              </a:spcAft>
              <a:buNone/>
            </a:pPr>
            <a:r>
              <a:rPr lang="es-ES" b="1" dirty="0">
                <a:solidFill>
                  <a:srgbClr val="FEEF94"/>
                </a:solidFill>
              </a:rPr>
              <a:t>35 Consejos</a:t>
            </a:r>
          </a:p>
          <a:p>
            <a:pPr marL="0" lvl="0" indent="0" algn="l" rtl="0">
              <a:lnSpc>
                <a:spcPts val="1500"/>
              </a:lnSpc>
              <a:spcBef>
                <a:spcPts val="600"/>
              </a:spcBef>
              <a:spcAft>
                <a:spcPts val="0"/>
              </a:spcAft>
              <a:buNone/>
            </a:pPr>
            <a:r>
              <a:rPr lang="es-ES" b="1" dirty="0"/>
              <a:t>se encuentran en operación</a:t>
            </a:r>
          </a:p>
        </p:txBody>
      </p:sp>
      <p:sp>
        <p:nvSpPr>
          <p:cNvPr id="150" name="Google Shape;150;p18"/>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11</a:t>
            </a:fld>
            <a:endParaRPr dirty="0"/>
          </a:p>
        </p:txBody>
      </p:sp>
      <p:pic>
        <p:nvPicPr>
          <p:cNvPr id="23" name="Imagen 22">
            <a:extLst>
              <a:ext uri="{FF2B5EF4-FFF2-40B4-BE49-F238E27FC236}">
                <a16:creationId xmlns:a16="http://schemas.microsoft.com/office/drawing/2014/main" id="{E8F0DED9-1F63-48B3-A9F8-AEAFFD30545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386137" y="4154945"/>
            <a:ext cx="1510561" cy="432000"/>
          </a:xfrm>
          <a:prstGeom prst="rect">
            <a:avLst/>
          </a:prstGeom>
        </p:spPr>
      </p:pic>
      <p:sp>
        <p:nvSpPr>
          <p:cNvPr id="2" name="Rectángulo 1">
            <a:extLst>
              <a:ext uri="{FF2B5EF4-FFF2-40B4-BE49-F238E27FC236}">
                <a16:creationId xmlns:a16="http://schemas.microsoft.com/office/drawing/2014/main" id="{08E4A986-4ABB-44DC-AE1E-579108755719}"/>
              </a:ext>
            </a:extLst>
          </p:cNvPr>
          <p:cNvSpPr/>
          <p:nvPr/>
        </p:nvSpPr>
        <p:spPr>
          <a:xfrm>
            <a:off x="3119800" y="1525999"/>
            <a:ext cx="134523" cy="749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nvGrpSpPr>
          <p:cNvPr id="27" name="Google Shape;814;p49">
            <a:extLst>
              <a:ext uri="{FF2B5EF4-FFF2-40B4-BE49-F238E27FC236}">
                <a16:creationId xmlns:a16="http://schemas.microsoft.com/office/drawing/2014/main" id="{74BF6F17-C85A-44E8-8E98-693571D669D8}"/>
              </a:ext>
            </a:extLst>
          </p:cNvPr>
          <p:cNvGrpSpPr/>
          <p:nvPr/>
        </p:nvGrpSpPr>
        <p:grpSpPr>
          <a:xfrm>
            <a:off x="1230426" y="2014572"/>
            <a:ext cx="1497534" cy="1113438"/>
            <a:chOff x="5247525" y="3007275"/>
            <a:chExt cx="517575" cy="384825"/>
          </a:xfrm>
        </p:grpSpPr>
        <p:sp>
          <p:nvSpPr>
            <p:cNvPr id="28" name="Google Shape;815;p49">
              <a:extLst>
                <a:ext uri="{FF2B5EF4-FFF2-40B4-BE49-F238E27FC236}">
                  <a16:creationId xmlns:a16="http://schemas.microsoft.com/office/drawing/2014/main" id="{D83ECF42-EAA3-45AA-986B-AFE615577F2A}"/>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816;p49">
              <a:extLst>
                <a:ext uri="{FF2B5EF4-FFF2-40B4-BE49-F238E27FC236}">
                  <a16:creationId xmlns:a16="http://schemas.microsoft.com/office/drawing/2014/main" id="{39142F9D-6E72-4001-9273-9E76BCC53E03}"/>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18693875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Shape 111"/>
        <p:cNvGrpSpPr/>
        <p:nvPr/>
      </p:nvGrpSpPr>
      <p:grpSpPr>
        <a:xfrm>
          <a:off x="0" y="0"/>
          <a:ext cx="0" cy="0"/>
          <a:chOff x="0" y="0"/>
          <a:chExt cx="0" cy="0"/>
        </a:xfrm>
      </p:grpSpPr>
      <p:sp>
        <p:nvSpPr>
          <p:cNvPr id="116" name="Google Shape;116;p15"/>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12</a:t>
            </a:fld>
            <a:endParaRPr dirty="0"/>
          </a:p>
        </p:txBody>
      </p:sp>
      <p:sp>
        <p:nvSpPr>
          <p:cNvPr id="10" name="Rectángulo: esquinas diagonales redondeadas 9">
            <a:extLst>
              <a:ext uri="{FF2B5EF4-FFF2-40B4-BE49-F238E27FC236}">
                <a16:creationId xmlns:a16="http://schemas.microsoft.com/office/drawing/2014/main" id="{764EBBEA-7D6A-4090-A142-34C9C8B2B40F}"/>
              </a:ext>
            </a:extLst>
          </p:cNvPr>
          <p:cNvSpPr/>
          <p:nvPr/>
        </p:nvSpPr>
        <p:spPr>
          <a:xfrm>
            <a:off x="137886" y="65314"/>
            <a:ext cx="4005943" cy="447040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 name="Marcador de texto 2">
            <a:extLst>
              <a:ext uri="{FF2B5EF4-FFF2-40B4-BE49-F238E27FC236}">
                <a16:creationId xmlns:a16="http://schemas.microsoft.com/office/drawing/2014/main" id="{691B982C-D94A-4B4D-87C3-F921C689EFF6}"/>
              </a:ext>
            </a:extLst>
          </p:cNvPr>
          <p:cNvSpPr>
            <a:spLocks noGrp="1"/>
          </p:cNvSpPr>
          <p:nvPr>
            <p:ph type="body" idx="1"/>
          </p:nvPr>
        </p:nvSpPr>
        <p:spPr>
          <a:xfrm>
            <a:off x="297304" y="594801"/>
            <a:ext cx="3419100" cy="348929"/>
          </a:xfrm>
        </p:spPr>
        <p:txBody>
          <a:bodyPr/>
          <a:lstStyle/>
          <a:p>
            <a:r>
              <a:rPr lang="en-US" sz="1600" dirty="0" err="1">
                <a:solidFill>
                  <a:schemeClr val="tx1">
                    <a:lumMod val="50000"/>
                    <a:lumOff val="50000"/>
                  </a:schemeClr>
                </a:solidFill>
                <a:effectLst/>
                <a:latin typeface="Red Hat Display" panose="020B0604020202020204" charset="0"/>
                <a:ea typeface="Calibri" panose="020F0502020204030204" pitchFamily="34" charset="0"/>
                <a:cs typeface="Times New Roman" panose="02020603050405020304" pitchFamily="18" charset="0"/>
              </a:rPr>
              <a:t>Circulación</a:t>
            </a:r>
            <a:r>
              <a:rPr lang="en-US" sz="1600" dirty="0">
                <a:solidFill>
                  <a:schemeClr val="tx1">
                    <a:lumMod val="50000"/>
                    <a:lumOff val="50000"/>
                  </a:schemeClr>
                </a:solidFill>
                <a:effectLst/>
                <a:latin typeface="Red Hat Display" panose="020B0604020202020204" charset="0"/>
                <a:ea typeface="Calibri" panose="020F0502020204030204" pitchFamily="34" charset="0"/>
                <a:cs typeface="Times New Roman" panose="02020603050405020304" pitchFamily="18" charset="0"/>
              </a:rPr>
              <a:t> </a:t>
            </a:r>
            <a:endParaRPr lang="es-CO" sz="1800" dirty="0">
              <a:solidFill>
                <a:schemeClr val="tx1">
                  <a:lumMod val="50000"/>
                  <a:lumOff val="50000"/>
                </a:schemeClr>
              </a:solidFill>
              <a:latin typeface="Red Hat Display" panose="020B0604020202020204" charset="0"/>
            </a:endParaRPr>
          </a:p>
        </p:txBody>
      </p:sp>
      <p:sp>
        <p:nvSpPr>
          <p:cNvPr id="13" name="Rectángulo: esquinas redondeadas 12">
            <a:extLst>
              <a:ext uri="{FF2B5EF4-FFF2-40B4-BE49-F238E27FC236}">
                <a16:creationId xmlns:a16="http://schemas.microsoft.com/office/drawing/2014/main" id="{800C67B4-243A-4271-9516-AD6929566555}"/>
              </a:ext>
            </a:extLst>
          </p:cNvPr>
          <p:cNvSpPr/>
          <p:nvPr/>
        </p:nvSpPr>
        <p:spPr>
          <a:xfrm>
            <a:off x="-367864" y="2533151"/>
            <a:ext cx="4816838" cy="443145"/>
          </a:xfrm>
          <a:prstGeom prst="roundRect">
            <a:avLst>
              <a:gd name="adj" fmla="val 50000"/>
            </a:avLst>
          </a:prstGeom>
          <a:solidFill>
            <a:srgbClr val="F8B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 </a:t>
            </a:r>
          </a:p>
        </p:txBody>
      </p:sp>
      <p:sp>
        <p:nvSpPr>
          <p:cNvPr id="11" name="CuadroTexto 10">
            <a:extLst>
              <a:ext uri="{FF2B5EF4-FFF2-40B4-BE49-F238E27FC236}">
                <a16:creationId xmlns:a16="http://schemas.microsoft.com/office/drawing/2014/main" id="{C0FDDEF9-A95D-47F8-874B-0BB91FF674E2}"/>
              </a:ext>
            </a:extLst>
          </p:cNvPr>
          <p:cNvSpPr txBox="1"/>
          <p:nvPr/>
        </p:nvSpPr>
        <p:spPr>
          <a:xfrm>
            <a:off x="664399" y="1378989"/>
            <a:ext cx="3111187" cy="1277273"/>
          </a:xfrm>
          <a:prstGeom prst="rect">
            <a:avLst/>
          </a:prstGeom>
          <a:noFill/>
        </p:spPr>
        <p:txBody>
          <a:bodyPr wrap="square" rtlCol="0">
            <a:spAutoFit/>
          </a:bodyPr>
          <a:lstStyle/>
          <a:p>
            <a:r>
              <a:rPr lang="es-ES" sz="1100" dirty="0">
                <a:solidFill>
                  <a:schemeClr val="tx1">
                    <a:lumMod val="50000"/>
                    <a:lumOff val="50000"/>
                  </a:schemeClr>
                </a:solidFill>
                <a:latin typeface="Red Hat Display" panose="020B0604020202020204" charset="0"/>
                <a:ea typeface="Calibri" panose="020F0502020204030204" pitchFamily="34" charset="0"/>
                <a:cs typeface="Times New Roman" panose="02020603050405020304" pitchFamily="18" charset="0"/>
              </a:rPr>
              <a:t>Se realiza la Circulación Artística y Cultural con base en el programa </a:t>
            </a:r>
            <a:r>
              <a:rPr lang="es-ES" sz="1100" b="1" dirty="0">
                <a:solidFill>
                  <a:schemeClr val="tx1">
                    <a:lumMod val="50000"/>
                    <a:lumOff val="50000"/>
                  </a:schemeClr>
                </a:solidFill>
                <a:latin typeface="Red Hat Display" panose="020B0604020202020204" charset="0"/>
                <a:ea typeface="Calibri" panose="020F0502020204030204" pitchFamily="34" charset="0"/>
                <a:cs typeface="Times New Roman" panose="02020603050405020304" pitchFamily="18" charset="0"/>
              </a:rPr>
              <a:t>Personajes, Tradición y Saberes. </a:t>
            </a:r>
          </a:p>
          <a:p>
            <a:endParaRPr lang="es-ES" sz="1100" dirty="0">
              <a:solidFill>
                <a:schemeClr val="tx1">
                  <a:lumMod val="50000"/>
                  <a:lumOff val="50000"/>
                </a:schemeClr>
              </a:solidFill>
              <a:latin typeface="Red Hat Display" panose="020B0604020202020204" charset="0"/>
              <a:ea typeface="Calibri" panose="020F0502020204030204" pitchFamily="34" charset="0"/>
              <a:cs typeface="Times New Roman" panose="02020603050405020304" pitchFamily="18" charset="0"/>
            </a:endParaRPr>
          </a:p>
          <a:p>
            <a:r>
              <a:rPr lang="es-ES" sz="1100" dirty="0">
                <a:solidFill>
                  <a:schemeClr val="tx1">
                    <a:lumMod val="50000"/>
                    <a:lumOff val="50000"/>
                  </a:schemeClr>
                </a:solidFill>
                <a:latin typeface="Red Hat Display" panose="020B0604020202020204" charset="0"/>
                <a:ea typeface="Calibri" panose="020F0502020204030204" pitchFamily="34" charset="0"/>
                <a:cs typeface="Times New Roman" panose="02020603050405020304" pitchFamily="18" charset="0"/>
              </a:rPr>
              <a:t>Programa virtual a través de las redes sociales de ICULTUR. </a:t>
            </a:r>
          </a:p>
          <a:p>
            <a:endParaRPr lang="es-CO" sz="1100" b="1" dirty="0">
              <a:solidFill>
                <a:schemeClr val="tx1">
                  <a:lumMod val="50000"/>
                  <a:lumOff val="50000"/>
                </a:schemeClr>
              </a:solidFill>
            </a:endParaRPr>
          </a:p>
        </p:txBody>
      </p:sp>
      <p:pic>
        <p:nvPicPr>
          <p:cNvPr id="22" name="Google Shape;339;p41">
            <a:extLst>
              <a:ext uri="{FF2B5EF4-FFF2-40B4-BE49-F238E27FC236}">
                <a16:creationId xmlns:a16="http://schemas.microsoft.com/office/drawing/2014/main" id="{39ECC5A3-32F1-4260-9D75-C0ECDEEC5231}"/>
              </a:ext>
            </a:extLst>
          </p:cNvPr>
          <p:cNvPicPr preferRelativeResize="0"/>
          <p:nvPr/>
        </p:nvPicPr>
        <p:blipFill>
          <a:blip r:embed="rId4" cstate="screen">
            <a:extLst>
              <a:ext uri="{28A0092B-C50C-407E-A947-70E740481C1C}">
                <a14:useLocalDpi xmlns:a14="http://schemas.microsoft.com/office/drawing/2010/main" val="0"/>
              </a:ext>
            </a:extLst>
          </a:blip>
          <a:srcRect/>
          <a:stretch/>
        </p:blipFill>
        <p:spPr>
          <a:xfrm>
            <a:off x="4510925" y="142407"/>
            <a:ext cx="3992304" cy="3992304"/>
          </a:xfrm>
          <a:prstGeom prst="round2DiagRect">
            <a:avLst>
              <a:gd name="adj1" fmla="val 16667"/>
              <a:gd name="adj2" fmla="val 0"/>
            </a:avLst>
          </a:prstGeom>
          <a:noFill/>
          <a:ln>
            <a:noFill/>
          </a:ln>
          <a:effectLst>
            <a:reflection blurRad="6350" stA="50000" endPos="38500" dist="50800" dir="5400000" sy="-100000" algn="bl" rotWithShape="0"/>
          </a:effectLst>
        </p:spPr>
      </p:pic>
      <p:sp>
        <p:nvSpPr>
          <p:cNvPr id="12" name="CuadroTexto 11">
            <a:extLst>
              <a:ext uri="{FF2B5EF4-FFF2-40B4-BE49-F238E27FC236}">
                <a16:creationId xmlns:a16="http://schemas.microsoft.com/office/drawing/2014/main" id="{0B5E6DF5-1462-4600-914C-AFF3D861BC6E}"/>
              </a:ext>
            </a:extLst>
          </p:cNvPr>
          <p:cNvSpPr txBox="1"/>
          <p:nvPr/>
        </p:nvSpPr>
        <p:spPr>
          <a:xfrm>
            <a:off x="664400" y="943730"/>
            <a:ext cx="3419100" cy="348813"/>
          </a:xfrm>
          <a:prstGeom prst="rect">
            <a:avLst/>
          </a:prstGeom>
          <a:noFill/>
        </p:spPr>
        <p:txBody>
          <a:bodyPr wrap="square" rtlCol="0">
            <a:spAutoFit/>
          </a:bodyPr>
          <a:lstStyle/>
          <a:p>
            <a:pPr>
              <a:lnSpc>
                <a:spcPts val="2000"/>
              </a:lnSpc>
            </a:pPr>
            <a:r>
              <a:rPr lang="en-US" sz="2000" spc="-100" dirty="0">
                <a:solidFill>
                  <a:srgbClr val="002060"/>
                </a:solidFill>
                <a:effectLst/>
                <a:latin typeface="Poetsen One" panose="020108030300000D0203" pitchFamily="2" charset="0"/>
                <a:ea typeface="Calibri" panose="020F0502020204030204" pitchFamily="34" charset="0"/>
                <a:cs typeface="Times New Roman" panose="02020603050405020304" pitchFamily="18" charset="0"/>
              </a:rPr>
              <a:t>ARTÍSTICA Y CULTURAL</a:t>
            </a:r>
            <a:endParaRPr lang="es-CO" sz="2000" spc="-100" dirty="0"/>
          </a:p>
        </p:txBody>
      </p:sp>
      <p:sp>
        <p:nvSpPr>
          <p:cNvPr id="20" name="CuadroTexto 19">
            <a:extLst>
              <a:ext uri="{FF2B5EF4-FFF2-40B4-BE49-F238E27FC236}">
                <a16:creationId xmlns:a16="http://schemas.microsoft.com/office/drawing/2014/main" id="{C302D68E-2060-461C-8667-6153CEA98530}"/>
              </a:ext>
            </a:extLst>
          </p:cNvPr>
          <p:cNvSpPr txBox="1"/>
          <p:nvPr/>
        </p:nvSpPr>
        <p:spPr>
          <a:xfrm>
            <a:off x="334173" y="2585446"/>
            <a:ext cx="3484786" cy="338554"/>
          </a:xfrm>
          <a:prstGeom prst="rect">
            <a:avLst/>
          </a:prstGeom>
          <a:noFill/>
        </p:spPr>
        <p:txBody>
          <a:bodyPr wrap="square" rtlCol="0">
            <a:spAutoFit/>
          </a:bodyPr>
          <a:lstStyle/>
          <a:p>
            <a:pPr algn="ctr"/>
            <a:r>
              <a:rPr lang="es-ES" sz="1600" b="1" dirty="0">
                <a:solidFill>
                  <a:schemeClr val="bg1"/>
                </a:solidFill>
                <a:latin typeface="Red Hat Display" panose="020B0604020202020204" charset="0"/>
                <a:ea typeface="Calibri" panose="020F0502020204030204" pitchFamily="34" charset="0"/>
                <a:cs typeface="Times New Roman" panose="02020603050405020304" pitchFamily="18" charset="0"/>
              </a:rPr>
              <a:t>V</a:t>
            </a:r>
            <a:r>
              <a:rPr lang="es-ES" sz="1600" b="1" dirty="0">
                <a:solidFill>
                  <a:schemeClr val="bg1"/>
                </a:solidFill>
                <a:effectLst/>
                <a:latin typeface="Red Hat Display" panose="020B0604020202020204" charset="0"/>
                <a:ea typeface="Calibri" panose="020F0502020204030204" pitchFamily="34" charset="0"/>
                <a:cs typeface="Times New Roman" panose="02020603050405020304" pitchFamily="18" charset="0"/>
              </a:rPr>
              <a:t>iernes de 2:00 p.m. a 4:00 p.m. </a:t>
            </a:r>
            <a:endParaRPr lang="es-CO" sz="2000" b="1" dirty="0">
              <a:solidFill>
                <a:schemeClr val="bg1"/>
              </a:solidFill>
            </a:endParaRPr>
          </a:p>
        </p:txBody>
      </p:sp>
      <p:pic>
        <p:nvPicPr>
          <p:cNvPr id="25" name="Google Shape;123;p4">
            <a:extLst>
              <a:ext uri="{FF2B5EF4-FFF2-40B4-BE49-F238E27FC236}">
                <a16:creationId xmlns:a16="http://schemas.microsoft.com/office/drawing/2014/main" id="{3CA73F56-871F-4B03-A345-D15A38E34F0D}"/>
              </a:ext>
            </a:extLst>
          </p:cNvPr>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377025" y="4705201"/>
            <a:ext cx="1261910" cy="437734"/>
          </a:xfrm>
          <a:prstGeom prst="rect">
            <a:avLst/>
          </a:prstGeom>
          <a:noFill/>
          <a:ln>
            <a:noFill/>
          </a:ln>
        </p:spPr>
      </p:pic>
      <p:sp>
        <p:nvSpPr>
          <p:cNvPr id="19" name="Rectángulo: esquinas redondeadas 18">
            <a:extLst>
              <a:ext uri="{FF2B5EF4-FFF2-40B4-BE49-F238E27FC236}">
                <a16:creationId xmlns:a16="http://schemas.microsoft.com/office/drawing/2014/main" id="{AA957148-D911-4EF9-B870-E14266945983}"/>
              </a:ext>
            </a:extLst>
          </p:cNvPr>
          <p:cNvSpPr/>
          <p:nvPr/>
        </p:nvSpPr>
        <p:spPr>
          <a:xfrm>
            <a:off x="-413460" y="3076773"/>
            <a:ext cx="4816838" cy="1303521"/>
          </a:xfrm>
          <a:prstGeom prst="roundRect">
            <a:avLst>
              <a:gd name="adj" fmla="val 14926"/>
            </a:avLst>
          </a:prstGeom>
          <a:solidFill>
            <a:srgbClr val="F5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 </a:t>
            </a:r>
          </a:p>
        </p:txBody>
      </p:sp>
      <p:sp>
        <p:nvSpPr>
          <p:cNvPr id="21" name="CuadroTexto 20">
            <a:extLst>
              <a:ext uri="{FF2B5EF4-FFF2-40B4-BE49-F238E27FC236}">
                <a16:creationId xmlns:a16="http://schemas.microsoft.com/office/drawing/2014/main" id="{617D09EE-5A60-4A44-AD20-FB597E272E94}"/>
              </a:ext>
            </a:extLst>
          </p:cNvPr>
          <p:cNvSpPr txBox="1"/>
          <p:nvPr/>
        </p:nvSpPr>
        <p:spPr>
          <a:xfrm>
            <a:off x="233930" y="3338366"/>
            <a:ext cx="3685273" cy="913070"/>
          </a:xfrm>
          <a:prstGeom prst="rect">
            <a:avLst/>
          </a:prstGeom>
          <a:noFill/>
        </p:spPr>
        <p:txBody>
          <a:bodyPr wrap="square" rtlCol="0">
            <a:spAutoFit/>
          </a:bodyPr>
          <a:lstStyle/>
          <a:p>
            <a:pPr algn="ctr">
              <a:lnSpc>
                <a:spcPts val="3200"/>
              </a:lnSpc>
            </a:pPr>
            <a:r>
              <a:rPr lang="es-ES" sz="3600" b="1" dirty="0">
                <a:solidFill>
                  <a:srgbClr val="FEEF94"/>
                </a:solidFill>
                <a:latin typeface="Poetsen One" panose="020108030300000D0203" pitchFamily="2" charset="0"/>
                <a:ea typeface="Calibri" panose="020F0502020204030204" pitchFamily="34" charset="0"/>
                <a:cs typeface="Times New Roman" panose="02020603050405020304" pitchFamily="18" charset="0"/>
              </a:rPr>
              <a:t>740</a:t>
            </a:r>
            <a:r>
              <a:rPr lang="es-ES" sz="3600" b="1" dirty="0">
                <a:solidFill>
                  <a:srgbClr val="FEEF94"/>
                </a:solidFill>
                <a:effectLst/>
                <a:latin typeface="Poetsen One" panose="020108030300000D0203" pitchFamily="2" charset="0"/>
                <a:ea typeface="Calibri" panose="020F0502020204030204" pitchFamily="34" charset="0"/>
                <a:cs typeface="Times New Roman" panose="02020603050405020304" pitchFamily="18" charset="0"/>
              </a:rPr>
              <a:t> artistas en circulación</a:t>
            </a:r>
          </a:p>
        </p:txBody>
      </p:sp>
    </p:spTree>
    <p:extLst>
      <p:ext uri="{BB962C8B-B14F-4D97-AF65-F5344CB8AC3E}">
        <p14:creationId xmlns:p14="http://schemas.microsoft.com/office/powerpoint/2010/main" val="18994542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Shape 160"/>
        <p:cNvGrpSpPr/>
        <p:nvPr/>
      </p:nvGrpSpPr>
      <p:grpSpPr>
        <a:xfrm>
          <a:off x="0" y="0"/>
          <a:ext cx="0" cy="0"/>
          <a:chOff x="0" y="0"/>
          <a:chExt cx="0" cy="0"/>
        </a:xfrm>
      </p:grpSpPr>
      <p:sp>
        <p:nvSpPr>
          <p:cNvPr id="161" name="Google Shape;161;p20"/>
          <p:cNvSpPr txBox="1">
            <a:spLocks noGrp="1"/>
          </p:cNvSpPr>
          <p:nvPr>
            <p:ph type="title"/>
          </p:nvPr>
        </p:nvSpPr>
        <p:spPr>
          <a:xfrm>
            <a:off x="577122" y="142407"/>
            <a:ext cx="3408138" cy="1418400"/>
          </a:xfrm>
          <a:prstGeom prst="rect">
            <a:avLst/>
          </a:prstGeom>
        </p:spPr>
        <p:txBody>
          <a:bodyPr spcFirstLastPara="1" wrap="square" lIns="0" tIns="0" rIns="0" bIns="0" anchor="ctr" anchorCtr="0">
            <a:noAutofit/>
          </a:bodyPr>
          <a:lstStyle/>
          <a:p>
            <a:pPr marL="0" lvl="0" indent="0" algn="l" rtl="0">
              <a:lnSpc>
                <a:spcPts val="1800"/>
              </a:lnSpc>
              <a:spcBef>
                <a:spcPts val="0"/>
              </a:spcBef>
              <a:spcAft>
                <a:spcPts val="0"/>
              </a:spcAft>
              <a:buNone/>
            </a:pPr>
            <a:r>
              <a:rPr lang="es-ES" sz="1800" spc="-100" dirty="0">
                <a:solidFill>
                  <a:srgbClr val="002060"/>
                </a:solidFill>
                <a:latin typeface="Poetsen One" panose="020108030300000D0203" pitchFamily="2" charset="0"/>
              </a:rPr>
              <a:t>ASESORÍAS TÉCNICAS A LOS FESTIVALES DEL DEPARTAMENTO </a:t>
            </a:r>
            <a:br>
              <a:rPr lang="es-ES" sz="1800" spc="-100" dirty="0">
                <a:solidFill>
                  <a:srgbClr val="002060"/>
                </a:solidFill>
                <a:latin typeface="Poetsen One" panose="020108030300000D0203" pitchFamily="2" charset="0"/>
              </a:rPr>
            </a:br>
            <a:r>
              <a:rPr lang="es-ES" sz="1800" spc="-100" dirty="0">
                <a:solidFill>
                  <a:srgbClr val="002060"/>
                </a:solidFill>
                <a:latin typeface="Poetsen One" panose="020108030300000D0203" pitchFamily="2" charset="0"/>
              </a:rPr>
              <a:t>DE BOLÍVAR</a:t>
            </a:r>
          </a:p>
        </p:txBody>
      </p:sp>
      <p:pic>
        <p:nvPicPr>
          <p:cNvPr id="11" name="Google Shape;339;p41">
            <a:extLst>
              <a:ext uri="{FF2B5EF4-FFF2-40B4-BE49-F238E27FC236}">
                <a16:creationId xmlns:a16="http://schemas.microsoft.com/office/drawing/2014/main" id="{DD9593A0-C9F8-4DB9-8DE0-A6BB6F574A42}"/>
              </a:ext>
            </a:extLst>
          </p:cNvPr>
          <p:cNvPicPr preferRelativeResize="0"/>
          <p:nvPr/>
        </p:nvPicPr>
        <p:blipFill>
          <a:blip r:embed="rId4" cstate="hqprint">
            <a:extLst>
              <a:ext uri="{28A0092B-C50C-407E-A947-70E740481C1C}">
                <a14:useLocalDpi xmlns:a14="http://schemas.microsoft.com/office/drawing/2010/main" val="0"/>
              </a:ext>
            </a:extLst>
          </a:blip>
          <a:srcRect/>
          <a:stretch/>
        </p:blipFill>
        <p:spPr>
          <a:xfrm>
            <a:off x="4405477" y="142407"/>
            <a:ext cx="3992304" cy="3992304"/>
          </a:xfrm>
          <a:prstGeom prst="round2DiagRect">
            <a:avLst>
              <a:gd name="adj1" fmla="val 16667"/>
              <a:gd name="adj2" fmla="val 0"/>
            </a:avLst>
          </a:prstGeom>
          <a:noFill/>
          <a:ln>
            <a:noFill/>
          </a:ln>
          <a:effectLst>
            <a:reflection blurRad="6350" stA="50000" endPos="38500" dist="50800" dir="5400000" sy="-100000" algn="bl" rotWithShape="0"/>
          </a:effectLst>
        </p:spPr>
      </p:pic>
      <p:sp>
        <p:nvSpPr>
          <p:cNvPr id="163" name="Google Shape;163;p20"/>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13</a:t>
            </a:fld>
            <a:endParaRPr dirty="0"/>
          </a:p>
        </p:txBody>
      </p:sp>
      <p:sp>
        <p:nvSpPr>
          <p:cNvPr id="7" name="Rectángulo 6">
            <a:extLst>
              <a:ext uri="{FF2B5EF4-FFF2-40B4-BE49-F238E27FC236}">
                <a16:creationId xmlns:a16="http://schemas.microsoft.com/office/drawing/2014/main" id="{33DDDE3C-11A6-407E-97AD-15D430C87AE1}"/>
              </a:ext>
            </a:extLst>
          </p:cNvPr>
          <p:cNvSpPr/>
          <p:nvPr/>
        </p:nvSpPr>
        <p:spPr>
          <a:xfrm>
            <a:off x="346120" y="543019"/>
            <a:ext cx="134523" cy="749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29521819-0F16-4EE1-82F3-306611E4EF5B}"/>
              </a:ext>
            </a:extLst>
          </p:cNvPr>
          <p:cNvSpPr txBox="1"/>
          <p:nvPr/>
        </p:nvSpPr>
        <p:spPr>
          <a:xfrm>
            <a:off x="211444" y="1629696"/>
            <a:ext cx="4108388" cy="2677656"/>
          </a:xfrm>
          <a:prstGeom prst="rect">
            <a:avLst/>
          </a:prstGeom>
          <a:noFill/>
        </p:spPr>
        <p:txBody>
          <a:bodyPr wrap="square" rtlCol="0">
            <a:spAutoFit/>
          </a:bodyPr>
          <a:lstStyle/>
          <a:p>
            <a:pPr algn="r"/>
            <a:r>
              <a:rPr lang="es-ES" sz="1200" b="1" dirty="0">
                <a:solidFill>
                  <a:schemeClr val="bg1"/>
                </a:solidFill>
                <a:latin typeface="Red Hat Display" panose="020B0604020202020204" charset="0"/>
                <a:ea typeface="Calibri" panose="020F0502020204030204" pitchFamily="34" charset="0"/>
                <a:cs typeface="Times New Roman" panose="02020603050405020304" pitchFamily="18" charset="0"/>
              </a:rPr>
              <a:t>Chuana </a:t>
            </a:r>
            <a:r>
              <a:rPr lang="es-ES" sz="1200" b="1" dirty="0" err="1">
                <a:solidFill>
                  <a:schemeClr val="bg1"/>
                </a:solidFill>
                <a:latin typeface="Red Hat Display" panose="020B0604020202020204" charset="0"/>
                <a:ea typeface="Calibri" panose="020F0502020204030204" pitchFamily="34" charset="0"/>
                <a:cs typeface="Times New Roman" panose="02020603050405020304" pitchFamily="18" charset="0"/>
              </a:rPr>
              <a:t>Fest</a:t>
            </a:r>
            <a:r>
              <a:rPr lang="es-ES" sz="1200" b="1" dirty="0">
                <a:solidFill>
                  <a:schemeClr val="bg1"/>
                </a:solidFill>
                <a:latin typeface="Red Hat Display" panose="020B0604020202020204" charset="0"/>
                <a:ea typeface="Calibri" panose="020F0502020204030204" pitchFamily="34" charset="0"/>
                <a:cs typeface="Times New Roman" panose="02020603050405020304" pitchFamily="18" charset="0"/>
              </a:rPr>
              <a:t>- </a:t>
            </a:r>
            <a:r>
              <a:rPr lang="es-ES" sz="1200" b="1" dirty="0">
                <a:solidFill>
                  <a:srgbClr val="FEEF94"/>
                </a:solidFill>
                <a:latin typeface="Red Hat Display" panose="020B0604020202020204" charset="0"/>
                <a:ea typeface="Calibri" panose="020F0502020204030204" pitchFamily="34" charset="0"/>
                <a:cs typeface="Times New Roman" panose="02020603050405020304" pitchFamily="18" charset="0"/>
              </a:rPr>
              <a:t> Turbaco</a:t>
            </a:r>
          </a:p>
          <a:p>
            <a:pPr algn="r"/>
            <a:r>
              <a:rPr lang="es-ES" sz="1200" b="1" dirty="0">
                <a:solidFill>
                  <a:schemeClr val="bg1"/>
                </a:solidFill>
                <a:latin typeface="Red Hat Display" panose="020B0604020202020204" charset="0"/>
                <a:ea typeface="Calibri" panose="020F0502020204030204" pitchFamily="34" charset="0"/>
                <a:cs typeface="Times New Roman" panose="02020603050405020304" pitchFamily="18" charset="0"/>
              </a:rPr>
              <a:t>Concurso de comparsas- </a:t>
            </a:r>
            <a:r>
              <a:rPr lang="es-ES" sz="1200" b="1" dirty="0">
                <a:solidFill>
                  <a:srgbClr val="FEEF94"/>
                </a:solidFill>
                <a:latin typeface="Red Hat Display" panose="020B0604020202020204" charset="0"/>
                <a:ea typeface="Calibri" panose="020F0502020204030204" pitchFamily="34" charset="0"/>
                <a:cs typeface="Times New Roman" panose="02020603050405020304" pitchFamily="18" charset="0"/>
              </a:rPr>
              <a:t>Arjona</a:t>
            </a:r>
            <a:endParaRPr lang="es-ES" sz="1200" b="1" dirty="0">
              <a:solidFill>
                <a:schemeClr val="bg1"/>
              </a:solidFill>
              <a:latin typeface="Red Hat Display" panose="020B0604020202020204" charset="0"/>
              <a:ea typeface="Calibri" panose="020F0502020204030204" pitchFamily="34" charset="0"/>
              <a:cs typeface="Times New Roman" panose="02020603050405020304" pitchFamily="18" charset="0"/>
            </a:endParaRPr>
          </a:p>
          <a:p>
            <a:pPr algn="r"/>
            <a:r>
              <a:rPr lang="es-ES" sz="1200" b="1" dirty="0">
                <a:solidFill>
                  <a:schemeClr val="bg1"/>
                </a:solidFill>
                <a:latin typeface="Red Hat Display" panose="020B0604020202020204" charset="0"/>
                <a:ea typeface="Calibri" panose="020F0502020204030204" pitchFamily="34" charset="0"/>
                <a:cs typeface="Times New Roman" panose="02020603050405020304" pitchFamily="18" charset="0"/>
              </a:rPr>
              <a:t>Nacional Autóctono de Gaitas </a:t>
            </a:r>
            <a:r>
              <a:rPr lang="es-ES" sz="1200" b="1" dirty="0">
                <a:solidFill>
                  <a:srgbClr val="FEEF94"/>
                </a:solidFill>
                <a:latin typeface="Red Hat Display" panose="020B0604020202020204" charset="0"/>
                <a:ea typeface="Calibri" panose="020F0502020204030204" pitchFamily="34" charset="0"/>
                <a:cs typeface="Times New Roman" panose="02020603050405020304" pitchFamily="18" charset="0"/>
              </a:rPr>
              <a:t>- San Jacinto</a:t>
            </a:r>
          </a:p>
          <a:p>
            <a:pPr algn="r"/>
            <a:r>
              <a:rPr lang="es-ES" sz="1200" b="1" dirty="0">
                <a:solidFill>
                  <a:schemeClr val="bg1"/>
                </a:solidFill>
                <a:latin typeface="Red Hat Display" panose="020B0604020202020204" charset="0"/>
                <a:ea typeface="Calibri" panose="020F0502020204030204" pitchFamily="34" charset="0"/>
                <a:cs typeface="Times New Roman" panose="02020603050405020304" pitchFamily="18" charset="0"/>
              </a:rPr>
              <a:t>Nacional de Bullerengue </a:t>
            </a:r>
            <a:r>
              <a:rPr lang="es-ES" sz="1200" b="1" dirty="0">
                <a:solidFill>
                  <a:srgbClr val="FEEF94"/>
                </a:solidFill>
                <a:latin typeface="Red Hat Display" panose="020B0604020202020204" charset="0"/>
                <a:ea typeface="Calibri" panose="020F0502020204030204" pitchFamily="34" charset="0"/>
                <a:cs typeface="Times New Roman" panose="02020603050405020304" pitchFamily="18" charset="0"/>
              </a:rPr>
              <a:t>-</a:t>
            </a:r>
            <a:r>
              <a:rPr lang="es-ES" sz="1200" b="1" dirty="0">
                <a:solidFill>
                  <a:schemeClr val="bg1"/>
                </a:solidFill>
                <a:latin typeface="Red Hat Display" panose="020B0604020202020204" charset="0"/>
                <a:ea typeface="Calibri" panose="020F0502020204030204" pitchFamily="34" charset="0"/>
                <a:cs typeface="Times New Roman" panose="02020603050405020304" pitchFamily="18" charset="0"/>
              </a:rPr>
              <a:t> </a:t>
            </a:r>
            <a:r>
              <a:rPr lang="es-ES" sz="1200" b="1" dirty="0">
                <a:solidFill>
                  <a:srgbClr val="FEEF94"/>
                </a:solidFill>
                <a:latin typeface="Red Hat Display" panose="020B0604020202020204" charset="0"/>
                <a:ea typeface="Calibri" panose="020F0502020204030204" pitchFamily="34" charset="0"/>
                <a:cs typeface="Times New Roman" panose="02020603050405020304" pitchFamily="18" charset="0"/>
              </a:rPr>
              <a:t>María La Baja</a:t>
            </a:r>
          </a:p>
          <a:p>
            <a:pPr algn="r"/>
            <a:r>
              <a:rPr lang="es-ES" sz="1200" b="1" dirty="0">
                <a:solidFill>
                  <a:schemeClr val="bg1"/>
                </a:solidFill>
                <a:latin typeface="Red Hat Display" panose="020B0604020202020204" charset="0"/>
                <a:ea typeface="Calibri" panose="020F0502020204030204" pitchFamily="34" charset="0"/>
                <a:cs typeface="Times New Roman" panose="02020603050405020304" pitchFamily="18" charset="0"/>
              </a:rPr>
              <a:t>Folclórico de Educadores SUDEB</a:t>
            </a:r>
          </a:p>
          <a:p>
            <a:pPr algn="r"/>
            <a:r>
              <a:rPr lang="es-ES" sz="1200" b="1" dirty="0">
                <a:solidFill>
                  <a:schemeClr val="bg1"/>
                </a:solidFill>
                <a:latin typeface="Red Hat Display" panose="020B0604020202020204" charset="0"/>
                <a:ea typeface="Calibri" panose="020F0502020204030204" pitchFamily="34" charset="0"/>
                <a:cs typeface="Times New Roman" panose="02020603050405020304" pitchFamily="18" charset="0"/>
              </a:rPr>
              <a:t>Festival Tambores de Palenque</a:t>
            </a:r>
          </a:p>
          <a:p>
            <a:pPr algn="r"/>
            <a:r>
              <a:rPr lang="es-ES" sz="1200" b="1" dirty="0">
                <a:solidFill>
                  <a:schemeClr val="bg1"/>
                </a:solidFill>
                <a:latin typeface="Red Hat Display" panose="020B0604020202020204" charset="0"/>
                <a:ea typeface="Calibri" panose="020F0502020204030204" pitchFamily="34" charset="0"/>
                <a:cs typeface="Times New Roman" panose="02020603050405020304" pitchFamily="18" charset="0"/>
              </a:rPr>
              <a:t>Infantil de Bullerengue </a:t>
            </a:r>
            <a:r>
              <a:rPr lang="es-ES" sz="1200" b="1" dirty="0">
                <a:solidFill>
                  <a:srgbClr val="FEEF94"/>
                </a:solidFill>
                <a:latin typeface="Red Hat Display" panose="020B0604020202020204" charset="0"/>
                <a:ea typeface="Calibri" panose="020F0502020204030204" pitchFamily="34" charset="0"/>
                <a:cs typeface="Times New Roman" panose="02020603050405020304" pitchFamily="18" charset="0"/>
              </a:rPr>
              <a:t>-</a:t>
            </a:r>
            <a:r>
              <a:rPr lang="es-ES" sz="1200" b="1" dirty="0">
                <a:solidFill>
                  <a:schemeClr val="bg1"/>
                </a:solidFill>
                <a:latin typeface="Red Hat Display" panose="020B0604020202020204" charset="0"/>
                <a:ea typeface="Calibri" panose="020F0502020204030204" pitchFamily="34" charset="0"/>
                <a:cs typeface="Times New Roman" panose="02020603050405020304" pitchFamily="18" charset="0"/>
              </a:rPr>
              <a:t> </a:t>
            </a:r>
            <a:r>
              <a:rPr lang="es-ES" sz="1200" b="1" dirty="0">
                <a:solidFill>
                  <a:srgbClr val="FEEF94"/>
                </a:solidFill>
                <a:latin typeface="Red Hat Display" panose="020B0604020202020204" charset="0"/>
                <a:ea typeface="Calibri" panose="020F0502020204030204" pitchFamily="34" charset="0"/>
                <a:cs typeface="Times New Roman" panose="02020603050405020304" pitchFamily="18" charset="0"/>
              </a:rPr>
              <a:t>María La Baja</a:t>
            </a:r>
          </a:p>
          <a:p>
            <a:pPr algn="r"/>
            <a:r>
              <a:rPr lang="es-ES" sz="1200" b="1" dirty="0">
                <a:solidFill>
                  <a:schemeClr val="bg1"/>
                </a:solidFill>
                <a:latin typeface="Red Hat Display" panose="020B0604020202020204" charset="0"/>
                <a:ea typeface="Calibri" panose="020F0502020204030204" pitchFamily="34" charset="0"/>
                <a:cs typeface="Times New Roman" panose="02020603050405020304" pitchFamily="18" charset="0"/>
              </a:rPr>
              <a:t>Festival de la Alta Montaña</a:t>
            </a:r>
          </a:p>
          <a:p>
            <a:pPr algn="r"/>
            <a:r>
              <a:rPr lang="es-ES" sz="1200" b="1" dirty="0">
                <a:solidFill>
                  <a:schemeClr val="bg1"/>
                </a:solidFill>
                <a:latin typeface="Red Hat Display" panose="020B0604020202020204" charset="0"/>
                <a:ea typeface="Calibri" panose="020F0502020204030204" pitchFamily="34" charset="0"/>
                <a:cs typeface="Times New Roman" panose="02020603050405020304" pitchFamily="18" charset="0"/>
              </a:rPr>
              <a:t>Son de Negros </a:t>
            </a:r>
            <a:r>
              <a:rPr lang="es-ES" sz="1200" b="1" dirty="0">
                <a:solidFill>
                  <a:srgbClr val="FEEF94"/>
                </a:solidFill>
                <a:latin typeface="Red Hat Display" panose="020B0604020202020204" charset="0"/>
                <a:ea typeface="Calibri" panose="020F0502020204030204" pitchFamily="34" charset="0"/>
                <a:cs typeface="Times New Roman" panose="02020603050405020304" pitchFamily="18" charset="0"/>
              </a:rPr>
              <a:t>- San Cristóbal</a:t>
            </a:r>
          </a:p>
          <a:p>
            <a:pPr algn="r"/>
            <a:r>
              <a:rPr lang="es-ES" sz="1200" b="1" dirty="0">
                <a:solidFill>
                  <a:schemeClr val="bg1"/>
                </a:solidFill>
                <a:latin typeface="Red Hat Display" panose="020B0604020202020204" charset="0"/>
                <a:ea typeface="Calibri" panose="020F0502020204030204" pitchFamily="34" charset="0"/>
                <a:cs typeface="Times New Roman" panose="02020603050405020304" pitchFamily="18" charset="0"/>
              </a:rPr>
              <a:t>Festival Sones y tambores- </a:t>
            </a:r>
            <a:r>
              <a:rPr lang="es-ES" sz="1200" b="1" dirty="0">
                <a:solidFill>
                  <a:srgbClr val="FEEF94"/>
                </a:solidFill>
                <a:latin typeface="Red Hat Display" panose="020B0604020202020204" charset="0"/>
                <a:ea typeface="Calibri" panose="020F0502020204030204" pitchFamily="34" charset="0"/>
                <a:cs typeface="Times New Roman" panose="02020603050405020304" pitchFamily="18" charset="0"/>
              </a:rPr>
              <a:t>Gamero</a:t>
            </a:r>
          </a:p>
          <a:p>
            <a:pPr algn="r"/>
            <a:r>
              <a:rPr lang="es-ES" sz="1200" b="1" dirty="0">
                <a:solidFill>
                  <a:schemeClr val="bg1"/>
                </a:solidFill>
                <a:latin typeface="Red Hat Display" panose="020B0604020202020204" charset="0"/>
                <a:ea typeface="Calibri" panose="020F0502020204030204" pitchFamily="34" charset="0"/>
                <a:cs typeface="Times New Roman" panose="02020603050405020304" pitchFamily="18" charset="0"/>
              </a:rPr>
              <a:t>Festival de Bandas Virtual</a:t>
            </a:r>
          </a:p>
          <a:p>
            <a:pPr algn="r"/>
            <a:r>
              <a:rPr lang="es-ES" sz="1200" b="1" dirty="0">
                <a:solidFill>
                  <a:schemeClr val="bg1"/>
                </a:solidFill>
                <a:latin typeface="Red Hat Display" panose="020B0604020202020204" charset="0"/>
                <a:ea typeface="Calibri" panose="020F0502020204030204" pitchFamily="34" charset="0"/>
                <a:cs typeface="Times New Roman" panose="02020603050405020304" pitchFamily="18" charset="0"/>
              </a:rPr>
              <a:t>Festival folclórico y cultural- </a:t>
            </a:r>
            <a:r>
              <a:rPr lang="es-ES" sz="1200" b="1" dirty="0">
                <a:solidFill>
                  <a:srgbClr val="FEEF94"/>
                </a:solidFill>
                <a:latin typeface="Red Hat Display" panose="020B0604020202020204" charset="0"/>
                <a:ea typeface="Calibri" panose="020F0502020204030204" pitchFamily="34" charset="0"/>
                <a:cs typeface="Times New Roman" panose="02020603050405020304" pitchFamily="18" charset="0"/>
              </a:rPr>
              <a:t>Barranco de Loba</a:t>
            </a:r>
          </a:p>
          <a:p>
            <a:pPr algn="r"/>
            <a:endParaRPr lang="es-ES" sz="1200" b="1" dirty="0">
              <a:solidFill>
                <a:schemeClr val="bg1"/>
              </a:solidFill>
              <a:latin typeface="Red Hat Display" panose="020B0604020202020204" charset="0"/>
              <a:ea typeface="Calibri" panose="020F0502020204030204" pitchFamily="34" charset="0"/>
              <a:cs typeface="Times New Roman" panose="02020603050405020304" pitchFamily="18" charset="0"/>
            </a:endParaRPr>
          </a:p>
          <a:p>
            <a:pPr algn="r"/>
            <a:r>
              <a:rPr lang="es-ES" sz="1200" b="1" dirty="0">
                <a:solidFill>
                  <a:srgbClr val="FEEF94"/>
                </a:solidFill>
                <a:latin typeface="Red Hat Display" panose="020B0604020202020204" charset="0"/>
                <a:ea typeface="Calibri" panose="020F0502020204030204" pitchFamily="34" charset="0"/>
                <a:cs typeface="Times New Roman" panose="02020603050405020304" pitchFamily="18" charset="0"/>
              </a:rPr>
              <a:t> </a:t>
            </a:r>
          </a:p>
        </p:txBody>
      </p:sp>
      <p:pic>
        <p:nvPicPr>
          <p:cNvPr id="13" name="Google Shape;123;p4">
            <a:extLst>
              <a:ext uri="{FF2B5EF4-FFF2-40B4-BE49-F238E27FC236}">
                <a16:creationId xmlns:a16="http://schemas.microsoft.com/office/drawing/2014/main" id="{528DCDCF-0AAE-4B68-BEC1-4CBD0C9C825F}"/>
              </a:ext>
            </a:extLst>
          </p:cNvPr>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400494" y="4689961"/>
            <a:ext cx="1261910" cy="437734"/>
          </a:xfrm>
          <a:prstGeom prst="rect">
            <a:avLst/>
          </a:prstGeom>
          <a:noFill/>
          <a:ln>
            <a:noFill/>
          </a:ln>
        </p:spPr>
      </p:pic>
      <p:sp>
        <p:nvSpPr>
          <p:cNvPr id="10" name="Rectángulo: esquinas redondeadas 9">
            <a:extLst>
              <a:ext uri="{FF2B5EF4-FFF2-40B4-BE49-F238E27FC236}">
                <a16:creationId xmlns:a16="http://schemas.microsoft.com/office/drawing/2014/main" id="{2D7DD380-24F7-4771-9494-26BDAB4A9AF1}"/>
              </a:ext>
            </a:extLst>
          </p:cNvPr>
          <p:cNvSpPr/>
          <p:nvPr/>
        </p:nvSpPr>
        <p:spPr>
          <a:xfrm>
            <a:off x="-355183" y="4035977"/>
            <a:ext cx="5760467" cy="492548"/>
          </a:xfrm>
          <a:prstGeom prst="roundRect">
            <a:avLst>
              <a:gd name="adj" fmla="val 50000"/>
            </a:avLst>
          </a:prstGeom>
          <a:solidFill>
            <a:srgbClr val="A89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CuadroTexto 13">
            <a:extLst>
              <a:ext uri="{FF2B5EF4-FFF2-40B4-BE49-F238E27FC236}">
                <a16:creationId xmlns:a16="http://schemas.microsoft.com/office/drawing/2014/main" id="{5F06FCFC-00EF-400C-BCEE-E307838AA68A}"/>
              </a:ext>
            </a:extLst>
          </p:cNvPr>
          <p:cNvSpPr txBox="1"/>
          <p:nvPr/>
        </p:nvSpPr>
        <p:spPr>
          <a:xfrm>
            <a:off x="577123" y="4206109"/>
            <a:ext cx="3471310" cy="289182"/>
          </a:xfrm>
          <a:prstGeom prst="rect">
            <a:avLst/>
          </a:prstGeom>
          <a:noFill/>
        </p:spPr>
        <p:txBody>
          <a:bodyPr wrap="square" rtlCol="0">
            <a:spAutoFit/>
          </a:bodyPr>
          <a:lstStyle/>
          <a:p>
            <a:pPr>
              <a:lnSpc>
                <a:spcPts val="1300"/>
              </a:lnSpc>
            </a:pPr>
            <a:r>
              <a:rPr lang="es-ES" sz="2800" dirty="0">
                <a:solidFill>
                  <a:srgbClr val="002060"/>
                </a:solidFill>
                <a:latin typeface="Poetsen One" panose="020108030300000D0203" pitchFamily="2" charset="0"/>
                <a:ea typeface="Calibri" panose="020F0502020204030204" pitchFamily="34" charset="0"/>
                <a:cs typeface="Times New Roman" panose="02020603050405020304" pitchFamily="18" charset="0"/>
              </a:rPr>
              <a:t>12 </a:t>
            </a:r>
            <a:r>
              <a:rPr lang="es-ES" sz="2400" dirty="0">
                <a:solidFill>
                  <a:schemeClr val="bg1"/>
                </a:solidFill>
                <a:latin typeface="Poetsen One" panose="020108030300000D0203" pitchFamily="2" charset="0"/>
                <a:ea typeface="Calibri" panose="020F0502020204030204" pitchFamily="34" charset="0"/>
                <a:cs typeface="Times New Roman" panose="02020603050405020304" pitchFamily="18" charset="0"/>
              </a:rPr>
              <a:t>A</a:t>
            </a:r>
            <a:r>
              <a:rPr lang="es-ES" sz="2400" dirty="0">
                <a:solidFill>
                  <a:schemeClr val="bg1"/>
                </a:solidFill>
                <a:effectLst/>
                <a:latin typeface="Poetsen One" panose="020108030300000D0203" pitchFamily="2" charset="0"/>
                <a:ea typeface="Calibri" panose="020F0502020204030204" pitchFamily="34" charset="0"/>
                <a:cs typeface="Times New Roman" panose="02020603050405020304" pitchFamily="18" charset="0"/>
              </a:rPr>
              <a:t>sesorías técnicas</a:t>
            </a:r>
            <a:endParaRPr lang="es-ES" sz="2800" dirty="0">
              <a:solidFill>
                <a:schemeClr val="bg1"/>
              </a:solidFill>
              <a:effectLst/>
              <a:latin typeface="Poetsen One" panose="020108030300000D0203" pitchFamily="2" charset="0"/>
              <a:ea typeface="Calibri" panose="020F0502020204030204" pitchFamily="34" charset="0"/>
              <a:cs typeface="Times New Roman" panose="02020603050405020304" pitchFamily="18" charset="0"/>
            </a:endParaRPr>
          </a:p>
        </p:txBody>
      </p:sp>
      <p:grpSp>
        <p:nvGrpSpPr>
          <p:cNvPr id="2" name="Grupo 1">
            <a:extLst>
              <a:ext uri="{FF2B5EF4-FFF2-40B4-BE49-F238E27FC236}">
                <a16:creationId xmlns:a16="http://schemas.microsoft.com/office/drawing/2014/main" id="{1B1C5BDC-A061-4628-84A7-5BB6CE595DB3}"/>
              </a:ext>
            </a:extLst>
          </p:cNvPr>
          <p:cNvGrpSpPr/>
          <p:nvPr/>
        </p:nvGrpSpPr>
        <p:grpSpPr>
          <a:xfrm>
            <a:off x="4289323" y="3907795"/>
            <a:ext cx="727079" cy="727079"/>
            <a:chOff x="7668563" y="340717"/>
            <a:chExt cx="554505" cy="554505"/>
          </a:xfrm>
        </p:grpSpPr>
        <p:sp>
          <p:nvSpPr>
            <p:cNvPr id="9" name="Elipse 8">
              <a:extLst>
                <a:ext uri="{FF2B5EF4-FFF2-40B4-BE49-F238E27FC236}">
                  <a16:creationId xmlns:a16="http://schemas.microsoft.com/office/drawing/2014/main" id="{38AFF4B7-5F4B-4FFE-993E-D904D7FD0F1A}"/>
                </a:ext>
              </a:extLst>
            </p:cNvPr>
            <p:cNvSpPr/>
            <p:nvPr/>
          </p:nvSpPr>
          <p:spPr>
            <a:xfrm>
              <a:off x="7668563" y="340717"/>
              <a:ext cx="554505" cy="554505"/>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Google Shape;680;p49">
              <a:extLst>
                <a:ext uri="{FF2B5EF4-FFF2-40B4-BE49-F238E27FC236}">
                  <a16:creationId xmlns:a16="http://schemas.microsoft.com/office/drawing/2014/main" id="{3802D231-7FC7-4409-857F-5BA46773B284}"/>
                </a:ext>
              </a:extLst>
            </p:cNvPr>
            <p:cNvSpPr/>
            <p:nvPr/>
          </p:nvSpPr>
          <p:spPr>
            <a:xfrm>
              <a:off x="7799197" y="478050"/>
              <a:ext cx="254190" cy="292548"/>
            </a:xfrm>
            <a:custGeom>
              <a:avLst/>
              <a:gdLst/>
              <a:ahLst/>
              <a:cxnLst/>
              <a:rect l="l" t="t" r="r" b="b"/>
              <a:pathLst>
                <a:path w="13883" h="15978" fill="none" extrusionOk="0">
                  <a:moveTo>
                    <a:pt x="3240" y="3240"/>
                  </a:moveTo>
                  <a:lnTo>
                    <a:pt x="3240" y="12616"/>
                  </a:lnTo>
                  <a:lnTo>
                    <a:pt x="3240" y="12616"/>
                  </a:lnTo>
                  <a:lnTo>
                    <a:pt x="2899" y="12592"/>
                  </a:lnTo>
                  <a:lnTo>
                    <a:pt x="2558" y="12592"/>
                  </a:lnTo>
                  <a:lnTo>
                    <a:pt x="2193" y="12641"/>
                  </a:lnTo>
                  <a:lnTo>
                    <a:pt x="1827" y="12738"/>
                  </a:lnTo>
                  <a:lnTo>
                    <a:pt x="1827" y="12738"/>
                  </a:lnTo>
                  <a:lnTo>
                    <a:pt x="1608" y="12811"/>
                  </a:lnTo>
                  <a:lnTo>
                    <a:pt x="1389" y="12909"/>
                  </a:lnTo>
                  <a:lnTo>
                    <a:pt x="1194" y="13030"/>
                  </a:lnTo>
                  <a:lnTo>
                    <a:pt x="999" y="13128"/>
                  </a:lnTo>
                  <a:lnTo>
                    <a:pt x="804" y="13274"/>
                  </a:lnTo>
                  <a:lnTo>
                    <a:pt x="658" y="13396"/>
                  </a:lnTo>
                  <a:lnTo>
                    <a:pt x="512" y="13542"/>
                  </a:lnTo>
                  <a:lnTo>
                    <a:pt x="390" y="13688"/>
                  </a:lnTo>
                  <a:lnTo>
                    <a:pt x="269" y="13858"/>
                  </a:lnTo>
                  <a:lnTo>
                    <a:pt x="171" y="14005"/>
                  </a:lnTo>
                  <a:lnTo>
                    <a:pt x="98" y="14175"/>
                  </a:lnTo>
                  <a:lnTo>
                    <a:pt x="49" y="14346"/>
                  </a:lnTo>
                  <a:lnTo>
                    <a:pt x="25" y="14492"/>
                  </a:lnTo>
                  <a:lnTo>
                    <a:pt x="1" y="14662"/>
                  </a:lnTo>
                  <a:lnTo>
                    <a:pt x="25" y="14833"/>
                  </a:lnTo>
                  <a:lnTo>
                    <a:pt x="49" y="14979"/>
                  </a:lnTo>
                  <a:lnTo>
                    <a:pt x="49" y="14979"/>
                  </a:lnTo>
                  <a:lnTo>
                    <a:pt x="122" y="15149"/>
                  </a:lnTo>
                  <a:lnTo>
                    <a:pt x="196" y="15295"/>
                  </a:lnTo>
                  <a:lnTo>
                    <a:pt x="293" y="15417"/>
                  </a:lnTo>
                  <a:lnTo>
                    <a:pt x="415" y="15539"/>
                  </a:lnTo>
                  <a:lnTo>
                    <a:pt x="561" y="15636"/>
                  </a:lnTo>
                  <a:lnTo>
                    <a:pt x="707" y="15734"/>
                  </a:lnTo>
                  <a:lnTo>
                    <a:pt x="877" y="15807"/>
                  </a:lnTo>
                  <a:lnTo>
                    <a:pt x="1072" y="15880"/>
                  </a:lnTo>
                  <a:lnTo>
                    <a:pt x="1243" y="15929"/>
                  </a:lnTo>
                  <a:lnTo>
                    <a:pt x="1462" y="15953"/>
                  </a:lnTo>
                  <a:lnTo>
                    <a:pt x="1657" y="15977"/>
                  </a:lnTo>
                  <a:lnTo>
                    <a:pt x="1876" y="15977"/>
                  </a:lnTo>
                  <a:lnTo>
                    <a:pt x="2095" y="15953"/>
                  </a:lnTo>
                  <a:lnTo>
                    <a:pt x="2339" y="15929"/>
                  </a:lnTo>
                  <a:lnTo>
                    <a:pt x="2558" y="15880"/>
                  </a:lnTo>
                  <a:lnTo>
                    <a:pt x="2801" y="15831"/>
                  </a:lnTo>
                  <a:lnTo>
                    <a:pt x="2801" y="15831"/>
                  </a:lnTo>
                  <a:lnTo>
                    <a:pt x="3216" y="15661"/>
                  </a:lnTo>
                  <a:lnTo>
                    <a:pt x="3581" y="15466"/>
                  </a:lnTo>
                  <a:lnTo>
                    <a:pt x="3897" y="15247"/>
                  </a:lnTo>
                  <a:lnTo>
                    <a:pt x="4165" y="14979"/>
                  </a:lnTo>
                  <a:lnTo>
                    <a:pt x="4360" y="14711"/>
                  </a:lnTo>
                  <a:lnTo>
                    <a:pt x="4458" y="14565"/>
                  </a:lnTo>
                  <a:lnTo>
                    <a:pt x="4531" y="14419"/>
                  </a:lnTo>
                  <a:lnTo>
                    <a:pt x="4579" y="14272"/>
                  </a:lnTo>
                  <a:lnTo>
                    <a:pt x="4604" y="14126"/>
                  </a:lnTo>
                  <a:lnTo>
                    <a:pt x="4628" y="13980"/>
                  </a:lnTo>
                  <a:lnTo>
                    <a:pt x="4628" y="13834"/>
                  </a:lnTo>
                  <a:lnTo>
                    <a:pt x="4628" y="6187"/>
                  </a:lnTo>
                  <a:lnTo>
                    <a:pt x="12470" y="3727"/>
                  </a:lnTo>
                  <a:lnTo>
                    <a:pt x="12470" y="10108"/>
                  </a:lnTo>
                  <a:lnTo>
                    <a:pt x="12470" y="10108"/>
                  </a:lnTo>
                  <a:lnTo>
                    <a:pt x="12154" y="10083"/>
                  </a:lnTo>
                  <a:lnTo>
                    <a:pt x="11813" y="10083"/>
                  </a:lnTo>
                  <a:lnTo>
                    <a:pt x="11447" y="10132"/>
                  </a:lnTo>
                  <a:lnTo>
                    <a:pt x="11082" y="10230"/>
                  </a:lnTo>
                  <a:lnTo>
                    <a:pt x="11082" y="10230"/>
                  </a:lnTo>
                  <a:lnTo>
                    <a:pt x="10863" y="10303"/>
                  </a:lnTo>
                  <a:lnTo>
                    <a:pt x="10644" y="10400"/>
                  </a:lnTo>
                  <a:lnTo>
                    <a:pt x="10425" y="10522"/>
                  </a:lnTo>
                  <a:lnTo>
                    <a:pt x="10254" y="10619"/>
                  </a:lnTo>
                  <a:lnTo>
                    <a:pt x="10059" y="10765"/>
                  </a:lnTo>
                  <a:lnTo>
                    <a:pt x="9913" y="10887"/>
                  </a:lnTo>
                  <a:lnTo>
                    <a:pt x="9767" y="11033"/>
                  </a:lnTo>
                  <a:lnTo>
                    <a:pt x="9621" y="11179"/>
                  </a:lnTo>
                  <a:lnTo>
                    <a:pt x="9523" y="11350"/>
                  </a:lnTo>
                  <a:lnTo>
                    <a:pt x="9426" y="11496"/>
                  </a:lnTo>
                  <a:lnTo>
                    <a:pt x="9353" y="11666"/>
                  </a:lnTo>
                  <a:lnTo>
                    <a:pt x="9304" y="11837"/>
                  </a:lnTo>
                  <a:lnTo>
                    <a:pt x="9280" y="11983"/>
                  </a:lnTo>
                  <a:lnTo>
                    <a:pt x="9256" y="12154"/>
                  </a:lnTo>
                  <a:lnTo>
                    <a:pt x="9280" y="12324"/>
                  </a:lnTo>
                  <a:lnTo>
                    <a:pt x="9304" y="12470"/>
                  </a:lnTo>
                  <a:lnTo>
                    <a:pt x="9304" y="12470"/>
                  </a:lnTo>
                  <a:lnTo>
                    <a:pt x="9377" y="12641"/>
                  </a:lnTo>
                  <a:lnTo>
                    <a:pt x="9450" y="12787"/>
                  </a:lnTo>
                  <a:lnTo>
                    <a:pt x="9548" y="12909"/>
                  </a:lnTo>
                  <a:lnTo>
                    <a:pt x="9670" y="13030"/>
                  </a:lnTo>
                  <a:lnTo>
                    <a:pt x="9816" y="13128"/>
                  </a:lnTo>
                  <a:lnTo>
                    <a:pt x="9962" y="13225"/>
                  </a:lnTo>
                  <a:lnTo>
                    <a:pt x="10132" y="13298"/>
                  </a:lnTo>
                  <a:lnTo>
                    <a:pt x="10303" y="13371"/>
                  </a:lnTo>
                  <a:lnTo>
                    <a:pt x="10498" y="13420"/>
                  </a:lnTo>
                  <a:lnTo>
                    <a:pt x="10717" y="13444"/>
                  </a:lnTo>
                  <a:lnTo>
                    <a:pt x="10912" y="13469"/>
                  </a:lnTo>
                  <a:lnTo>
                    <a:pt x="11131" y="13469"/>
                  </a:lnTo>
                  <a:lnTo>
                    <a:pt x="11350" y="13444"/>
                  </a:lnTo>
                  <a:lnTo>
                    <a:pt x="11594" y="13420"/>
                  </a:lnTo>
                  <a:lnTo>
                    <a:pt x="11813" y="13371"/>
                  </a:lnTo>
                  <a:lnTo>
                    <a:pt x="12056" y="13323"/>
                  </a:lnTo>
                  <a:lnTo>
                    <a:pt x="12056" y="13323"/>
                  </a:lnTo>
                  <a:lnTo>
                    <a:pt x="12422" y="13176"/>
                  </a:lnTo>
                  <a:lnTo>
                    <a:pt x="12763" y="13006"/>
                  </a:lnTo>
                  <a:lnTo>
                    <a:pt x="13055" y="12787"/>
                  </a:lnTo>
                  <a:lnTo>
                    <a:pt x="13323" y="12568"/>
                  </a:lnTo>
                  <a:lnTo>
                    <a:pt x="13542" y="12324"/>
                  </a:lnTo>
                  <a:lnTo>
                    <a:pt x="13713" y="12056"/>
                  </a:lnTo>
                  <a:lnTo>
                    <a:pt x="13810" y="11788"/>
                  </a:lnTo>
                  <a:lnTo>
                    <a:pt x="13859" y="11642"/>
                  </a:lnTo>
                  <a:lnTo>
                    <a:pt x="13883" y="11520"/>
                  </a:lnTo>
                  <a:lnTo>
                    <a:pt x="13883" y="0"/>
                  </a:lnTo>
                  <a:lnTo>
                    <a:pt x="3240" y="324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12766399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Shape 192"/>
        <p:cNvGrpSpPr/>
        <p:nvPr/>
      </p:nvGrpSpPr>
      <p:grpSpPr>
        <a:xfrm>
          <a:off x="0" y="0"/>
          <a:ext cx="0" cy="0"/>
          <a:chOff x="0" y="0"/>
          <a:chExt cx="0" cy="0"/>
        </a:xfrm>
      </p:grpSpPr>
      <p:sp>
        <p:nvSpPr>
          <p:cNvPr id="22" name="Rectángulo: esquinas redondeadas 21">
            <a:extLst>
              <a:ext uri="{FF2B5EF4-FFF2-40B4-BE49-F238E27FC236}">
                <a16:creationId xmlns:a16="http://schemas.microsoft.com/office/drawing/2014/main" id="{61DB123F-15A8-4D3B-8C1A-BD1FE4A80E05}"/>
              </a:ext>
            </a:extLst>
          </p:cNvPr>
          <p:cNvSpPr/>
          <p:nvPr/>
        </p:nvSpPr>
        <p:spPr>
          <a:xfrm>
            <a:off x="-274820" y="1950570"/>
            <a:ext cx="4846819" cy="651825"/>
          </a:xfrm>
          <a:prstGeom prst="roundRect">
            <a:avLst>
              <a:gd name="adj" fmla="val 16765"/>
            </a:avLst>
          </a:prstGeom>
          <a:solidFill>
            <a:srgbClr val="F8B16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Rectángulo: esquinas redondeadas 6">
            <a:extLst>
              <a:ext uri="{FF2B5EF4-FFF2-40B4-BE49-F238E27FC236}">
                <a16:creationId xmlns:a16="http://schemas.microsoft.com/office/drawing/2014/main" id="{5F651E8E-D196-439B-8DCF-E2CC69ECCC4C}"/>
              </a:ext>
            </a:extLst>
          </p:cNvPr>
          <p:cNvSpPr/>
          <p:nvPr/>
        </p:nvSpPr>
        <p:spPr>
          <a:xfrm>
            <a:off x="-274819" y="1007272"/>
            <a:ext cx="4846819" cy="492548"/>
          </a:xfrm>
          <a:prstGeom prst="roundRect">
            <a:avLst>
              <a:gd name="adj" fmla="val 50000"/>
            </a:avLst>
          </a:prstGeom>
          <a:solidFill>
            <a:srgbClr val="F8B16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3" name="Google Shape;193;p24"/>
          <p:cNvSpPr txBox="1">
            <a:spLocks noGrp="1"/>
          </p:cNvSpPr>
          <p:nvPr>
            <p:ph type="title" idx="4294967295"/>
          </p:nvPr>
        </p:nvSpPr>
        <p:spPr>
          <a:xfrm>
            <a:off x="455675" y="22860"/>
            <a:ext cx="4118100" cy="908100"/>
          </a:xfrm>
          <a:prstGeom prst="rect">
            <a:avLst/>
          </a:prstGeom>
        </p:spPr>
        <p:txBody>
          <a:bodyPr spcFirstLastPara="1" wrap="square" lIns="0" tIns="0" rIns="0" bIns="0" anchor="ctr" anchorCtr="0">
            <a:noAutofit/>
          </a:bodyPr>
          <a:lstStyle/>
          <a:p>
            <a:pPr marL="0" lvl="0" indent="0" algn="l" rtl="0">
              <a:lnSpc>
                <a:spcPts val="2500"/>
              </a:lnSpc>
              <a:spcBef>
                <a:spcPts val="0"/>
              </a:spcBef>
              <a:spcAft>
                <a:spcPts val="0"/>
              </a:spcAft>
              <a:buNone/>
            </a:pPr>
            <a:r>
              <a:rPr lang="es-ES" sz="1800" b="0" dirty="0">
                <a:solidFill>
                  <a:schemeClr val="tx1">
                    <a:lumMod val="50000"/>
                    <a:lumOff val="50000"/>
                  </a:schemeClr>
                </a:solidFill>
              </a:rPr>
              <a:t>Municipios asesorados en </a:t>
            </a:r>
            <a:br>
              <a:rPr lang="es-ES" sz="1800" b="0" dirty="0">
                <a:solidFill>
                  <a:schemeClr val="tx1">
                    <a:lumMod val="50000"/>
                    <a:lumOff val="50000"/>
                  </a:schemeClr>
                </a:solidFill>
              </a:rPr>
            </a:br>
            <a:r>
              <a:rPr lang="es-ES" sz="2800" b="0" dirty="0">
                <a:solidFill>
                  <a:srgbClr val="F8B164"/>
                </a:solidFill>
                <a:latin typeface="Poetsen One" panose="020108030300000D0203" pitchFamily="2" charset="0"/>
              </a:rPr>
              <a:t>ECONOMÍA NARANJA</a:t>
            </a:r>
            <a:endParaRPr sz="1800" dirty="0">
              <a:solidFill>
                <a:srgbClr val="F8B164"/>
              </a:solidFill>
              <a:latin typeface="Poetsen One" panose="020108030300000D0203" pitchFamily="2" charset="0"/>
            </a:endParaRPr>
          </a:p>
        </p:txBody>
      </p:sp>
      <p:sp>
        <p:nvSpPr>
          <p:cNvPr id="194" name="Google Shape;194;p24"/>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14</a:t>
            </a:fld>
            <a:endParaRPr dirty="0"/>
          </a:p>
        </p:txBody>
      </p:sp>
      <p:pic>
        <p:nvPicPr>
          <p:cNvPr id="4" name="Imagen 3">
            <a:extLst>
              <a:ext uri="{FF2B5EF4-FFF2-40B4-BE49-F238E27FC236}">
                <a16:creationId xmlns:a16="http://schemas.microsoft.com/office/drawing/2014/main" id="{D2D71B2F-318C-4B08-BC1E-ACE9C69A061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916573" y="4139207"/>
            <a:ext cx="1510561" cy="432000"/>
          </a:xfrm>
          <a:prstGeom prst="rect">
            <a:avLst/>
          </a:prstGeom>
        </p:spPr>
      </p:pic>
      <p:sp>
        <p:nvSpPr>
          <p:cNvPr id="5" name="CuadroTexto 4">
            <a:extLst>
              <a:ext uri="{FF2B5EF4-FFF2-40B4-BE49-F238E27FC236}">
                <a16:creationId xmlns:a16="http://schemas.microsoft.com/office/drawing/2014/main" id="{CC70477A-B11F-4AAC-8B83-CB5B8869AF35}"/>
              </a:ext>
            </a:extLst>
          </p:cNvPr>
          <p:cNvSpPr txBox="1"/>
          <p:nvPr/>
        </p:nvSpPr>
        <p:spPr>
          <a:xfrm>
            <a:off x="392673" y="1007272"/>
            <a:ext cx="4118100" cy="461665"/>
          </a:xfrm>
          <a:prstGeom prst="rect">
            <a:avLst/>
          </a:prstGeom>
          <a:noFill/>
        </p:spPr>
        <p:txBody>
          <a:bodyPr wrap="square" rtlCol="0">
            <a:spAutoFit/>
          </a:bodyPr>
          <a:lstStyle/>
          <a:p>
            <a:r>
              <a:rPr lang="es-ES" sz="2400" dirty="0">
                <a:solidFill>
                  <a:schemeClr val="bg1"/>
                </a:solidFill>
                <a:latin typeface="Poetsen One" panose="020108030300000D0203" pitchFamily="2" charset="0"/>
                <a:ea typeface="Calibri" panose="020F0502020204030204" pitchFamily="34" charset="0"/>
                <a:cs typeface="Times New Roman" panose="02020603050405020304" pitchFamily="18" charset="0"/>
              </a:rPr>
              <a:t>11 municipios asesorados </a:t>
            </a:r>
          </a:p>
        </p:txBody>
      </p:sp>
      <p:sp>
        <p:nvSpPr>
          <p:cNvPr id="2" name="CuadroTexto 1">
            <a:extLst>
              <a:ext uri="{FF2B5EF4-FFF2-40B4-BE49-F238E27FC236}">
                <a16:creationId xmlns:a16="http://schemas.microsoft.com/office/drawing/2014/main" id="{D1DA38B0-F73E-46B3-9A6C-416D76B28667}"/>
              </a:ext>
            </a:extLst>
          </p:cNvPr>
          <p:cNvSpPr txBox="1"/>
          <p:nvPr/>
        </p:nvSpPr>
        <p:spPr>
          <a:xfrm>
            <a:off x="556100" y="1502360"/>
            <a:ext cx="3761265" cy="1038746"/>
          </a:xfrm>
          <a:prstGeom prst="rect">
            <a:avLst/>
          </a:prstGeom>
          <a:noFill/>
        </p:spPr>
        <p:txBody>
          <a:bodyPr wrap="square" rtlCol="0">
            <a:spAutoFit/>
          </a:bodyPr>
          <a:lstStyle/>
          <a:p>
            <a:r>
              <a:rPr lang="es-ES" sz="1050" i="1" dirty="0">
                <a:solidFill>
                  <a:schemeClr val="bg1"/>
                </a:solidFill>
                <a:latin typeface="Red Hat Display" panose="020B0604020202020204" charset="0"/>
                <a:ea typeface="Calibri" panose="020F0502020204030204" pitchFamily="34" charset="0"/>
                <a:cs typeface="Times New Roman" panose="02020603050405020304" pitchFamily="18" charset="0"/>
              </a:rPr>
              <a:t>para la implementación de las Áreas de Desarrollo Naranja (ADN) </a:t>
            </a:r>
          </a:p>
          <a:p>
            <a:endParaRPr lang="es-ES" sz="1050" i="1" dirty="0">
              <a:solidFill>
                <a:schemeClr val="bg1"/>
              </a:solidFill>
              <a:latin typeface="Red Hat Display" panose="020B0604020202020204" charset="0"/>
              <a:ea typeface="Calibri" panose="020F0502020204030204" pitchFamily="34" charset="0"/>
              <a:cs typeface="Times New Roman" panose="02020603050405020304" pitchFamily="18" charset="0"/>
            </a:endParaRPr>
          </a:p>
          <a:p>
            <a:r>
              <a:rPr lang="es-ES" sz="1000" b="1" i="1" dirty="0">
                <a:solidFill>
                  <a:srgbClr val="002060"/>
                </a:solidFill>
                <a:latin typeface="Red Hat Display" panose="020B0604020202020204" charset="0"/>
                <a:ea typeface="Calibri" panose="020F0502020204030204" pitchFamily="34" charset="0"/>
                <a:cs typeface="Times New Roman" panose="02020603050405020304" pitchFamily="18" charset="0"/>
              </a:rPr>
              <a:t>En el segundo trimestre se logró materializar el ADN de San Jacinto con la presencia de la Ministra de Cultura Angélica Mayolo.</a:t>
            </a:r>
            <a:endParaRPr lang="es-CO" sz="1050" i="1" dirty="0"/>
          </a:p>
        </p:txBody>
      </p:sp>
      <p:sp>
        <p:nvSpPr>
          <p:cNvPr id="6" name="Rectángulo: esquinas redondeadas 5">
            <a:extLst>
              <a:ext uri="{FF2B5EF4-FFF2-40B4-BE49-F238E27FC236}">
                <a16:creationId xmlns:a16="http://schemas.microsoft.com/office/drawing/2014/main" id="{E1652CB2-C9C9-4294-8A9C-F8873E23AC0B}"/>
              </a:ext>
            </a:extLst>
          </p:cNvPr>
          <p:cNvSpPr/>
          <p:nvPr/>
        </p:nvSpPr>
        <p:spPr>
          <a:xfrm>
            <a:off x="4875852" y="841783"/>
            <a:ext cx="1199213" cy="271018"/>
          </a:xfrm>
          <a:prstGeom prst="roundRect">
            <a:avLst>
              <a:gd name="adj" fmla="val 50000"/>
            </a:avLst>
          </a:prstGeom>
          <a:solidFill>
            <a:srgbClr val="F8B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Rectángulo: esquinas redondeadas 11">
            <a:extLst>
              <a:ext uri="{FF2B5EF4-FFF2-40B4-BE49-F238E27FC236}">
                <a16:creationId xmlns:a16="http://schemas.microsoft.com/office/drawing/2014/main" id="{F051A897-EC53-429D-9648-D4DD519D3AE5}"/>
              </a:ext>
            </a:extLst>
          </p:cNvPr>
          <p:cNvSpPr/>
          <p:nvPr/>
        </p:nvSpPr>
        <p:spPr>
          <a:xfrm>
            <a:off x="4875852" y="1161136"/>
            <a:ext cx="1592021" cy="271018"/>
          </a:xfrm>
          <a:prstGeom prst="roundRect">
            <a:avLst>
              <a:gd name="adj" fmla="val 50000"/>
            </a:avLst>
          </a:prstGeom>
          <a:solidFill>
            <a:srgbClr val="FEEF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esquinas redondeadas 12">
            <a:extLst>
              <a:ext uri="{FF2B5EF4-FFF2-40B4-BE49-F238E27FC236}">
                <a16:creationId xmlns:a16="http://schemas.microsoft.com/office/drawing/2014/main" id="{C829B1BF-9FA7-4F78-841A-6665A59D2282}"/>
              </a:ext>
            </a:extLst>
          </p:cNvPr>
          <p:cNvSpPr/>
          <p:nvPr/>
        </p:nvSpPr>
        <p:spPr>
          <a:xfrm>
            <a:off x="4875852" y="1480489"/>
            <a:ext cx="1592021" cy="271018"/>
          </a:xfrm>
          <a:prstGeom prst="roundRect">
            <a:avLst>
              <a:gd name="adj" fmla="val 50000"/>
            </a:avLst>
          </a:prstGeom>
          <a:solidFill>
            <a:srgbClr val="F8B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Rectángulo: esquinas redondeadas 13">
            <a:extLst>
              <a:ext uri="{FF2B5EF4-FFF2-40B4-BE49-F238E27FC236}">
                <a16:creationId xmlns:a16="http://schemas.microsoft.com/office/drawing/2014/main" id="{BE2B032D-AE3B-4B62-906A-E40B5902573C}"/>
              </a:ext>
            </a:extLst>
          </p:cNvPr>
          <p:cNvSpPr/>
          <p:nvPr/>
        </p:nvSpPr>
        <p:spPr>
          <a:xfrm>
            <a:off x="4875852" y="1799842"/>
            <a:ext cx="2281951" cy="271018"/>
          </a:xfrm>
          <a:prstGeom prst="roundRect">
            <a:avLst>
              <a:gd name="adj" fmla="val 50000"/>
            </a:avLst>
          </a:prstGeom>
          <a:solidFill>
            <a:srgbClr val="FEEF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Rectángulo: esquinas redondeadas 14">
            <a:extLst>
              <a:ext uri="{FF2B5EF4-FFF2-40B4-BE49-F238E27FC236}">
                <a16:creationId xmlns:a16="http://schemas.microsoft.com/office/drawing/2014/main" id="{0D4A05E3-F722-44DD-914D-18DC444C027C}"/>
              </a:ext>
            </a:extLst>
          </p:cNvPr>
          <p:cNvSpPr/>
          <p:nvPr/>
        </p:nvSpPr>
        <p:spPr>
          <a:xfrm>
            <a:off x="4875852" y="2119195"/>
            <a:ext cx="1199213" cy="271018"/>
          </a:xfrm>
          <a:prstGeom prst="roundRect">
            <a:avLst>
              <a:gd name="adj" fmla="val 50000"/>
            </a:avLst>
          </a:prstGeom>
          <a:solidFill>
            <a:srgbClr val="F8B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Rectángulo: esquinas redondeadas 15">
            <a:extLst>
              <a:ext uri="{FF2B5EF4-FFF2-40B4-BE49-F238E27FC236}">
                <a16:creationId xmlns:a16="http://schemas.microsoft.com/office/drawing/2014/main" id="{B2425AD1-6943-42DF-BD70-1BDE27EB0168}"/>
              </a:ext>
            </a:extLst>
          </p:cNvPr>
          <p:cNvSpPr/>
          <p:nvPr/>
        </p:nvSpPr>
        <p:spPr>
          <a:xfrm>
            <a:off x="4875852" y="2438548"/>
            <a:ext cx="1199213" cy="271018"/>
          </a:xfrm>
          <a:prstGeom prst="roundRect">
            <a:avLst>
              <a:gd name="adj" fmla="val 50000"/>
            </a:avLst>
          </a:prstGeom>
          <a:solidFill>
            <a:srgbClr val="FEEF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Rectángulo: esquinas redondeadas 16">
            <a:extLst>
              <a:ext uri="{FF2B5EF4-FFF2-40B4-BE49-F238E27FC236}">
                <a16:creationId xmlns:a16="http://schemas.microsoft.com/office/drawing/2014/main" id="{988393E4-7B1E-4A51-9FD7-F4219092DB14}"/>
              </a:ext>
            </a:extLst>
          </p:cNvPr>
          <p:cNvSpPr/>
          <p:nvPr/>
        </p:nvSpPr>
        <p:spPr>
          <a:xfrm>
            <a:off x="4875852" y="2757901"/>
            <a:ext cx="2281951" cy="271018"/>
          </a:xfrm>
          <a:prstGeom prst="roundRect">
            <a:avLst>
              <a:gd name="adj" fmla="val 50000"/>
            </a:avLst>
          </a:prstGeom>
          <a:solidFill>
            <a:srgbClr val="F8B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Rectángulo: esquinas redondeadas 17">
            <a:extLst>
              <a:ext uri="{FF2B5EF4-FFF2-40B4-BE49-F238E27FC236}">
                <a16:creationId xmlns:a16="http://schemas.microsoft.com/office/drawing/2014/main" id="{F4A4BDB1-7801-4752-8792-C943540904B9}"/>
              </a:ext>
            </a:extLst>
          </p:cNvPr>
          <p:cNvSpPr/>
          <p:nvPr/>
        </p:nvSpPr>
        <p:spPr>
          <a:xfrm>
            <a:off x="4875852" y="3077254"/>
            <a:ext cx="1199213" cy="271018"/>
          </a:xfrm>
          <a:prstGeom prst="roundRect">
            <a:avLst>
              <a:gd name="adj" fmla="val 50000"/>
            </a:avLst>
          </a:prstGeom>
          <a:solidFill>
            <a:srgbClr val="FEEF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Rectángulo: esquinas redondeadas 18">
            <a:extLst>
              <a:ext uri="{FF2B5EF4-FFF2-40B4-BE49-F238E27FC236}">
                <a16:creationId xmlns:a16="http://schemas.microsoft.com/office/drawing/2014/main" id="{052D94D8-1B29-4C2A-BBB6-C25ADC35D9F6}"/>
              </a:ext>
            </a:extLst>
          </p:cNvPr>
          <p:cNvSpPr/>
          <p:nvPr/>
        </p:nvSpPr>
        <p:spPr>
          <a:xfrm>
            <a:off x="4875852" y="3396607"/>
            <a:ext cx="2506804" cy="271018"/>
          </a:xfrm>
          <a:prstGeom prst="roundRect">
            <a:avLst>
              <a:gd name="adj" fmla="val 50000"/>
            </a:avLst>
          </a:prstGeom>
          <a:solidFill>
            <a:srgbClr val="F8B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Rectángulo: esquinas redondeadas 19">
            <a:extLst>
              <a:ext uri="{FF2B5EF4-FFF2-40B4-BE49-F238E27FC236}">
                <a16:creationId xmlns:a16="http://schemas.microsoft.com/office/drawing/2014/main" id="{0171E0F4-CD03-4F3F-B5B2-227843C3E24E}"/>
              </a:ext>
            </a:extLst>
          </p:cNvPr>
          <p:cNvSpPr/>
          <p:nvPr/>
        </p:nvSpPr>
        <p:spPr>
          <a:xfrm>
            <a:off x="4875852" y="3715960"/>
            <a:ext cx="1199213" cy="271018"/>
          </a:xfrm>
          <a:prstGeom prst="roundRect">
            <a:avLst>
              <a:gd name="adj" fmla="val 50000"/>
            </a:avLst>
          </a:prstGeom>
          <a:solidFill>
            <a:srgbClr val="FEEF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1" name="Rectángulo: esquinas redondeadas 20">
            <a:extLst>
              <a:ext uri="{FF2B5EF4-FFF2-40B4-BE49-F238E27FC236}">
                <a16:creationId xmlns:a16="http://schemas.microsoft.com/office/drawing/2014/main" id="{29B0DC8F-2506-459C-8424-EBF56E564EEF}"/>
              </a:ext>
            </a:extLst>
          </p:cNvPr>
          <p:cNvSpPr/>
          <p:nvPr/>
        </p:nvSpPr>
        <p:spPr>
          <a:xfrm>
            <a:off x="4875852" y="4035316"/>
            <a:ext cx="1592021" cy="271018"/>
          </a:xfrm>
          <a:prstGeom prst="roundRect">
            <a:avLst>
              <a:gd name="adj" fmla="val 50000"/>
            </a:avLst>
          </a:prstGeom>
          <a:solidFill>
            <a:srgbClr val="F8B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CuadroTexto 2">
            <a:extLst>
              <a:ext uri="{FF2B5EF4-FFF2-40B4-BE49-F238E27FC236}">
                <a16:creationId xmlns:a16="http://schemas.microsoft.com/office/drawing/2014/main" id="{42A598EB-BEF2-4480-9143-6D457C2A03B0}"/>
              </a:ext>
            </a:extLst>
          </p:cNvPr>
          <p:cNvSpPr txBox="1"/>
          <p:nvPr/>
        </p:nvSpPr>
        <p:spPr>
          <a:xfrm>
            <a:off x="4999197" y="758870"/>
            <a:ext cx="2593298" cy="3925434"/>
          </a:xfrm>
          <a:prstGeom prst="rect">
            <a:avLst/>
          </a:prstGeom>
          <a:noFill/>
        </p:spPr>
        <p:txBody>
          <a:bodyPr wrap="square" rtlCol="0">
            <a:spAutoFit/>
          </a:bodyPr>
          <a:lstStyle/>
          <a:p>
            <a:pPr>
              <a:lnSpc>
                <a:spcPct val="150000"/>
              </a:lnSpc>
            </a:pPr>
            <a:r>
              <a:rPr lang="es-CO" dirty="0">
                <a:solidFill>
                  <a:schemeClr val="bg1"/>
                </a:solidFill>
                <a:latin typeface="Poetsen One" panose="020108030300000D0203" pitchFamily="2" charset="0"/>
              </a:rPr>
              <a:t>Mompox</a:t>
            </a:r>
          </a:p>
          <a:p>
            <a:pPr>
              <a:lnSpc>
                <a:spcPct val="150000"/>
              </a:lnSpc>
            </a:pPr>
            <a:r>
              <a:rPr lang="es-CO" dirty="0">
                <a:solidFill>
                  <a:srgbClr val="002060"/>
                </a:solidFill>
                <a:latin typeface="Poetsen One" panose="020108030300000D0203" pitchFamily="2" charset="0"/>
              </a:rPr>
              <a:t>Santa Catalina</a:t>
            </a:r>
          </a:p>
          <a:p>
            <a:pPr>
              <a:lnSpc>
                <a:spcPct val="150000"/>
              </a:lnSpc>
            </a:pPr>
            <a:r>
              <a:rPr lang="es-CO" dirty="0">
                <a:solidFill>
                  <a:schemeClr val="bg1"/>
                </a:solidFill>
                <a:latin typeface="Poetsen One" panose="020108030300000D0203" pitchFamily="2" charset="0"/>
              </a:rPr>
              <a:t>San Jacinto</a:t>
            </a:r>
          </a:p>
          <a:p>
            <a:pPr>
              <a:lnSpc>
                <a:spcPct val="150000"/>
              </a:lnSpc>
            </a:pPr>
            <a:r>
              <a:rPr lang="es-CO" dirty="0">
                <a:solidFill>
                  <a:srgbClr val="002060"/>
                </a:solidFill>
                <a:latin typeface="Poetsen One" panose="020108030300000D0203" pitchFamily="2" charset="0"/>
              </a:rPr>
              <a:t>San Juan Nepomuceno</a:t>
            </a:r>
          </a:p>
          <a:p>
            <a:pPr>
              <a:lnSpc>
                <a:spcPct val="150000"/>
              </a:lnSpc>
            </a:pPr>
            <a:r>
              <a:rPr lang="es-CO" dirty="0">
                <a:solidFill>
                  <a:schemeClr val="bg1"/>
                </a:solidFill>
                <a:latin typeface="Poetsen One" panose="020108030300000D0203" pitchFamily="2" charset="0"/>
              </a:rPr>
              <a:t>Turbaco</a:t>
            </a:r>
          </a:p>
          <a:p>
            <a:pPr>
              <a:lnSpc>
                <a:spcPct val="150000"/>
              </a:lnSpc>
            </a:pPr>
            <a:r>
              <a:rPr lang="es-CO" dirty="0">
                <a:solidFill>
                  <a:srgbClr val="002060"/>
                </a:solidFill>
                <a:latin typeface="Poetsen One" panose="020108030300000D0203" pitchFamily="2" charset="0"/>
              </a:rPr>
              <a:t>Mahates</a:t>
            </a:r>
          </a:p>
          <a:p>
            <a:pPr>
              <a:lnSpc>
                <a:spcPct val="150000"/>
              </a:lnSpc>
            </a:pPr>
            <a:r>
              <a:rPr lang="es-CO" dirty="0">
                <a:solidFill>
                  <a:schemeClr val="bg1"/>
                </a:solidFill>
                <a:latin typeface="Poetsen One" panose="020108030300000D0203" pitchFamily="2" charset="0"/>
              </a:rPr>
              <a:t>El Carmen de Bolívar</a:t>
            </a:r>
          </a:p>
          <a:p>
            <a:pPr>
              <a:lnSpc>
                <a:spcPct val="150000"/>
              </a:lnSpc>
            </a:pPr>
            <a:r>
              <a:rPr lang="es-CO" dirty="0">
                <a:solidFill>
                  <a:srgbClr val="002060"/>
                </a:solidFill>
                <a:latin typeface="Poetsen One" panose="020108030300000D0203" pitchFamily="2" charset="0"/>
              </a:rPr>
              <a:t>Arjona</a:t>
            </a:r>
          </a:p>
          <a:p>
            <a:pPr>
              <a:lnSpc>
                <a:spcPct val="150000"/>
              </a:lnSpc>
            </a:pPr>
            <a:r>
              <a:rPr lang="es-CO" dirty="0">
                <a:solidFill>
                  <a:schemeClr val="bg1"/>
                </a:solidFill>
                <a:latin typeface="Poetsen One" panose="020108030300000D0203" pitchFamily="2" charset="0"/>
              </a:rPr>
              <a:t>San Estanislao de </a:t>
            </a:r>
            <a:r>
              <a:rPr lang="es-CO" dirty="0" err="1">
                <a:solidFill>
                  <a:schemeClr val="bg1"/>
                </a:solidFill>
                <a:latin typeface="Poetsen One" panose="020108030300000D0203" pitchFamily="2" charset="0"/>
              </a:rPr>
              <a:t>Kotska</a:t>
            </a:r>
            <a:endParaRPr lang="es-CO" dirty="0">
              <a:solidFill>
                <a:schemeClr val="bg1"/>
              </a:solidFill>
              <a:latin typeface="Poetsen One" panose="020108030300000D0203" pitchFamily="2" charset="0"/>
            </a:endParaRPr>
          </a:p>
          <a:p>
            <a:pPr>
              <a:lnSpc>
                <a:spcPct val="150000"/>
              </a:lnSpc>
            </a:pPr>
            <a:r>
              <a:rPr lang="es-CO" dirty="0" err="1">
                <a:solidFill>
                  <a:srgbClr val="002060"/>
                </a:solidFill>
                <a:latin typeface="Poetsen One" panose="020108030300000D0203" pitchFamily="2" charset="0"/>
              </a:rPr>
              <a:t>Cicuco</a:t>
            </a:r>
            <a:endParaRPr lang="es-CO" dirty="0">
              <a:solidFill>
                <a:srgbClr val="002060"/>
              </a:solidFill>
              <a:latin typeface="Poetsen One" panose="020108030300000D0203" pitchFamily="2" charset="0"/>
            </a:endParaRPr>
          </a:p>
          <a:p>
            <a:pPr>
              <a:lnSpc>
                <a:spcPct val="150000"/>
              </a:lnSpc>
            </a:pPr>
            <a:r>
              <a:rPr lang="es-CO" dirty="0">
                <a:solidFill>
                  <a:schemeClr val="bg1"/>
                </a:solidFill>
                <a:latin typeface="Poetsen One" panose="020108030300000D0203" pitchFamily="2" charset="0"/>
              </a:rPr>
              <a:t>Magangué</a:t>
            </a:r>
          </a:p>
          <a:p>
            <a:pPr>
              <a:lnSpc>
                <a:spcPct val="150000"/>
              </a:lnSpc>
            </a:pPr>
            <a:endParaRPr lang="es-CO" dirty="0">
              <a:solidFill>
                <a:schemeClr val="bg1"/>
              </a:solidFill>
              <a:latin typeface="Poetsen One" panose="020108030300000D0203" pitchFamily="2" charset="0"/>
            </a:endParaRPr>
          </a:p>
        </p:txBody>
      </p:sp>
      <p:grpSp>
        <p:nvGrpSpPr>
          <p:cNvPr id="24" name="Grupo 23">
            <a:extLst>
              <a:ext uri="{FF2B5EF4-FFF2-40B4-BE49-F238E27FC236}">
                <a16:creationId xmlns:a16="http://schemas.microsoft.com/office/drawing/2014/main" id="{1CD0D61C-DB5F-408E-8800-46EA7DA686B5}"/>
              </a:ext>
            </a:extLst>
          </p:cNvPr>
          <p:cNvGrpSpPr/>
          <p:nvPr/>
        </p:nvGrpSpPr>
        <p:grpSpPr>
          <a:xfrm>
            <a:off x="265042" y="4306333"/>
            <a:ext cx="554505" cy="554505"/>
            <a:chOff x="265042" y="4170745"/>
            <a:chExt cx="690094" cy="690094"/>
          </a:xfrm>
        </p:grpSpPr>
        <p:sp>
          <p:nvSpPr>
            <p:cNvPr id="25" name="Elipse 24">
              <a:extLst>
                <a:ext uri="{FF2B5EF4-FFF2-40B4-BE49-F238E27FC236}">
                  <a16:creationId xmlns:a16="http://schemas.microsoft.com/office/drawing/2014/main" id="{3709A2B2-644E-4F58-ABD1-6FC26129BD05}"/>
                </a:ext>
              </a:extLst>
            </p:cNvPr>
            <p:cNvSpPr/>
            <p:nvPr/>
          </p:nvSpPr>
          <p:spPr>
            <a:xfrm>
              <a:off x="265042" y="4170745"/>
              <a:ext cx="690094" cy="690094"/>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26" name="Google Shape;1018;p49">
              <a:extLst>
                <a:ext uri="{FF2B5EF4-FFF2-40B4-BE49-F238E27FC236}">
                  <a16:creationId xmlns:a16="http://schemas.microsoft.com/office/drawing/2014/main" id="{3028605E-F982-4152-A5A2-5C364DADB522}"/>
                </a:ext>
              </a:extLst>
            </p:cNvPr>
            <p:cNvGrpSpPr/>
            <p:nvPr/>
          </p:nvGrpSpPr>
          <p:grpSpPr>
            <a:xfrm>
              <a:off x="479494" y="4308742"/>
              <a:ext cx="261191" cy="414100"/>
              <a:chOff x="6718575" y="2318625"/>
              <a:chExt cx="256950" cy="407375"/>
            </a:xfrm>
          </p:grpSpPr>
          <p:sp>
            <p:nvSpPr>
              <p:cNvPr id="27" name="Google Shape;1019;p49">
                <a:extLst>
                  <a:ext uri="{FF2B5EF4-FFF2-40B4-BE49-F238E27FC236}">
                    <a16:creationId xmlns:a16="http://schemas.microsoft.com/office/drawing/2014/main" id="{1D8D7F3E-A169-45F3-A9C6-C33A075E172D}"/>
                  </a:ext>
                </a:extLst>
              </p:cNvPr>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1020;p49">
                <a:extLst>
                  <a:ext uri="{FF2B5EF4-FFF2-40B4-BE49-F238E27FC236}">
                    <a16:creationId xmlns:a16="http://schemas.microsoft.com/office/drawing/2014/main" id="{BE1EF504-988A-426E-890E-D493425EB9CC}"/>
                  </a:ext>
                </a:extLst>
              </p:cNvPr>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1021;p49">
                <a:extLst>
                  <a:ext uri="{FF2B5EF4-FFF2-40B4-BE49-F238E27FC236}">
                    <a16:creationId xmlns:a16="http://schemas.microsoft.com/office/drawing/2014/main" id="{24F8D6AA-B14B-4D31-84C0-4BA51FD1A8B8}"/>
                  </a:ext>
                </a:extLst>
              </p:cNvPr>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1022;p49">
                <a:extLst>
                  <a:ext uri="{FF2B5EF4-FFF2-40B4-BE49-F238E27FC236}">
                    <a16:creationId xmlns:a16="http://schemas.microsoft.com/office/drawing/2014/main" id="{E2EFE517-69F3-4D26-B1A2-59947292D56E}"/>
                  </a:ext>
                </a:extLst>
              </p:cNvPr>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1023;p49">
                <a:extLst>
                  <a:ext uri="{FF2B5EF4-FFF2-40B4-BE49-F238E27FC236}">
                    <a16:creationId xmlns:a16="http://schemas.microsoft.com/office/drawing/2014/main" id="{4479095B-CDC1-4AC6-9F6D-8F5AE074C900}"/>
                  </a:ext>
                </a:extLst>
              </p:cNvPr>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1024;p49">
                <a:extLst>
                  <a:ext uri="{FF2B5EF4-FFF2-40B4-BE49-F238E27FC236}">
                    <a16:creationId xmlns:a16="http://schemas.microsoft.com/office/drawing/2014/main" id="{F774386D-03DC-4EE0-9A21-EA0D17120A94}"/>
                  </a:ext>
                </a:extLst>
              </p:cNvPr>
              <p:cNvSpPr/>
              <p:nvPr/>
            </p:nvSpPr>
            <p:spPr>
              <a:xfrm>
                <a:off x="6873821"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1025;p49">
                <a:extLst>
                  <a:ext uri="{FF2B5EF4-FFF2-40B4-BE49-F238E27FC236}">
                    <a16:creationId xmlns:a16="http://schemas.microsoft.com/office/drawing/2014/main" id="{A591FD74-33A0-4724-B898-9481A149199E}"/>
                  </a:ext>
                </a:extLst>
              </p:cNvPr>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1026;p49">
                <a:extLst>
                  <a:ext uri="{FF2B5EF4-FFF2-40B4-BE49-F238E27FC236}">
                    <a16:creationId xmlns:a16="http://schemas.microsoft.com/office/drawing/2014/main" id="{0C823BF4-AE4A-4E80-A4A2-F837A01822D0}"/>
                  </a:ext>
                </a:extLst>
              </p:cNvPr>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Tree>
    <p:extLst>
      <p:ext uri="{BB962C8B-B14F-4D97-AF65-F5344CB8AC3E}">
        <p14:creationId xmlns:p14="http://schemas.microsoft.com/office/powerpoint/2010/main" val="32258624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Shape 111"/>
        <p:cNvGrpSpPr/>
        <p:nvPr/>
      </p:nvGrpSpPr>
      <p:grpSpPr>
        <a:xfrm>
          <a:off x="0" y="0"/>
          <a:ext cx="0" cy="0"/>
          <a:chOff x="0" y="0"/>
          <a:chExt cx="0" cy="0"/>
        </a:xfrm>
      </p:grpSpPr>
      <p:pic>
        <p:nvPicPr>
          <p:cNvPr id="4" name="Imagen 3">
            <a:extLst>
              <a:ext uri="{FF2B5EF4-FFF2-40B4-BE49-F238E27FC236}">
                <a16:creationId xmlns:a16="http://schemas.microsoft.com/office/drawing/2014/main" id="{C9F00900-3085-4A00-A749-4EFDD9B835A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422327" y="454335"/>
            <a:ext cx="4038719" cy="4011050"/>
          </a:xfrm>
          <a:prstGeom prst="rect">
            <a:avLst/>
          </a:prstGeom>
        </p:spPr>
      </p:pic>
      <p:sp>
        <p:nvSpPr>
          <p:cNvPr id="116" name="Google Shape;116;p15"/>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15</a:t>
            </a:fld>
            <a:endParaRPr dirty="0"/>
          </a:p>
        </p:txBody>
      </p:sp>
      <p:sp>
        <p:nvSpPr>
          <p:cNvPr id="10" name="Rectángulo: esquinas diagonales redondeadas 9">
            <a:extLst>
              <a:ext uri="{FF2B5EF4-FFF2-40B4-BE49-F238E27FC236}">
                <a16:creationId xmlns:a16="http://schemas.microsoft.com/office/drawing/2014/main" id="{764EBBEA-7D6A-4090-A142-34C9C8B2B40F}"/>
              </a:ext>
            </a:extLst>
          </p:cNvPr>
          <p:cNvSpPr/>
          <p:nvPr/>
        </p:nvSpPr>
        <p:spPr>
          <a:xfrm>
            <a:off x="137886" y="65314"/>
            <a:ext cx="4005943" cy="447040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 name="Marcador de texto 2">
            <a:extLst>
              <a:ext uri="{FF2B5EF4-FFF2-40B4-BE49-F238E27FC236}">
                <a16:creationId xmlns:a16="http://schemas.microsoft.com/office/drawing/2014/main" id="{691B982C-D94A-4B4D-87C3-F921C689EFF6}"/>
              </a:ext>
            </a:extLst>
          </p:cNvPr>
          <p:cNvSpPr>
            <a:spLocks noGrp="1"/>
          </p:cNvSpPr>
          <p:nvPr>
            <p:ph type="body" idx="1"/>
          </p:nvPr>
        </p:nvSpPr>
        <p:spPr>
          <a:xfrm>
            <a:off x="297304" y="919525"/>
            <a:ext cx="3419100" cy="348929"/>
          </a:xfrm>
        </p:spPr>
        <p:txBody>
          <a:bodyPr/>
          <a:lstStyle/>
          <a:p>
            <a:r>
              <a:rPr lang="en-US" sz="1600" dirty="0">
                <a:solidFill>
                  <a:schemeClr val="tx1">
                    <a:lumMod val="50000"/>
                    <a:lumOff val="50000"/>
                  </a:schemeClr>
                </a:solidFill>
                <a:effectLst/>
                <a:latin typeface="Red Hat Display" panose="020B0604020202020204" charset="0"/>
                <a:ea typeface="Calibri" panose="020F0502020204030204" pitchFamily="34" charset="0"/>
                <a:cs typeface="Times New Roman" panose="02020603050405020304" pitchFamily="18" charset="0"/>
              </a:rPr>
              <a:t>Implementación</a:t>
            </a:r>
            <a:endParaRPr lang="es-CO" sz="1800" dirty="0">
              <a:solidFill>
                <a:schemeClr val="tx1">
                  <a:lumMod val="50000"/>
                  <a:lumOff val="50000"/>
                </a:schemeClr>
              </a:solidFill>
              <a:latin typeface="Red Hat Display" panose="020B0604020202020204" charset="0"/>
            </a:endParaRPr>
          </a:p>
        </p:txBody>
      </p:sp>
      <p:sp>
        <p:nvSpPr>
          <p:cNvPr id="13" name="Rectángulo: esquinas redondeadas 12">
            <a:extLst>
              <a:ext uri="{FF2B5EF4-FFF2-40B4-BE49-F238E27FC236}">
                <a16:creationId xmlns:a16="http://schemas.microsoft.com/office/drawing/2014/main" id="{800C67B4-243A-4271-9516-AD6929566555}"/>
              </a:ext>
            </a:extLst>
          </p:cNvPr>
          <p:cNvSpPr/>
          <p:nvPr/>
        </p:nvSpPr>
        <p:spPr>
          <a:xfrm>
            <a:off x="-267562" y="2930746"/>
            <a:ext cx="4816838" cy="501571"/>
          </a:xfrm>
          <a:prstGeom prst="roundRect">
            <a:avLst>
              <a:gd name="adj" fmla="val 50000"/>
            </a:avLst>
          </a:prstGeom>
          <a:solidFill>
            <a:srgbClr val="F5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srgbClr val="FEEF94"/>
                </a:solidFill>
                <a:latin typeface="Poetsen One" panose="020108030300000D0203" pitchFamily="2" charset="0"/>
                <a:ea typeface="Calibri" panose="020F0502020204030204" pitchFamily="34" charset="0"/>
                <a:cs typeface="Times New Roman" panose="02020603050405020304" pitchFamily="18" charset="0"/>
              </a:rPr>
              <a:t>59 </a:t>
            </a:r>
            <a:r>
              <a:rPr lang="es-CO" sz="2400" b="1" dirty="0">
                <a:solidFill>
                  <a:srgbClr val="FEEF94"/>
                </a:solidFill>
                <a:latin typeface="Poetsen One" panose="020108030300000D0203" pitchFamily="2" charset="0"/>
                <a:ea typeface="Calibri" panose="020F0502020204030204" pitchFamily="34" charset="0"/>
                <a:cs typeface="Times New Roman" panose="02020603050405020304" pitchFamily="18" charset="0"/>
              </a:rPr>
              <a:t>Gestores beneficiados</a:t>
            </a:r>
            <a:endParaRPr lang="es-CO" sz="2400" dirty="0">
              <a:solidFill>
                <a:srgbClr val="FEEF94"/>
              </a:solidFill>
              <a:latin typeface="Poetsen One" panose="020108030300000D0203" pitchFamily="2" charset="0"/>
            </a:endParaRPr>
          </a:p>
        </p:txBody>
      </p:sp>
      <p:sp>
        <p:nvSpPr>
          <p:cNvPr id="11" name="CuadroTexto 10">
            <a:extLst>
              <a:ext uri="{FF2B5EF4-FFF2-40B4-BE49-F238E27FC236}">
                <a16:creationId xmlns:a16="http://schemas.microsoft.com/office/drawing/2014/main" id="{C0FDDEF9-A95D-47F8-874B-0BB91FF674E2}"/>
              </a:ext>
            </a:extLst>
          </p:cNvPr>
          <p:cNvSpPr txBox="1"/>
          <p:nvPr/>
        </p:nvSpPr>
        <p:spPr>
          <a:xfrm>
            <a:off x="650152" y="3530665"/>
            <a:ext cx="3312248" cy="600164"/>
          </a:xfrm>
          <a:prstGeom prst="rect">
            <a:avLst/>
          </a:prstGeom>
          <a:noFill/>
        </p:spPr>
        <p:txBody>
          <a:bodyPr wrap="square" rtlCol="0">
            <a:spAutoFit/>
          </a:bodyPr>
          <a:lstStyle/>
          <a:p>
            <a:r>
              <a:rPr lang="es-ES" sz="1100" dirty="0">
                <a:solidFill>
                  <a:schemeClr val="tx1">
                    <a:lumMod val="50000"/>
                    <a:lumOff val="50000"/>
                  </a:schemeClr>
                </a:solidFill>
                <a:latin typeface="Red Hat Display" panose="020B0604020202020204" charset="0"/>
                <a:ea typeface="Calibri" panose="020F0502020204030204" pitchFamily="34" charset="0"/>
                <a:cs typeface="Times New Roman" panose="02020603050405020304" pitchFamily="18" charset="0"/>
              </a:rPr>
              <a:t>Se realizó una transferencia a Colpensiones en el mes de diciembre para beneficiar a 59 gestores culturales de 32 municipios de Bolívar.</a:t>
            </a:r>
            <a:endParaRPr lang="es-CO" sz="1100" dirty="0">
              <a:solidFill>
                <a:schemeClr val="tx1">
                  <a:lumMod val="50000"/>
                  <a:lumOff val="50000"/>
                </a:schemeClr>
              </a:solidFill>
            </a:endParaRPr>
          </a:p>
        </p:txBody>
      </p:sp>
      <p:sp>
        <p:nvSpPr>
          <p:cNvPr id="12" name="CuadroTexto 11">
            <a:extLst>
              <a:ext uri="{FF2B5EF4-FFF2-40B4-BE49-F238E27FC236}">
                <a16:creationId xmlns:a16="http://schemas.microsoft.com/office/drawing/2014/main" id="{0B5E6DF5-1462-4600-914C-AFF3D861BC6E}"/>
              </a:ext>
            </a:extLst>
          </p:cNvPr>
          <p:cNvSpPr txBox="1"/>
          <p:nvPr/>
        </p:nvSpPr>
        <p:spPr>
          <a:xfrm>
            <a:off x="664400" y="1239375"/>
            <a:ext cx="3419100" cy="1631216"/>
          </a:xfrm>
          <a:prstGeom prst="rect">
            <a:avLst/>
          </a:prstGeom>
          <a:noFill/>
        </p:spPr>
        <p:txBody>
          <a:bodyPr wrap="square" rtlCol="0">
            <a:spAutoFit/>
          </a:bodyPr>
          <a:lstStyle/>
          <a:p>
            <a:pPr>
              <a:lnSpc>
                <a:spcPts val="2000"/>
              </a:lnSpc>
            </a:pPr>
            <a:r>
              <a:rPr lang="en-US" sz="2000" spc="-100" dirty="0">
                <a:solidFill>
                  <a:srgbClr val="002060"/>
                </a:solidFill>
                <a:effectLst/>
                <a:latin typeface="Poetsen One" panose="020108030300000D0203" pitchFamily="2" charset="0"/>
                <a:ea typeface="Calibri" panose="020F0502020204030204" pitchFamily="34" charset="0"/>
                <a:cs typeface="Times New Roman" panose="02020603050405020304" pitchFamily="18" charset="0"/>
              </a:rPr>
              <a:t>PROGRAMA DE </a:t>
            </a:r>
          </a:p>
          <a:p>
            <a:pPr>
              <a:lnSpc>
                <a:spcPts val="2000"/>
              </a:lnSpc>
            </a:pPr>
            <a:r>
              <a:rPr lang="en-US" sz="2000" spc="-100" dirty="0">
                <a:solidFill>
                  <a:srgbClr val="002060"/>
                </a:solidFill>
                <a:effectLst/>
                <a:latin typeface="Poetsen One" panose="020108030300000D0203" pitchFamily="2" charset="0"/>
                <a:ea typeface="Calibri" panose="020F0502020204030204" pitchFamily="34" charset="0"/>
                <a:cs typeface="Times New Roman" panose="02020603050405020304" pitchFamily="18" charset="0"/>
              </a:rPr>
              <a:t>BENEFICIOS ECONÓMICOS PERIÓDICOS- BEPS PARA GESTORES Y CREADORES CULTURALES DEL DEPARTAMENTO DE BOLÍVAR</a:t>
            </a:r>
            <a:endParaRPr lang="es-CO" sz="2000" spc="-100" dirty="0"/>
          </a:p>
        </p:txBody>
      </p:sp>
      <p:pic>
        <p:nvPicPr>
          <p:cNvPr id="25" name="Google Shape;123;p4">
            <a:extLst>
              <a:ext uri="{FF2B5EF4-FFF2-40B4-BE49-F238E27FC236}">
                <a16:creationId xmlns:a16="http://schemas.microsoft.com/office/drawing/2014/main" id="{3CA73F56-871F-4B03-A345-D15A38E34F0D}"/>
              </a:ext>
            </a:extLst>
          </p:cNvPr>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7227405" y="4705201"/>
            <a:ext cx="1261910" cy="437734"/>
          </a:xfrm>
          <a:prstGeom prst="rect">
            <a:avLst/>
          </a:prstGeom>
          <a:noFill/>
          <a:ln>
            <a:noFill/>
          </a:ln>
        </p:spPr>
      </p:pic>
      <p:grpSp>
        <p:nvGrpSpPr>
          <p:cNvPr id="49" name="Google Shape;745;p49">
            <a:extLst>
              <a:ext uri="{FF2B5EF4-FFF2-40B4-BE49-F238E27FC236}">
                <a16:creationId xmlns:a16="http://schemas.microsoft.com/office/drawing/2014/main" id="{B27F075E-2778-4FF1-A222-319247EF4563}"/>
              </a:ext>
            </a:extLst>
          </p:cNvPr>
          <p:cNvGrpSpPr/>
          <p:nvPr/>
        </p:nvGrpSpPr>
        <p:grpSpPr>
          <a:xfrm>
            <a:off x="8057765" y="4168278"/>
            <a:ext cx="293755" cy="297107"/>
            <a:chOff x="5290150" y="1636700"/>
            <a:chExt cx="425025" cy="429875"/>
          </a:xfrm>
        </p:grpSpPr>
        <p:sp>
          <p:nvSpPr>
            <p:cNvPr id="50" name="Google Shape;746;p49">
              <a:extLst>
                <a:ext uri="{FF2B5EF4-FFF2-40B4-BE49-F238E27FC236}">
                  <a16:creationId xmlns:a16="http://schemas.microsoft.com/office/drawing/2014/main" id="{423F610D-0D74-4444-822F-070445379963}"/>
                </a:ext>
              </a:extLst>
            </p:cNvPr>
            <p:cNvSpPr/>
            <p:nvPr/>
          </p:nvSpPr>
          <p:spPr>
            <a:xfrm>
              <a:off x="5396700" y="1939925"/>
              <a:ext cx="211900" cy="126650"/>
            </a:xfrm>
            <a:custGeom>
              <a:avLst/>
              <a:gdLst/>
              <a:ahLst/>
              <a:cxnLst/>
              <a:rect l="l" t="t" r="r" b="b"/>
              <a:pathLst>
                <a:path w="8476" h="5066" fill="none" extrusionOk="0">
                  <a:moveTo>
                    <a:pt x="3167" y="0"/>
                  </a:moveTo>
                  <a:lnTo>
                    <a:pt x="3167" y="2825"/>
                  </a:lnTo>
                  <a:lnTo>
                    <a:pt x="3167" y="2825"/>
                  </a:lnTo>
                  <a:lnTo>
                    <a:pt x="2606" y="2947"/>
                  </a:lnTo>
                  <a:lnTo>
                    <a:pt x="2071" y="3093"/>
                  </a:lnTo>
                  <a:lnTo>
                    <a:pt x="1584" y="3288"/>
                  </a:lnTo>
                  <a:lnTo>
                    <a:pt x="1145" y="3483"/>
                  </a:lnTo>
                  <a:lnTo>
                    <a:pt x="780" y="3702"/>
                  </a:lnTo>
                  <a:lnTo>
                    <a:pt x="609" y="3848"/>
                  </a:lnTo>
                  <a:lnTo>
                    <a:pt x="463" y="3970"/>
                  </a:lnTo>
                  <a:lnTo>
                    <a:pt x="317" y="4116"/>
                  </a:lnTo>
                  <a:lnTo>
                    <a:pt x="195" y="4262"/>
                  </a:lnTo>
                  <a:lnTo>
                    <a:pt x="74" y="4408"/>
                  </a:lnTo>
                  <a:lnTo>
                    <a:pt x="0" y="4579"/>
                  </a:lnTo>
                  <a:lnTo>
                    <a:pt x="0" y="4579"/>
                  </a:lnTo>
                  <a:lnTo>
                    <a:pt x="171" y="4652"/>
                  </a:lnTo>
                  <a:lnTo>
                    <a:pt x="414" y="4725"/>
                  </a:lnTo>
                  <a:lnTo>
                    <a:pt x="780" y="4822"/>
                  </a:lnTo>
                  <a:lnTo>
                    <a:pt x="1340" y="4895"/>
                  </a:lnTo>
                  <a:lnTo>
                    <a:pt x="2095" y="4993"/>
                  </a:lnTo>
                  <a:lnTo>
                    <a:pt x="3045" y="5042"/>
                  </a:lnTo>
                  <a:lnTo>
                    <a:pt x="4238" y="5066"/>
                  </a:lnTo>
                  <a:lnTo>
                    <a:pt x="4238" y="5066"/>
                  </a:lnTo>
                  <a:lnTo>
                    <a:pt x="5432" y="5042"/>
                  </a:lnTo>
                  <a:lnTo>
                    <a:pt x="6381" y="4993"/>
                  </a:lnTo>
                  <a:lnTo>
                    <a:pt x="7136" y="4895"/>
                  </a:lnTo>
                  <a:lnTo>
                    <a:pt x="7697" y="4822"/>
                  </a:lnTo>
                  <a:lnTo>
                    <a:pt x="8062" y="4725"/>
                  </a:lnTo>
                  <a:lnTo>
                    <a:pt x="8305" y="4652"/>
                  </a:lnTo>
                  <a:lnTo>
                    <a:pt x="8476" y="4579"/>
                  </a:lnTo>
                  <a:lnTo>
                    <a:pt x="8476" y="4579"/>
                  </a:lnTo>
                  <a:lnTo>
                    <a:pt x="8403" y="4408"/>
                  </a:lnTo>
                  <a:lnTo>
                    <a:pt x="8281" y="4262"/>
                  </a:lnTo>
                  <a:lnTo>
                    <a:pt x="8159" y="4116"/>
                  </a:lnTo>
                  <a:lnTo>
                    <a:pt x="8013" y="3970"/>
                  </a:lnTo>
                  <a:lnTo>
                    <a:pt x="7867" y="3848"/>
                  </a:lnTo>
                  <a:lnTo>
                    <a:pt x="7697" y="3702"/>
                  </a:lnTo>
                  <a:lnTo>
                    <a:pt x="7331" y="3483"/>
                  </a:lnTo>
                  <a:lnTo>
                    <a:pt x="6893" y="3288"/>
                  </a:lnTo>
                  <a:lnTo>
                    <a:pt x="6406" y="3093"/>
                  </a:lnTo>
                  <a:lnTo>
                    <a:pt x="5870" y="2947"/>
                  </a:lnTo>
                  <a:lnTo>
                    <a:pt x="5310" y="2825"/>
                  </a:lnTo>
                  <a:lnTo>
                    <a:pt x="5310" y="0"/>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747;p49">
              <a:extLst>
                <a:ext uri="{FF2B5EF4-FFF2-40B4-BE49-F238E27FC236}">
                  <a16:creationId xmlns:a16="http://schemas.microsoft.com/office/drawing/2014/main" id="{B0FD5B14-738B-4517-9341-93098F83EC1A}"/>
                </a:ext>
              </a:extLst>
            </p:cNvPr>
            <p:cNvSpPr/>
            <p:nvPr/>
          </p:nvSpPr>
          <p:spPr>
            <a:xfrm>
              <a:off x="5290150" y="1636700"/>
              <a:ext cx="425025" cy="294100"/>
            </a:xfrm>
            <a:custGeom>
              <a:avLst/>
              <a:gdLst/>
              <a:ahLst/>
              <a:cxnLst/>
              <a:rect l="l" t="t" r="r" b="b"/>
              <a:pathLst>
                <a:path w="17001" h="11764" fill="none" extrusionOk="0">
                  <a:moveTo>
                    <a:pt x="15928" y="1072"/>
                  </a:moveTo>
                  <a:lnTo>
                    <a:pt x="13785" y="1072"/>
                  </a:lnTo>
                  <a:lnTo>
                    <a:pt x="13785" y="1072"/>
                  </a:lnTo>
                  <a:lnTo>
                    <a:pt x="13810" y="487"/>
                  </a:lnTo>
                  <a:lnTo>
                    <a:pt x="13810" y="487"/>
                  </a:lnTo>
                  <a:lnTo>
                    <a:pt x="13785" y="390"/>
                  </a:lnTo>
                  <a:lnTo>
                    <a:pt x="13761" y="293"/>
                  </a:lnTo>
                  <a:lnTo>
                    <a:pt x="13688" y="220"/>
                  </a:lnTo>
                  <a:lnTo>
                    <a:pt x="13639" y="146"/>
                  </a:lnTo>
                  <a:lnTo>
                    <a:pt x="13566" y="98"/>
                  </a:lnTo>
                  <a:lnTo>
                    <a:pt x="13469" y="49"/>
                  </a:lnTo>
                  <a:lnTo>
                    <a:pt x="13371" y="25"/>
                  </a:lnTo>
                  <a:lnTo>
                    <a:pt x="13274" y="0"/>
                  </a:lnTo>
                  <a:lnTo>
                    <a:pt x="8500" y="0"/>
                  </a:lnTo>
                  <a:lnTo>
                    <a:pt x="3727" y="0"/>
                  </a:lnTo>
                  <a:lnTo>
                    <a:pt x="3727" y="0"/>
                  </a:lnTo>
                  <a:lnTo>
                    <a:pt x="3629" y="25"/>
                  </a:lnTo>
                  <a:lnTo>
                    <a:pt x="3532" y="49"/>
                  </a:lnTo>
                  <a:lnTo>
                    <a:pt x="3434" y="98"/>
                  </a:lnTo>
                  <a:lnTo>
                    <a:pt x="3361" y="146"/>
                  </a:lnTo>
                  <a:lnTo>
                    <a:pt x="3313" y="220"/>
                  </a:lnTo>
                  <a:lnTo>
                    <a:pt x="3240" y="293"/>
                  </a:lnTo>
                  <a:lnTo>
                    <a:pt x="3215" y="390"/>
                  </a:lnTo>
                  <a:lnTo>
                    <a:pt x="3191" y="487"/>
                  </a:lnTo>
                  <a:lnTo>
                    <a:pt x="3191" y="487"/>
                  </a:lnTo>
                  <a:lnTo>
                    <a:pt x="3215" y="1072"/>
                  </a:lnTo>
                  <a:lnTo>
                    <a:pt x="1072" y="1072"/>
                  </a:lnTo>
                  <a:lnTo>
                    <a:pt x="1072" y="1072"/>
                  </a:lnTo>
                  <a:lnTo>
                    <a:pt x="853" y="1096"/>
                  </a:lnTo>
                  <a:lnTo>
                    <a:pt x="658" y="1145"/>
                  </a:lnTo>
                  <a:lnTo>
                    <a:pt x="487" y="1242"/>
                  </a:lnTo>
                  <a:lnTo>
                    <a:pt x="317" y="1389"/>
                  </a:lnTo>
                  <a:lnTo>
                    <a:pt x="195" y="1535"/>
                  </a:lnTo>
                  <a:lnTo>
                    <a:pt x="98" y="1730"/>
                  </a:lnTo>
                  <a:lnTo>
                    <a:pt x="25" y="1924"/>
                  </a:lnTo>
                  <a:lnTo>
                    <a:pt x="0" y="2144"/>
                  </a:lnTo>
                  <a:lnTo>
                    <a:pt x="0" y="2144"/>
                  </a:lnTo>
                  <a:lnTo>
                    <a:pt x="25" y="2606"/>
                  </a:lnTo>
                  <a:lnTo>
                    <a:pt x="49" y="3069"/>
                  </a:lnTo>
                  <a:lnTo>
                    <a:pt x="98" y="3507"/>
                  </a:lnTo>
                  <a:lnTo>
                    <a:pt x="171" y="3946"/>
                  </a:lnTo>
                  <a:lnTo>
                    <a:pt x="268" y="4336"/>
                  </a:lnTo>
                  <a:lnTo>
                    <a:pt x="366" y="4725"/>
                  </a:lnTo>
                  <a:lnTo>
                    <a:pt x="487" y="5115"/>
                  </a:lnTo>
                  <a:lnTo>
                    <a:pt x="634" y="5480"/>
                  </a:lnTo>
                  <a:lnTo>
                    <a:pt x="780" y="5821"/>
                  </a:lnTo>
                  <a:lnTo>
                    <a:pt x="926" y="6138"/>
                  </a:lnTo>
                  <a:lnTo>
                    <a:pt x="1096" y="6454"/>
                  </a:lnTo>
                  <a:lnTo>
                    <a:pt x="1291" y="6747"/>
                  </a:lnTo>
                  <a:lnTo>
                    <a:pt x="1462" y="7039"/>
                  </a:lnTo>
                  <a:lnTo>
                    <a:pt x="1656" y="7307"/>
                  </a:lnTo>
                  <a:lnTo>
                    <a:pt x="2071" y="7794"/>
                  </a:lnTo>
                  <a:lnTo>
                    <a:pt x="2509" y="8232"/>
                  </a:lnTo>
                  <a:lnTo>
                    <a:pt x="2923" y="8598"/>
                  </a:lnTo>
                  <a:lnTo>
                    <a:pt x="3337" y="8914"/>
                  </a:lnTo>
                  <a:lnTo>
                    <a:pt x="3751" y="9158"/>
                  </a:lnTo>
                  <a:lnTo>
                    <a:pt x="4141" y="9353"/>
                  </a:lnTo>
                  <a:lnTo>
                    <a:pt x="4506" y="9499"/>
                  </a:lnTo>
                  <a:lnTo>
                    <a:pt x="4823" y="9596"/>
                  </a:lnTo>
                  <a:lnTo>
                    <a:pt x="5091" y="9645"/>
                  </a:lnTo>
                  <a:lnTo>
                    <a:pt x="5091" y="9645"/>
                  </a:lnTo>
                  <a:lnTo>
                    <a:pt x="5407" y="10108"/>
                  </a:lnTo>
                  <a:lnTo>
                    <a:pt x="5748" y="10546"/>
                  </a:lnTo>
                  <a:lnTo>
                    <a:pt x="5919" y="10717"/>
                  </a:lnTo>
                  <a:lnTo>
                    <a:pt x="6113" y="10887"/>
                  </a:lnTo>
                  <a:lnTo>
                    <a:pt x="6308" y="11057"/>
                  </a:lnTo>
                  <a:lnTo>
                    <a:pt x="6527" y="11204"/>
                  </a:lnTo>
                  <a:lnTo>
                    <a:pt x="6747" y="11325"/>
                  </a:lnTo>
                  <a:lnTo>
                    <a:pt x="6966" y="11447"/>
                  </a:lnTo>
                  <a:lnTo>
                    <a:pt x="7209" y="11545"/>
                  </a:lnTo>
                  <a:lnTo>
                    <a:pt x="7453" y="11618"/>
                  </a:lnTo>
                  <a:lnTo>
                    <a:pt x="7697" y="11691"/>
                  </a:lnTo>
                  <a:lnTo>
                    <a:pt x="7964" y="11739"/>
                  </a:lnTo>
                  <a:lnTo>
                    <a:pt x="8232" y="11764"/>
                  </a:lnTo>
                  <a:lnTo>
                    <a:pt x="8500" y="11764"/>
                  </a:lnTo>
                  <a:lnTo>
                    <a:pt x="8500" y="11764"/>
                  </a:lnTo>
                  <a:lnTo>
                    <a:pt x="8768" y="11764"/>
                  </a:lnTo>
                  <a:lnTo>
                    <a:pt x="9036" y="11739"/>
                  </a:lnTo>
                  <a:lnTo>
                    <a:pt x="9304" y="11691"/>
                  </a:lnTo>
                  <a:lnTo>
                    <a:pt x="9547" y="11618"/>
                  </a:lnTo>
                  <a:lnTo>
                    <a:pt x="9791" y="11545"/>
                  </a:lnTo>
                  <a:lnTo>
                    <a:pt x="10035" y="11447"/>
                  </a:lnTo>
                  <a:lnTo>
                    <a:pt x="10254" y="11325"/>
                  </a:lnTo>
                  <a:lnTo>
                    <a:pt x="10473" y="11204"/>
                  </a:lnTo>
                  <a:lnTo>
                    <a:pt x="10692" y="11057"/>
                  </a:lnTo>
                  <a:lnTo>
                    <a:pt x="10887" y="10887"/>
                  </a:lnTo>
                  <a:lnTo>
                    <a:pt x="11082" y="10717"/>
                  </a:lnTo>
                  <a:lnTo>
                    <a:pt x="11252" y="10546"/>
                  </a:lnTo>
                  <a:lnTo>
                    <a:pt x="11593" y="10108"/>
                  </a:lnTo>
                  <a:lnTo>
                    <a:pt x="11910" y="9645"/>
                  </a:lnTo>
                  <a:lnTo>
                    <a:pt x="11910" y="9645"/>
                  </a:lnTo>
                  <a:lnTo>
                    <a:pt x="12178" y="9596"/>
                  </a:lnTo>
                  <a:lnTo>
                    <a:pt x="12494" y="9523"/>
                  </a:lnTo>
                  <a:lnTo>
                    <a:pt x="12860" y="9377"/>
                  </a:lnTo>
                  <a:lnTo>
                    <a:pt x="13249" y="9182"/>
                  </a:lnTo>
                  <a:lnTo>
                    <a:pt x="13663" y="8939"/>
                  </a:lnTo>
                  <a:lnTo>
                    <a:pt x="14077" y="8622"/>
                  </a:lnTo>
                  <a:lnTo>
                    <a:pt x="14516" y="8257"/>
                  </a:lnTo>
                  <a:lnTo>
                    <a:pt x="14930" y="7843"/>
                  </a:lnTo>
                  <a:lnTo>
                    <a:pt x="15344" y="7356"/>
                  </a:lnTo>
                  <a:lnTo>
                    <a:pt x="15539" y="7088"/>
                  </a:lnTo>
                  <a:lnTo>
                    <a:pt x="15709" y="6795"/>
                  </a:lnTo>
                  <a:lnTo>
                    <a:pt x="15904" y="6503"/>
                  </a:lnTo>
                  <a:lnTo>
                    <a:pt x="16075" y="6186"/>
                  </a:lnTo>
                  <a:lnTo>
                    <a:pt x="16221" y="5870"/>
                  </a:lnTo>
                  <a:lnTo>
                    <a:pt x="16367" y="5505"/>
                  </a:lnTo>
                  <a:lnTo>
                    <a:pt x="16513" y="5164"/>
                  </a:lnTo>
                  <a:lnTo>
                    <a:pt x="16635" y="4774"/>
                  </a:lnTo>
                  <a:lnTo>
                    <a:pt x="16732" y="4384"/>
                  </a:lnTo>
                  <a:lnTo>
                    <a:pt x="16830" y="3970"/>
                  </a:lnTo>
                  <a:lnTo>
                    <a:pt x="16903" y="3532"/>
                  </a:lnTo>
                  <a:lnTo>
                    <a:pt x="16951" y="3093"/>
                  </a:lnTo>
                  <a:lnTo>
                    <a:pt x="16976" y="2606"/>
                  </a:lnTo>
                  <a:lnTo>
                    <a:pt x="17000" y="2144"/>
                  </a:lnTo>
                  <a:lnTo>
                    <a:pt x="17000" y="2144"/>
                  </a:lnTo>
                  <a:lnTo>
                    <a:pt x="16976" y="1924"/>
                  </a:lnTo>
                  <a:lnTo>
                    <a:pt x="16903" y="1730"/>
                  </a:lnTo>
                  <a:lnTo>
                    <a:pt x="16805" y="1535"/>
                  </a:lnTo>
                  <a:lnTo>
                    <a:pt x="16683" y="1389"/>
                  </a:lnTo>
                  <a:lnTo>
                    <a:pt x="16513" y="1242"/>
                  </a:lnTo>
                  <a:lnTo>
                    <a:pt x="16343" y="1145"/>
                  </a:lnTo>
                  <a:lnTo>
                    <a:pt x="16148" y="1096"/>
                  </a:lnTo>
                  <a:lnTo>
                    <a:pt x="15928" y="1072"/>
                  </a:lnTo>
                  <a:lnTo>
                    <a:pt x="15928" y="1072"/>
                  </a:lnTo>
                  <a:close/>
                  <a:moveTo>
                    <a:pt x="1072" y="2144"/>
                  </a:moveTo>
                  <a:lnTo>
                    <a:pt x="3240" y="2144"/>
                  </a:lnTo>
                  <a:lnTo>
                    <a:pt x="3240" y="2144"/>
                  </a:lnTo>
                  <a:lnTo>
                    <a:pt x="3288" y="3118"/>
                  </a:lnTo>
                  <a:lnTo>
                    <a:pt x="3361" y="4019"/>
                  </a:lnTo>
                  <a:lnTo>
                    <a:pt x="3483" y="4823"/>
                  </a:lnTo>
                  <a:lnTo>
                    <a:pt x="3605" y="5602"/>
                  </a:lnTo>
                  <a:lnTo>
                    <a:pt x="3775" y="6333"/>
                  </a:lnTo>
                  <a:lnTo>
                    <a:pt x="3995" y="7039"/>
                  </a:lnTo>
                  <a:lnTo>
                    <a:pt x="4214" y="7745"/>
                  </a:lnTo>
                  <a:lnTo>
                    <a:pt x="4506" y="8451"/>
                  </a:lnTo>
                  <a:lnTo>
                    <a:pt x="4506" y="8451"/>
                  </a:lnTo>
                  <a:lnTo>
                    <a:pt x="4262" y="8378"/>
                  </a:lnTo>
                  <a:lnTo>
                    <a:pt x="4043" y="8281"/>
                  </a:lnTo>
                  <a:lnTo>
                    <a:pt x="3824" y="8159"/>
                  </a:lnTo>
                  <a:lnTo>
                    <a:pt x="3629" y="8037"/>
                  </a:lnTo>
                  <a:lnTo>
                    <a:pt x="3434" y="7891"/>
                  </a:lnTo>
                  <a:lnTo>
                    <a:pt x="3240" y="7745"/>
                  </a:lnTo>
                  <a:lnTo>
                    <a:pt x="2899" y="7404"/>
                  </a:lnTo>
                  <a:lnTo>
                    <a:pt x="2582" y="7015"/>
                  </a:lnTo>
                  <a:lnTo>
                    <a:pt x="2290" y="6601"/>
                  </a:lnTo>
                  <a:lnTo>
                    <a:pt x="2046" y="6186"/>
                  </a:lnTo>
                  <a:lnTo>
                    <a:pt x="1827" y="5724"/>
                  </a:lnTo>
                  <a:lnTo>
                    <a:pt x="1632" y="5237"/>
                  </a:lnTo>
                  <a:lnTo>
                    <a:pt x="1486" y="4774"/>
                  </a:lnTo>
                  <a:lnTo>
                    <a:pt x="1340" y="4287"/>
                  </a:lnTo>
                  <a:lnTo>
                    <a:pt x="1242" y="3824"/>
                  </a:lnTo>
                  <a:lnTo>
                    <a:pt x="1169" y="3361"/>
                  </a:lnTo>
                  <a:lnTo>
                    <a:pt x="1121" y="2923"/>
                  </a:lnTo>
                  <a:lnTo>
                    <a:pt x="1072" y="2509"/>
                  </a:lnTo>
                  <a:lnTo>
                    <a:pt x="1072" y="2144"/>
                  </a:lnTo>
                  <a:lnTo>
                    <a:pt x="1072" y="2144"/>
                  </a:lnTo>
                  <a:close/>
                  <a:moveTo>
                    <a:pt x="10595" y="4628"/>
                  </a:moveTo>
                  <a:lnTo>
                    <a:pt x="9718" y="5407"/>
                  </a:lnTo>
                  <a:lnTo>
                    <a:pt x="9718" y="5407"/>
                  </a:lnTo>
                  <a:lnTo>
                    <a:pt x="9669" y="5480"/>
                  </a:lnTo>
                  <a:lnTo>
                    <a:pt x="9621" y="5578"/>
                  </a:lnTo>
                  <a:lnTo>
                    <a:pt x="9596" y="5675"/>
                  </a:lnTo>
                  <a:lnTo>
                    <a:pt x="9596" y="5772"/>
                  </a:lnTo>
                  <a:lnTo>
                    <a:pt x="9864" y="6941"/>
                  </a:lnTo>
                  <a:lnTo>
                    <a:pt x="9864" y="6941"/>
                  </a:lnTo>
                  <a:lnTo>
                    <a:pt x="9864" y="7015"/>
                  </a:lnTo>
                  <a:lnTo>
                    <a:pt x="9840" y="7063"/>
                  </a:lnTo>
                  <a:lnTo>
                    <a:pt x="9791" y="7063"/>
                  </a:lnTo>
                  <a:lnTo>
                    <a:pt x="9718" y="7039"/>
                  </a:lnTo>
                  <a:lnTo>
                    <a:pt x="8695" y="6454"/>
                  </a:lnTo>
                  <a:lnTo>
                    <a:pt x="8695" y="6454"/>
                  </a:lnTo>
                  <a:lnTo>
                    <a:pt x="8598" y="6406"/>
                  </a:lnTo>
                  <a:lnTo>
                    <a:pt x="8500" y="6406"/>
                  </a:lnTo>
                  <a:lnTo>
                    <a:pt x="8403" y="6406"/>
                  </a:lnTo>
                  <a:lnTo>
                    <a:pt x="8305" y="6454"/>
                  </a:lnTo>
                  <a:lnTo>
                    <a:pt x="7282" y="7039"/>
                  </a:lnTo>
                  <a:lnTo>
                    <a:pt x="7282" y="7039"/>
                  </a:lnTo>
                  <a:lnTo>
                    <a:pt x="7209" y="7063"/>
                  </a:lnTo>
                  <a:lnTo>
                    <a:pt x="7161" y="7063"/>
                  </a:lnTo>
                  <a:lnTo>
                    <a:pt x="7136" y="7015"/>
                  </a:lnTo>
                  <a:lnTo>
                    <a:pt x="7136" y="6941"/>
                  </a:lnTo>
                  <a:lnTo>
                    <a:pt x="7404" y="5772"/>
                  </a:lnTo>
                  <a:lnTo>
                    <a:pt x="7404" y="5772"/>
                  </a:lnTo>
                  <a:lnTo>
                    <a:pt x="7404" y="5675"/>
                  </a:lnTo>
                  <a:lnTo>
                    <a:pt x="7380" y="5578"/>
                  </a:lnTo>
                  <a:lnTo>
                    <a:pt x="7331" y="5480"/>
                  </a:lnTo>
                  <a:lnTo>
                    <a:pt x="7282" y="5407"/>
                  </a:lnTo>
                  <a:lnTo>
                    <a:pt x="6406" y="4628"/>
                  </a:lnTo>
                  <a:lnTo>
                    <a:pt x="6406" y="4628"/>
                  </a:lnTo>
                  <a:lnTo>
                    <a:pt x="6357" y="4579"/>
                  </a:lnTo>
                  <a:lnTo>
                    <a:pt x="6333" y="4506"/>
                  </a:lnTo>
                  <a:lnTo>
                    <a:pt x="6381" y="4482"/>
                  </a:lnTo>
                  <a:lnTo>
                    <a:pt x="6454" y="4457"/>
                  </a:lnTo>
                  <a:lnTo>
                    <a:pt x="7623" y="4336"/>
                  </a:lnTo>
                  <a:lnTo>
                    <a:pt x="7623" y="4336"/>
                  </a:lnTo>
                  <a:lnTo>
                    <a:pt x="7721" y="4311"/>
                  </a:lnTo>
                  <a:lnTo>
                    <a:pt x="7818" y="4262"/>
                  </a:lnTo>
                  <a:lnTo>
                    <a:pt x="7891" y="4189"/>
                  </a:lnTo>
                  <a:lnTo>
                    <a:pt x="7940" y="4116"/>
                  </a:lnTo>
                  <a:lnTo>
                    <a:pt x="8403" y="3045"/>
                  </a:lnTo>
                  <a:lnTo>
                    <a:pt x="8403" y="3045"/>
                  </a:lnTo>
                  <a:lnTo>
                    <a:pt x="8452" y="2972"/>
                  </a:lnTo>
                  <a:lnTo>
                    <a:pt x="8500" y="2947"/>
                  </a:lnTo>
                  <a:lnTo>
                    <a:pt x="8549" y="2972"/>
                  </a:lnTo>
                  <a:lnTo>
                    <a:pt x="8598" y="3045"/>
                  </a:lnTo>
                  <a:lnTo>
                    <a:pt x="9060" y="4116"/>
                  </a:lnTo>
                  <a:lnTo>
                    <a:pt x="9060" y="4116"/>
                  </a:lnTo>
                  <a:lnTo>
                    <a:pt x="9109" y="4189"/>
                  </a:lnTo>
                  <a:lnTo>
                    <a:pt x="9182" y="4262"/>
                  </a:lnTo>
                  <a:lnTo>
                    <a:pt x="9280" y="4311"/>
                  </a:lnTo>
                  <a:lnTo>
                    <a:pt x="9377" y="4336"/>
                  </a:lnTo>
                  <a:lnTo>
                    <a:pt x="10546" y="4457"/>
                  </a:lnTo>
                  <a:lnTo>
                    <a:pt x="10546" y="4457"/>
                  </a:lnTo>
                  <a:lnTo>
                    <a:pt x="10619" y="4482"/>
                  </a:lnTo>
                  <a:lnTo>
                    <a:pt x="10668" y="4506"/>
                  </a:lnTo>
                  <a:lnTo>
                    <a:pt x="10643" y="4579"/>
                  </a:lnTo>
                  <a:lnTo>
                    <a:pt x="10595" y="4628"/>
                  </a:lnTo>
                  <a:lnTo>
                    <a:pt x="10595" y="4628"/>
                  </a:lnTo>
                  <a:close/>
                  <a:moveTo>
                    <a:pt x="12494" y="8451"/>
                  </a:moveTo>
                  <a:lnTo>
                    <a:pt x="12494" y="8451"/>
                  </a:lnTo>
                  <a:lnTo>
                    <a:pt x="12787" y="7745"/>
                  </a:lnTo>
                  <a:lnTo>
                    <a:pt x="13006" y="7039"/>
                  </a:lnTo>
                  <a:lnTo>
                    <a:pt x="13225" y="6333"/>
                  </a:lnTo>
                  <a:lnTo>
                    <a:pt x="13396" y="5602"/>
                  </a:lnTo>
                  <a:lnTo>
                    <a:pt x="13517" y="4823"/>
                  </a:lnTo>
                  <a:lnTo>
                    <a:pt x="13639" y="4019"/>
                  </a:lnTo>
                  <a:lnTo>
                    <a:pt x="13712" y="3118"/>
                  </a:lnTo>
                  <a:lnTo>
                    <a:pt x="13761" y="2144"/>
                  </a:lnTo>
                  <a:lnTo>
                    <a:pt x="15928" y="2144"/>
                  </a:lnTo>
                  <a:lnTo>
                    <a:pt x="15928" y="2144"/>
                  </a:lnTo>
                  <a:lnTo>
                    <a:pt x="15928" y="2509"/>
                  </a:lnTo>
                  <a:lnTo>
                    <a:pt x="15880" y="2923"/>
                  </a:lnTo>
                  <a:lnTo>
                    <a:pt x="15831" y="3361"/>
                  </a:lnTo>
                  <a:lnTo>
                    <a:pt x="15758" y="3824"/>
                  </a:lnTo>
                  <a:lnTo>
                    <a:pt x="15661" y="4287"/>
                  </a:lnTo>
                  <a:lnTo>
                    <a:pt x="15514" y="4774"/>
                  </a:lnTo>
                  <a:lnTo>
                    <a:pt x="15368" y="5237"/>
                  </a:lnTo>
                  <a:lnTo>
                    <a:pt x="15173" y="5724"/>
                  </a:lnTo>
                  <a:lnTo>
                    <a:pt x="14954" y="6186"/>
                  </a:lnTo>
                  <a:lnTo>
                    <a:pt x="14711" y="6601"/>
                  </a:lnTo>
                  <a:lnTo>
                    <a:pt x="14418" y="7015"/>
                  </a:lnTo>
                  <a:lnTo>
                    <a:pt x="14102" y="7404"/>
                  </a:lnTo>
                  <a:lnTo>
                    <a:pt x="13761" y="7745"/>
                  </a:lnTo>
                  <a:lnTo>
                    <a:pt x="13566" y="7891"/>
                  </a:lnTo>
                  <a:lnTo>
                    <a:pt x="13371" y="8037"/>
                  </a:lnTo>
                  <a:lnTo>
                    <a:pt x="13176" y="8159"/>
                  </a:lnTo>
                  <a:lnTo>
                    <a:pt x="12957" y="8281"/>
                  </a:lnTo>
                  <a:lnTo>
                    <a:pt x="12738" y="8378"/>
                  </a:lnTo>
                  <a:lnTo>
                    <a:pt x="12494" y="8451"/>
                  </a:lnTo>
                  <a:lnTo>
                    <a:pt x="12494" y="8451"/>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3" name="Elipse 52">
            <a:extLst>
              <a:ext uri="{FF2B5EF4-FFF2-40B4-BE49-F238E27FC236}">
                <a16:creationId xmlns:a16="http://schemas.microsoft.com/office/drawing/2014/main" id="{05B201C5-6D35-479E-8A5F-300D990CADFD}"/>
              </a:ext>
            </a:extLst>
          </p:cNvPr>
          <p:cNvSpPr/>
          <p:nvPr/>
        </p:nvSpPr>
        <p:spPr>
          <a:xfrm>
            <a:off x="7928650" y="4025961"/>
            <a:ext cx="554505" cy="554505"/>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0245225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Shape 135"/>
        <p:cNvGrpSpPr/>
        <p:nvPr/>
      </p:nvGrpSpPr>
      <p:grpSpPr>
        <a:xfrm>
          <a:off x="0" y="0"/>
          <a:ext cx="0" cy="0"/>
          <a:chOff x="0" y="0"/>
          <a:chExt cx="0" cy="0"/>
        </a:xfrm>
      </p:grpSpPr>
      <p:pic>
        <p:nvPicPr>
          <p:cNvPr id="13" name="Google Shape;339;p41">
            <a:extLst>
              <a:ext uri="{FF2B5EF4-FFF2-40B4-BE49-F238E27FC236}">
                <a16:creationId xmlns:a16="http://schemas.microsoft.com/office/drawing/2014/main" id="{6029EAA8-787C-4143-8162-7FEEFAECB0A5}"/>
              </a:ext>
            </a:extLst>
          </p:cNvPr>
          <p:cNvPicPr preferRelativeResize="0"/>
          <p:nvPr/>
        </p:nvPicPr>
        <p:blipFill>
          <a:blip r:embed="rId4" cstate="email">
            <a:extLst>
              <a:ext uri="{28A0092B-C50C-407E-A947-70E740481C1C}">
                <a14:useLocalDpi xmlns:a14="http://schemas.microsoft.com/office/drawing/2010/main"/>
              </a:ext>
            </a:extLst>
          </a:blip>
          <a:srcRect/>
          <a:stretch/>
        </p:blipFill>
        <p:spPr>
          <a:xfrm>
            <a:off x="461561" y="1270515"/>
            <a:ext cx="3962356" cy="2743627"/>
          </a:xfrm>
          <a:prstGeom prst="round2DiagRect">
            <a:avLst>
              <a:gd name="adj1" fmla="val 15278"/>
              <a:gd name="adj2" fmla="val 0"/>
            </a:avLst>
          </a:prstGeom>
          <a:noFill/>
          <a:ln>
            <a:noFill/>
          </a:ln>
          <a:effectLst/>
        </p:spPr>
      </p:pic>
      <p:sp>
        <p:nvSpPr>
          <p:cNvPr id="14" name="Rectángulo: esquinas superiores redondeadas 13">
            <a:extLst>
              <a:ext uri="{FF2B5EF4-FFF2-40B4-BE49-F238E27FC236}">
                <a16:creationId xmlns:a16="http://schemas.microsoft.com/office/drawing/2014/main" id="{BEEADB5F-9E64-4B2E-B471-68FF620C8F40}"/>
              </a:ext>
            </a:extLst>
          </p:cNvPr>
          <p:cNvSpPr/>
          <p:nvPr/>
        </p:nvSpPr>
        <p:spPr>
          <a:xfrm>
            <a:off x="461561" y="4101453"/>
            <a:ext cx="3962356" cy="1485900"/>
          </a:xfrm>
          <a:prstGeom prst="round2SameRect">
            <a:avLst>
              <a:gd name="adj1" fmla="val 27436"/>
              <a:gd name="adj2" fmla="val 0"/>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Rectángulo: esquinas redondeadas 11">
            <a:extLst>
              <a:ext uri="{FF2B5EF4-FFF2-40B4-BE49-F238E27FC236}">
                <a16:creationId xmlns:a16="http://schemas.microsoft.com/office/drawing/2014/main" id="{E26641A5-C16B-41E2-AA8C-96C639FBAA1A}"/>
              </a:ext>
            </a:extLst>
          </p:cNvPr>
          <p:cNvSpPr/>
          <p:nvPr/>
        </p:nvSpPr>
        <p:spPr>
          <a:xfrm>
            <a:off x="756094" y="3794413"/>
            <a:ext cx="3373291" cy="45849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pc="-100" dirty="0">
                <a:solidFill>
                  <a:schemeClr val="bg1"/>
                </a:solidFill>
                <a:latin typeface="Poetsen One" panose="020108030300000D0203" pitchFamily="2" charset="0"/>
              </a:rPr>
              <a:t>VIII ENCUENTRO DE BIBLIOTECARIOS </a:t>
            </a:r>
            <a:endParaRPr lang="es-CO" sz="1100" spc="-100" dirty="0">
              <a:solidFill>
                <a:schemeClr val="bg1"/>
              </a:solidFill>
              <a:latin typeface="Poetsen One" panose="020108030300000D0203" pitchFamily="2" charset="0"/>
            </a:endParaRPr>
          </a:p>
        </p:txBody>
      </p:sp>
      <p:sp>
        <p:nvSpPr>
          <p:cNvPr id="150" name="Google Shape;150;p18"/>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16</a:t>
            </a:fld>
            <a:endParaRPr dirty="0"/>
          </a:p>
        </p:txBody>
      </p:sp>
      <p:sp>
        <p:nvSpPr>
          <p:cNvPr id="2" name="Rectángulo 1">
            <a:extLst>
              <a:ext uri="{FF2B5EF4-FFF2-40B4-BE49-F238E27FC236}">
                <a16:creationId xmlns:a16="http://schemas.microsoft.com/office/drawing/2014/main" id="{08E4A986-4ABB-44DC-AE1E-579108755719}"/>
              </a:ext>
            </a:extLst>
          </p:cNvPr>
          <p:cNvSpPr/>
          <p:nvPr/>
        </p:nvSpPr>
        <p:spPr>
          <a:xfrm>
            <a:off x="597580" y="2543269"/>
            <a:ext cx="134523" cy="749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 name="Rectángulo: esquinas superiores redondeadas 2">
            <a:extLst>
              <a:ext uri="{FF2B5EF4-FFF2-40B4-BE49-F238E27FC236}">
                <a16:creationId xmlns:a16="http://schemas.microsoft.com/office/drawing/2014/main" id="{D150E573-2BEC-4A53-94BF-A4EC9A0A418F}"/>
              </a:ext>
            </a:extLst>
          </p:cNvPr>
          <p:cNvSpPr/>
          <p:nvPr/>
        </p:nvSpPr>
        <p:spPr>
          <a:xfrm rot="10800000">
            <a:off x="938856" y="-398277"/>
            <a:ext cx="7266287" cy="1485900"/>
          </a:xfrm>
          <a:prstGeom prst="round2SameRect">
            <a:avLst>
              <a:gd name="adj1" fmla="val 27436"/>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7" name="Google Shape;137;p18"/>
          <p:cNvSpPr txBox="1">
            <a:spLocks noGrp="1"/>
          </p:cNvSpPr>
          <p:nvPr>
            <p:ph type="subTitle" idx="4294967295"/>
          </p:nvPr>
        </p:nvSpPr>
        <p:spPr>
          <a:xfrm>
            <a:off x="780085" y="4322958"/>
            <a:ext cx="3273756" cy="727755"/>
          </a:xfrm>
          <a:prstGeom prst="rect">
            <a:avLst/>
          </a:prstGeom>
        </p:spPr>
        <p:txBody>
          <a:bodyPr spcFirstLastPara="1" wrap="square" lIns="0" tIns="0" rIns="0" bIns="0" anchor="t" anchorCtr="0">
            <a:noAutofit/>
          </a:bodyPr>
          <a:lstStyle/>
          <a:p>
            <a:pPr marL="0" lvl="0" indent="0" algn="ctr" rtl="0">
              <a:lnSpc>
                <a:spcPts val="1100"/>
              </a:lnSpc>
              <a:spcBef>
                <a:spcPts val="600"/>
              </a:spcBef>
              <a:spcAft>
                <a:spcPts val="0"/>
              </a:spcAft>
              <a:buNone/>
            </a:pPr>
            <a:r>
              <a:rPr lang="es-ES" sz="1100" dirty="0">
                <a:solidFill>
                  <a:schemeClr val="tx1">
                    <a:lumMod val="50000"/>
                    <a:lumOff val="50000"/>
                  </a:schemeClr>
                </a:solidFill>
              </a:rPr>
              <a:t>Fueron capacitaron </a:t>
            </a:r>
            <a:r>
              <a:rPr lang="es-ES" sz="1100" b="1" dirty="0">
                <a:solidFill>
                  <a:schemeClr val="tx1">
                    <a:lumMod val="50000"/>
                    <a:lumOff val="50000"/>
                  </a:schemeClr>
                </a:solidFill>
              </a:rPr>
              <a:t>52 Bibliotecarios </a:t>
            </a:r>
            <a:r>
              <a:rPr lang="es-ES" sz="1100" dirty="0">
                <a:solidFill>
                  <a:schemeClr val="tx1">
                    <a:lumMod val="50000"/>
                    <a:lumOff val="50000"/>
                  </a:schemeClr>
                </a:solidFill>
              </a:rPr>
              <a:t>y </a:t>
            </a:r>
            <a:r>
              <a:rPr lang="es-ES" sz="1100" b="1" dirty="0">
                <a:solidFill>
                  <a:schemeClr val="tx1">
                    <a:lumMod val="50000"/>
                    <a:lumOff val="50000"/>
                  </a:schemeClr>
                </a:solidFill>
              </a:rPr>
              <a:t>45 Secretarios de Cultura</a:t>
            </a:r>
            <a:r>
              <a:rPr lang="es-ES" sz="1100" dirty="0">
                <a:solidFill>
                  <a:schemeClr val="tx1">
                    <a:lumMod val="50000"/>
                    <a:lumOff val="50000"/>
                  </a:schemeClr>
                </a:solidFill>
              </a:rPr>
              <a:t> del departamento con el VIII Encuentro de Bibliotecarios - CULTIBA II (Cultura Inclusiva de Bibliotecas Alternativas)</a:t>
            </a:r>
          </a:p>
        </p:txBody>
      </p:sp>
      <p:pic>
        <p:nvPicPr>
          <p:cNvPr id="15" name="Google Shape;339;p41">
            <a:extLst>
              <a:ext uri="{FF2B5EF4-FFF2-40B4-BE49-F238E27FC236}">
                <a16:creationId xmlns:a16="http://schemas.microsoft.com/office/drawing/2014/main" id="{873D26FA-A045-4BC9-B869-84B652359B2E}"/>
              </a:ext>
            </a:extLst>
          </p:cNvPr>
          <p:cNvPicPr preferRelativeResize="0"/>
          <p:nvPr/>
        </p:nvPicPr>
        <p:blipFill>
          <a:blip r:embed="rId5" cstate="hqprint">
            <a:extLst>
              <a:ext uri="{28A0092B-C50C-407E-A947-70E740481C1C}">
                <a14:useLocalDpi xmlns:a14="http://schemas.microsoft.com/office/drawing/2010/main" val="0"/>
              </a:ext>
            </a:extLst>
          </a:blip>
          <a:srcRect/>
          <a:stretch/>
        </p:blipFill>
        <p:spPr>
          <a:xfrm>
            <a:off x="4669390" y="1199936"/>
            <a:ext cx="3962356" cy="2743627"/>
          </a:xfrm>
          <a:prstGeom prst="round2DiagRect">
            <a:avLst>
              <a:gd name="adj1" fmla="val 15278"/>
              <a:gd name="adj2" fmla="val 0"/>
            </a:avLst>
          </a:prstGeom>
          <a:noFill/>
          <a:ln>
            <a:noFill/>
          </a:ln>
          <a:effectLst/>
        </p:spPr>
      </p:pic>
      <p:sp>
        <p:nvSpPr>
          <p:cNvPr id="16" name="Rectángulo: esquinas superiores redondeadas 15">
            <a:extLst>
              <a:ext uri="{FF2B5EF4-FFF2-40B4-BE49-F238E27FC236}">
                <a16:creationId xmlns:a16="http://schemas.microsoft.com/office/drawing/2014/main" id="{86CB3799-FCA4-45A5-AB3C-9CBD60E6725D}"/>
              </a:ext>
            </a:extLst>
          </p:cNvPr>
          <p:cNvSpPr/>
          <p:nvPr/>
        </p:nvSpPr>
        <p:spPr>
          <a:xfrm>
            <a:off x="4669390" y="4030874"/>
            <a:ext cx="3962356" cy="1485900"/>
          </a:xfrm>
          <a:prstGeom prst="round2SameRect">
            <a:avLst>
              <a:gd name="adj1" fmla="val 27436"/>
              <a:gd name="adj2" fmla="val 0"/>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Rectángulo: esquinas redondeadas 16">
            <a:extLst>
              <a:ext uri="{FF2B5EF4-FFF2-40B4-BE49-F238E27FC236}">
                <a16:creationId xmlns:a16="http://schemas.microsoft.com/office/drawing/2014/main" id="{8469FB09-19E7-4868-AEFD-D6AB4435478D}"/>
              </a:ext>
            </a:extLst>
          </p:cNvPr>
          <p:cNvSpPr/>
          <p:nvPr/>
        </p:nvSpPr>
        <p:spPr>
          <a:xfrm>
            <a:off x="4963923" y="3723834"/>
            <a:ext cx="3373291" cy="458493"/>
          </a:xfrm>
          <a:prstGeom prst="roundRect">
            <a:avLst>
              <a:gd name="adj" fmla="val 50000"/>
            </a:avLst>
          </a:prstGeom>
          <a:solidFill>
            <a:srgbClr val="F8B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pc="-100" dirty="0">
                <a:solidFill>
                  <a:schemeClr val="bg1"/>
                </a:solidFill>
                <a:latin typeface="Poetsen One" panose="020108030300000D0203" pitchFamily="2" charset="0"/>
              </a:rPr>
              <a:t>FORMULACIÓN DE PROYECTOS CULTURALES </a:t>
            </a:r>
            <a:endParaRPr lang="es-CO" sz="1100" spc="-100" dirty="0">
              <a:solidFill>
                <a:schemeClr val="bg1"/>
              </a:solidFill>
              <a:latin typeface="Poetsen One" panose="020108030300000D0203" pitchFamily="2" charset="0"/>
            </a:endParaRPr>
          </a:p>
        </p:txBody>
      </p:sp>
      <p:sp>
        <p:nvSpPr>
          <p:cNvPr id="18" name="Google Shape;137;p18">
            <a:extLst>
              <a:ext uri="{FF2B5EF4-FFF2-40B4-BE49-F238E27FC236}">
                <a16:creationId xmlns:a16="http://schemas.microsoft.com/office/drawing/2014/main" id="{72B80291-7EF6-44BE-843C-0A380E5A10A5}"/>
              </a:ext>
            </a:extLst>
          </p:cNvPr>
          <p:cNvSpPr txBox="1">
            <a:spLocks/>
          </p:cNvSpPr>
          <p:nvPr/>
        </p:nvSpPr>
        <p:spPr>
          <a:xfrm>
            <a:off x="5011903" y="4346764"/>
            <a:ext cx="3325311" cy="50757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1"/>
              </a:buClr>
              <a:buSzPts val="2400"/>
              <a:buFont typeface="Raleway"/>
              <a:buChar char="╸"/>
              <a:defRPr sz="2400" b="0" i="0" u="none" strike="noStrike" cap="none">
                <a:solidFill>
                  <a:schemeClr val="lt1"/>
                </a:solidFill>
                <a:latin typeface="Raleway"/>
                <a:ea typeface="Raleway"/>
                <a:cs typeface="Raleway"/>
                <a:sym typeface="Raleway"/>
              </a:defRPr>
            </a:lvl1pPr>
            <a:lvl2pPr marL="914400" marR="0" lvl="1" indent="-381000" algn="l" rtl="0">
              <a:lnSpc>
                <a:spcPct val="100000"/>
              </a:lnSpc>
              <a:spcBef>
                <a:spcPts val="0"/>
              </a:spcBef>
              <a:spcAft>
                <a:spcPts val="0"/>
              </a:spcAft>
              <a:buClr>
                <a:schemeClr val="lt2"/>
              </a:buClr>
              <a:buSzPts val="2400"/>
              <a:buFont typeface="Raleway"/>
              <a:buChar char="╶"/>
              <a:defRPr sz="2400" b="0" i="0" u="none" strike="noStrike" cap="none">
                <a:solidFill>
                  <a:schemeClr val="lt1"/>
                </a:solidFill>
                <a:latin typeface="Raleway"/>
                <a:ea typeface="Raleway"/>
                <a:cs typeface="Raleway"/>
                <a:sym typeface="Raleway"/>
              </a:defRPr>
            </a:lvl2pPr>
            <a:lvl3pPr marL="1371600" marR="0" lvl="2" indent="-381000" algn="l" rtl="0">
              <a:lnSpc>
                <a:spcPct val="100000"/>
              </a:lnSpc>
              <a:spcBef>
                <a:spcPts val="0"/>
              </a:spcBef>
              <a:spcAft>
                <a:spcPts val="0"/>
              </a:spcAft>
              <a:buClr>
                <a:schemeClr val="dk2"/>
              </a:buClr>
              <a:buSzPts val="2400"/>
              <a:buFont typeface="Raleway"/>
              <a:buChar char="╶"/>
              <a:defRPr sz="2400" b="0" i="0" u="none" strike="noStrike" cap="none">
                <a:solidFill>
                  <a:schemeClr val="lt1"/>
                </a:solidFill>
                <a:latin typeface="Raleway"/>
                <a:ea typeface="Raleway"/>
                <a:cs typeface="Raleway"/>
                <a:sym typeface="Raleway"/>
              </a:defRPr>
            </a:lvl3pPr>
            <a:lvl4pPr marL="1828800" marR="0" lvl="3" indent="-381000" algn="l" rtl="0">
              <a:lnSpc>
                <a:spcPct val="100000"/>
              </a:lnSpc>
              <a:spcBef>
                <a:spcPts val="0"/>
              </a:spcBef>
              <a:spcAft>
                <a:spcPts val="0"/>
              </a:spcAft>
              <a:buClr>
                <a:schemeClr val="dk2"/>
              </a:buClr>
              <a:buSzPts val="2400"/>
              <a:buFont typeface="Raleway"/>
              <a:buChar char="╶"/>
              <a:defRPr sz="2400" b="0" i="0" u="none" strike="noStrike" cap="none">
                <a:solidFill>
                  <a:schemeClr val="lt1"/>
                </a:solidFill>
                <a:latin typeface="Raleway"/>
                <a:ea typeface="Raleway"/>
                <a:cs typeface="Raleway"/>
                <a:sym typeface="Raleway"/>
              </a:defRPr>
            </a:lvl4pPr>
            <a:lvl5pPr marL="2286000" marR="0" lvl="4" indent="-381000" algn="l" rtl="0">
              <a:lnSpc>
                <a:spcPct val="100000"/>
              </a:lnSpc>
              <a:spcBef>
                <a:spcPts val="0"/>
              </a:spcBef>
              <a:spcAft>
                <a:spcPts val="0"/>
              </a:spcAft>
              <a:buClr>
                <a:schemeClr val="dk2"/>
              </a:buClr>
              <a:buSzPts val="2400"/>
              <a:buFont typeface="Raleway"/>
              <a:buChar char="╶"/>
              <a:defRPr sz="2400" b="0" i="0" u="none" strike="noStrike" cap="none">
                <a:solidFill>
                  <a:schemeClr val="lt1"/>
                </a:solidFill>
                <a:latin typeface="Raleway"/>
                <a:ea typeface="Raleway"/>
                <a:cs typeface="Raleway"/>
                <a:sym typeface="Raleway"/>
              </a:defRPr>
            </a:lvl5pPr>
            <a:lvl6pPr marL="2743200" marR="0" lvl="5" indent="-381000" algn="l" rtl="0">
              <a:lnSpc>
                <a:spcPct val="100000"/>
              </a:lnSpc>
              <a:spcBef>
                <a:spcPts val="0"/>
              </a:spcBef>
              <a:spcAft>
                <a:spcPts val="0"/>
              </a:spcAft>
              <a:buClr>
                <a:schemeClr val="dk2"/>
              </a:buClr>
              <a:buSzPts val="2400"/>
              <a:buFont typeface="Raleway"/>
              <a:buChar char="╶"/>
              <a:defRPr sz="2400" b="0" i="0" u="none" strike="noStrike" cap="none">
                <a:solidFill>
                  <a:schemeClr val="lt1"/>
                </a:solidFill>
                <a:latin typeface="Raleway"/>
                <a:ea typeface="Raleway"/>
                <a:cs typeface="Raleway"/>
                <a:sym typeface="Raleway"/>
              </a:defRPr>
            </a:lvl6pPr>
            <a:lvl7pPr marL="3200400" marR="0" lvl="6" indent="-381000" algn="l" rtl="0">
              <a:lnSpc>
                <a:spcPct val="100000"/>
              </a:lnSpc>
              <a:spcBef>
                <a:spcPts val="0"/>
              </a:spcBef>
              <a:spcAft>
                <a:spcPts val="0"/>
              </a:spcAft>
              <a:buClr>
                <a:schemeClr val="dk2"/>
              </a:buClr>
              <a:buSzPts val="2400"/>
              <a:buFont typeface="Raleway"/>
              <a:buChar char="╶"/>
              <a:defRPr sz="2400" b="0" i="0" u="none" strike="noStrike" cap="none">
                <a:solidFill>
                  <a:schemeClr val="lt1"/>
                </a:solidFill>
                <a:latin typeface="Raleway"/>
                <a:ea typeface="Raleway"/>
                <a:cs typeface="Raleway"/>
                <a:sym typeface="Raleway"/>
              </a:defRPr>
            </a:lvl7pPr>
            <a:lvl8pPr marL="3657600" marR="0" lvl="7" indent="-381000" algn="l" rtl="0">
              <a:lnSpc>
                <a:spcPct val="100000"/>
              </a:lnSpc>
              <a:spcBef>
                <a:spcPts val="0"/>
              </a:spcBef>
              <a:spcAft>
                <a:spcPts val="0"/>
              </a:spcAft>
              <a:buClr>
                <a:schemeClr val="dk2"/>
              </a:buClr>
              <a:buSzPts val="2400"/>
              <a:buFont typeface="Raleway"/>
              <a:buChar char="╶"/>
              <a:defRPr sz="2400" b="0" i="0" u="none" strike="noStrike" cap="none">
                <a:solidFill>
                  <a:schemeClr val="lt1"/>
                </a:solidFill>
                <a:latin typeface="Raleway"/>
                <a:ea typeface="Raleway"/>
                <a:cs typeface="Raleway"/>
                <a:sym typeface="Raleway"/>
              </a:defRPr>
            </a:lvl8pPr>
            <a:lvl9pPr marL="4114800" marR="0" lvl="8" indent="-381000" algn="l" rtl="0">
              <a:lnSpc>
                <a:spcPct val="100000"/>
              </a:lnSpc>
              <a:spcBef>
                <a:spcPts val="0"/>
              </a:spcBef>
              <a:spcAft>
                <a:spcPts val="0"/>
              </a:spcAft>
              <a:buClr>
                <a:schemeClr val="dk2"/>
              </a:buClr>
              <a:buSzPts val="2400"/>
              <a:buFont typeface="Raleway"/>
              <a:buChar char="╶"/>
              <a:defRPr sz="2400" b="0" i="0" u="none" strike="noStrike" cap="none">
                <a:solidFill>
                  <a:schemeClr val="lt1"/>
                </a:solidFill>
                <a:latin typeface="Raleway"/>
                <a:ea typeface="Raleway"/>
                <a:cs typeface="Raleway"/>
                <a:sym typeface="Raleway"/>
              </a:defRPr>
            </a:lvl9pPr>
          </a:lstStyle>
          <a:p>
            <a:pPr marL="0" indent="0" algn="ctr">
              <a:lnSpc>
                <a:spcPts val="1100"/>
              </a:lnSpc>
              <a:buFont typeface="Raleway"/>
              <a:buNone/>
            </a:pPr>
            <a:r>
              <a:rPr lang="es-ES" sz="1100" b="1" dirty="0">
                <a:solidFill>
                  <a:schemeClr val="tx1">
                    <a:lumMod val="50000"/>
                    <a:lumOff val="50000"/>
                  </a:schemeClr>
                </a:solidFill>
              </a:rPr>
              <a:t>322 personas asesoradas </a:t>
            </a:r>
            <a:r>
              <a:rPr lang="es-ES" sz="1100" dirty="0">
                <a:solidFill>
                  <a:schemeClr val="tx1">
                    <a:lumMod val="50000"/>
                    <a:lumOff val="50000"/>
                  </a:schemeClr>
                </a:solidFill>
              </a:rPr>
              <a:t>en Formulación de proyectos Culturales para ser presentados ante las convocatorias nacionales del </a:t>
            </a:r>
            <a:r>
              <a:rPr lang="es-ES" sz="1100" dirty="0" err="1">
                <a:solidFill>
                  <a:schemeClr val="tx1">
                    <a:lumMod val="50000"/>
                    <a:lumOff val="50000"/>
                  </a:schemeClr>
                </a:solidFill>
              </a:rPr>
              <a:t>Mincultura</a:t>
            </a:r>
            <a:endParaRPr lang="es-ES" sz="1100" b="1" dirty="0">
              <a:solidFill>
                <a:schemeClr val="tx1">
                  <a:lumMod val="50000"/>
                  <a:lumOff val="50000"/>
                </a:schemeClr>
              </a:solidFill>
            </a:endParaRPr>
          </a:p>
        </p:txBody>
      </p:sp>
      <p:sp>
        <p:nvSpPr>
          <p:cNvPr id="20" name="Google Shape;136;p18">
            <a:extLst>
              <a:ext uri="{FF2B5EF4-FFF2-40B4-BE49-F238E27FC236}">
                <a16:creationId xmlns:a16="http://schemas.microsoft.com/office/drawing/2014/main" id="{2E437E00-7DF8-4F61-8A9B-2BE1562544E2}"/>
              </a:ext>
            </a:extLst>
          </p:cNvPr>
          <p:cNvSpPr txBox="1">
            <a:spLocks/>
          </p:cNvSpPr>
          <p:nvPr/>
        </p:nvSpPr>
        <p:spPr>
          <a:xfrm>
            <a:off x="966803" y="220275"/>
            <a:ext cx="7063740" cy="67256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2600"/>
              <a:buFont typeface="Red Hat Display Black"/>
              <a:buNone/>
              <a:defRPr sz="2600" b="0" i="0" u="none" strike="noStrike" cap="none">
                <a:solidFill>
                  <a:schemeClr val="dk1"/>
                </a:solidFill>
                <a:latin typeface="Red Hat Display Black"/>
                <a:ea typeface="Red Hat Display Black"/>
                <a:cs typeface="Red Hat Display Black"/>
                <a:sym typeface="Red Hat Display Black"/>
              </a:defRPr>
            </a:lvl1pPr>
            <a:lvl2pPr marR="0" lvl="1" algn="l" rtl="0">
              <a:lnSpc>
                <a:spcPct val="90000"/>
              </a:lnSpc>
              <a:spcBef>
                <a:spcPts val="0"/>
              </a:spcBef>
              <a:spcAft>
                <a:spcPts val="0"/>
              </a:spcAft>
              <a:buClr>
                <a:schemeClr val="dk1"/>
              </a:buClr>
              <a:buSzPts val="2600"/>
              <a:buFont typeface="Red Hat Display Black"/>
              <a:buNone/>
              <a:defRPr sz="2600" b="0" i="0" u="none" strike="noStrike" cap="none">
                <a:solidFill>
                  <a:schemeClr val="dk1"/>
                </a:solidFill>
                <a:latin typeface="Red Hat Display Black"/>
                <a:ea typeface="Red Hat Display Black"/>
                <a:cs typeface="Red Hat Display Black"/>
                <a:sym typeface="Red Hat Display Black"/>
              </a:defRPr>
            </a:lvl2pPr>
            <a:lvl3pPr marR="0" lvl="2" algn="l" rtl="0">
              <a:lnSpc>
                <a:spcPct val="90000"/>
              </a:lnSpc>
              <a:spcBef>
                <a:spcPts val="0"/>
              </a:spcBef>
              <a:spcAft>
                <a:spcPts val="0"/>
              </a:spcAft>
              <a:buClr>
                <a:schemeClr val="dk1"/>
              </a:buClr>
              <a:buSzPts val="2600"/>
              <a:buFont typeface="Red Hat Display Black"/>
              <a:buNone/>
              <a:defRPr sz="2600" b="0" i="0" u="none" strike="noStrike" cap="none">
                <a:solidFill>
                  <a:schemeClr val="dk1"/>
                </a:solidFill>
                <a:latin typeface="Red Hat Display Black"/>
                <a:ea typeface="Red Hat Display Black"/>
                <a:cs typeface="Red Hat Display Black"/>
                <a:sym typeface="Red Hat Display Black"/>
              </a:defRPr>
            </a:lvl3pPr>
            <a:lvl4pPr marR="0" lvl="3" algn="l" rtl="0">
              <a:lnSpc>
                <a:spcPct val="90000"/>
              </a:lnSpc>
              <a:spcBef>
                <a:spcPts val="0"/>
              </a:spcBef>
              <a:spcAft>
                <a:spcPts val="0"/>
              </a:spcAft>
              <a:buClr>
                <a:schemeClr val="dk1"/>
              </a:buClr>
              <a:buSzPts val="2600"/>
              <a:buFont typeface="Red Hat Display Black"/>
              <a:buNone/>
              <a:defRPr sz="2600" b="0" i="0" u="none" strike="noStrike" cap="none">
                <a:solidFill>
                  <a:schemeClr val="dk1"/>
                </a:solidFill>
                <a:latin typeface="Red Hat Display Black"/>
                <a:ea typeface="Red Hat Display Black"/>
                <a:cs typeface="Red Hat Display Black"/>
                <a:sym typeface="Red Hat Display Black"/>
              </a:defRPr>
            </a:lvl4pPr>
            <a:lvl5pPr marR="0" lvl="4" algn="l" rtl="0">
              <a:lnSpc>
                <a:spcPct val="90000"/>
              </a:lnSpc>
              <a:spcBef>
                <a:spcPts val="0"/>
              </a:spcBef>
              <a:spcAft>
                <a:spcPts val="0"/>
              </a:spcAft>
              <a:buClr>
                <a:schemeClr val="dk1"/>
              </a:buClr>
              <a:buSzPts val="2600"/>
              <a:buFont typeface="Red Hat Display Black"/>
              <a:buNone/>
              <a:defRPr sz="2600" b="0" i="0" u="none" strike="noStrike" cap="none">
                <a:solidFill>
                  <a:schemeClr val="dk1"/>
                </a:solidFill>
                <a:latin typeface="Red Hat Display Black"/>
                <a:ea typeface="Red Hat Display Black"/>
                <a:cs typeface="Red Hat Display Black"/>
                <a:sym typeface="Red Hat Display Black"/>
              </a:defRPr>
            </a:lvl5pPr>
            <a:lvl6pPr marR="0" lvl="5" algn="l" rtl="0">
              <a:lnSpc>
                <a:spcPct val="90000"/>
              </a:lnSpc>
              <a:spcBef>
                <a:spcPts val="0"/>
              </a:spcBef>
              <a:spcAft>
                <a:spcPts val="0"/>
              </a:spcAft>
              <a:buClr>
                <a:schemeClr val="dk1"/>
              </a:buClr>
              <a:buSzPts val="2600"/>
              <a:buFont typeface="Red Hat Display Black"/>
              <a:buNone/>
              <a:defRPr sz="2600" b="0" i="0" u="none" strike="noStrike" cap="none">
                <a:solidFill>
                  <a:schemeClr val="dk1"/>
                </a:solidFill>
                <a:latin typeface="Red Hat Display Black"/>
                <a:ea typeface="Red Hat Display Black"/>
                <a:cs typeface="Red Hat Display Black"/>
                <a:sym typeface="Red Hat Display Black"/>
              </a:defRPr>
            </a:lvl6pPr>
            <a:lvl7pPr marR="0" lvl="6" algn="l" rtl="0">
              <a:lnSpc>
                <a:spcPct val="90000"/>
              </a:lnSpc>
              <a:spcBef>
                <a:spcPts val="0"/>
              </a:spcBef>
              <a:spcAft>
                <a:spcPts val="0"/>
              </a:spcAft>
              <a:buClr>
                <a:schemeClr val="dk1"/>
              </a:buClr>
              <a:buSzPts val="2600"/>
              <a:buFont typeface="Red Hat Display Black"/>
              <a:buNone/>
              <a:defRPr sz="2600" b="0" i="0" u="none" strike="noStrike" cap="none">
                <a:solidFill>
                  <a:schemeClr val="dk1"/>
                </a:solidFill>
                <a:latin typeface="Red Hat Display Black"/>
                <a:ea typeface="Red Hat Display Black"/>
                <a:cs typeface="Red Hat Display Black"/>
                <a:sym typeface="Red Hat Display Black"/>
              </a:defRPr>
            </a:lvl7pPr>
            <a:lvl8pPr marR="0" lvl="7" algn="l" rtl="0">
              <a:lnSpc>
                <a:spcPct val="90000"/>
              </a:lnSpc>
              <a:spcBef>
                <a:spcPts val="0"/>
              </a:spcBef>
              <a:spcAft>
                <a:spcPts val="0"/>
              </a:spcAft>
              <a:buClr>
                <a:schemeClr val="dk1"/>
              </a:buClr>
              <a:buSzPts val="2600"/>
              <a:buFont typeface="Red Hat Display Black"/>
              <a:buNone/>
              <a:defRPr sz="2600" b="0" i="0" u="none" strike="noStrike" cap="none">
                <a:solidFill>
                  <a:schemeClr val="dk1"/>
                </a:solidFill>
                <a:latin typeface="Red Hat Display Black"/>
                <a:ea typeface="Red Hat Display Black"/>
                <a:cs typeface="Red Hat Display Black"/>
                <a:sym typeface="Red Hat Display Black"/>
              </a:defRPr>
            </a:lvl8pPr>
            <a:lvl9pPr marR="0" lvl="8" algn="l" rtl="0">
              <a:lnSpc>
                <a:spcPct val="90000"/>
              </a:lnSpc>
              <a:spcBef>
                <a:spcPts val="0"/>
              </a:spcBef>
              <a:spcAft>
                <a:spcPts val="0"/>
              </a:spcAft>
              <a:buClr>
                <a:schemeClr val="dk1"/>
              </a:buClr>
              <a:buSzPts val="2600"/>
              <a:buFont typeface="Red Hat Display Black"/>
              <a:buNone/>
              <a:defRPr sz="2600" b="0" i="0" u="none" strike="noStrike" cap="none">
                <a:solidFill>
                  <a:schemeClr val="dk1"/>
                </a:solidFill>
                <a:latin typeface="Red Hat Display Black"/>
                <a:ea typeface="Red Hat Display Black"/>
                <a:cs typeface="Red Hat Display Black"/>
                <a:sym typeface="Red Hat Display Black"/>
              </a:defRPr>
            </a:lvl9pPr>
          </a:lstStyle>
          <a:p>
            <a:pPr algn="ctr">
              <a:lnSpc>
                <a:spcPct val="80000"/>
              </a:lnSpc>
            </a:pPr>
            <a:r>
              <a:rPr lang="es-ES" sz="2800" spc="-100" dirty="0">
                <a:solidFill>
                  <a:srgbClr val="0989B1"/>
                </a:solidFill>
                <a:latin typeface="Poetsen One" panose="020108030300000D0203" pitchFamily="2" charset="0"/>
              </a:rPr>
              <a:t>GESTORES Y CREADORES CULTURALES </a:t>
            </a:r>
          </a:p>
          <a:p>
            <a:pPr algn="ctr">
              <a:lnSpc>
                <a:spcPct val="80000"/>
              </a:lnSpc>
            </a:pPr>
            <a:r>
              <a:rPr lang="es-ES" sz="2800" spc="-100" dirty="0">
                <a:solidFill>
                  <a:srgbClr val="002060"/>
                </a:solidFill>
                <a:latin typeface="Poetsen One" panose="020108030300000D0203" pitchFamily="2" charset="0"/>
              </a:rPr>
              <a:t>DE BOLÍVAR FORMADOS</a:t>
            </a:r>
          </a:p>
        </p:txBody>
      </p:sp>
    </p:spTree>
    <p:extLst>
      <p:ext uri="{BB962C8B-B14F-4D97-AF65-F5344CB8AC3E}">
        <p14:creationId xmlns:p14="http://schemas.microsoft.com/office/powerpoint/2010/main" val="8166016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Shape 128"/>
        <p:cNvGrpSpPr/>
        <p:nvPr/>
      </p:nvGrpSpPr>
      <p:grpSpPr>
        <a:xfrm>
          <a:off x="0" y="0"/>
          <a:ext cx="0" cy="0"/>
          <a:chOff x="0" y="0"/>
          <a:chExt cx="0" cy="0"/>
        </a:xfrm>
      </p:grpSpPr>
      <p:sp>
        <p:nvSpPr>
          <p:cNvPr id="129" name="Google Shape;129;p17"/>
          <p:cNvSpPr txBox="1">
            <a:spLocks noGrp="1"/>
          </p:cNvSpPr>
          <p:nvPr>
            <p:ph type="ctrTitle"/>
          </p:nvPr>
        </p:nvSpPr>
        <p:spPr>
          <a:xfrm>
            <a:off x="1566472" y="2487448"/>
            <a:ext cx="7006510" cy="921658"/>
          </a:xfrm>
          <a:prstGeom prst="rect">
            <a:avLst/>
          </a:prstGeom>
        </p:spPr>
        <p:txBody>
          <a:bodyPr spcFirstLastPara="1" wrap="square" lIns="0" tIns="0" rIns="0" bIns="0" anchor="b" anchorCtr="0">
            <a:noAutofit/>
          </a:bodyPr>
          <a:lstStyle/>
          <a:p>
            <a:pPr marL="0" lvl="0" indent="0" algn="l" rtl="0">
              <a:lnSpc>
                <a:spcPts val="3000"/>
              </a:lnSpc>
              <a:spcBef>
                <a:spcPts val="0"/>
              </a:spcBef>
              <a:spcAft>
                <a:spcPts val="0"/>
              </a:spcAft>
              <a:buNone/>
            </a:pPr>
            <a:br>
              <a:rPr lang="es-ES" sz="3000" dirty="0"/>
            </a:br>
            <a:r>
              <a:rPr lang="es-ES" sz="3000" b="1" dirty="0">
                <a:solidFill>
                  <a:schemeClr val="bg1"/>
                </a:solidFill>
              </a:rPr>
              <a:t>PLAN DE ACCION ICULTUR 2021</a:t>
            </a:r>
            <a:endParaRPr sz="3000" b="1" dirty="0">
              <a:solidFill>
                <a:srgbClr val="002060"/>
              </a:solidFill>
            </a:endParaRPr>
          </a:p>
        </p:txBody>
      </p:sp>
      <p:sp>
        <p:nvSpPr>
          <p:cNvPr id="2" name="CuadroTexto 1">
            <a:extLst>
              <a:ext uri="{FF2B5EF4-FFF2-40B4-BE49-F238E27FC236}">
                <a16:creationId xmlns:a16="http://schemas.microsoft.com/office/drawing/2014/main" id="{89F2B87E-94AE-4AB5-86D6-990570076F41}"/>
              </a:ext>
            </a:extLst>
          </p:cNvPr>
          <p:cNvSpPr txBox="1"/>
          <p:nvPr/>
        </p:nvSpPr>
        <p:spPr>
          <a:xfrm>
            <a:off x="1437738" y="3401611"/>
            <a:ext cx="370257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4400" b="1" i="0" u="none" strike="noStrike" kern="0" cap="none" spc="0" normalizeH="0" baseline="0" noProof="0" dirty="0">
                <a:ln>
                  <a:noFill/>
                </a:ln>
                <a:solidFill>
                  <a:srgbClr val="002060"/>
                </a:solidFill>
                <a:effectLst/>
                <a:uLnTx/>
                <a:uFillTx/>
                <a:latin typeface="Red Hat Display" panose="020B0604020202020204" charset="0"/>
                <a:cs typeface="Arial"/>
                <a:sym typeface="Arial"/>
              </a:rPr>
              <a:t>TURISMO</a:t>
            </a:r>
            <a:endParaRPr kumimoji="0" lang="es-CO" sz="4400" b="0" i="0" u="none" strike="noStrike" kern="0" cap="none" spc="0" normalizeH="0" baseline="0" noProof="0" dirty="0">
              <a:ln>
                <a:noFill/>
              </a:ln>
              <a:solidFill>
                <a:srgbClr val="000000"/>
              </a:solidFill>
              <a:effectLst/>
              <a:uLnTx/>
              <a:uFillTx/>
              <a:latin typeface="Red Hat Display" panose="020B0604020202020204" charset="0"/>
              <a:cs typeface="Arial"/>
              <a:sym typeface="Arial"/>
            </a:endParaRPr>
          </a:p>
        </p:txBody>
      </p:sp>
      <p:pic>
        <p:nvPicPr>
          <p:cNvPr id="16" name="Imagen 15">
            <a:extLst>
              <a:ext uri="{FF2B5EF4-FFF2-40B4-BE49-F238E27FC236}">
                <a16:creationId xmlns:a16="http://schemas.microsoft.com/office/drawing/2014/main" id="{CE102AA3-3286-4844-8AC2-314824CC227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094899" y="3933371"/>
            <a:ext cx="2656976" cy="921658"/>
          </a:xfrm>
          <a:prstGeom prst="rect">
            <a:avLst/>
          </a:prstGeom>
        </p:spPr>
      </p:pic>
      <p:sp>
        <p:nvSpPr>
          <p:cNvPr id="29" name="Google Shape;680;p49">
            <a:extLst>
              <a:ext uri="{FF2B5EF4-FFF2-40B4-BE49-F238E27FC236}">
                <a16:creationId xmlns:a16="http://schemas.microsoft.com/office/drawing/2014/main" id="{B7227E26-AD43-4898-8209-9A166381C125}"/>
              </a:ext>
            </a:extLst>
          </p:cNvPr>
          <p:cNvSpPr/>
          <p:nvPr/>
        </p:nvSpPr>
        <p:spPr>
          <a:xfrm>
            <a:off x="382610" y="2549265"/>
            <a:ext cx="436775" cy="502686"/>
          </a:xfrm>
          <a:custGeom>
            <a:avLst/>
            <a:gdLst/>
            <a:ahLst/>
            <a:cxnLst/>
            <a:rect l="l" t="t" r="r" b="b"/>
            <a:pathLst>
              <a:path w="13883" h="15978" fill="none" extrusionOk="0">
                <a:moveTo>
                  <a:pt x="3240" y="3240"/>
                </a:moveTo>
                <a:lnTo>
                  <a:pt x="3240" y="12616"/>
                </a:lnTo>
                <a:lnTo>
                  <a:pt x="3240" y="12616"/>
                </a:lnTo>
                <a:lnTo>
                  <a:pt x="2899" y="12592"/>
                </a:lnTo>
                <a:lnTo>
                  <a:pt x="2558" y="12592"/>
                </a:lnTo>
                <a:lnTo>
                  <a:pt x="2193" y="12641"/>
                </a:lnTo>
                <a:lnTo>
                  <a:pt x="1827" y="12738"/>
                </a:lnTo>
                <a:lnTo>
                  <a:pt x="1827" y="12738"/>
                </a:lnTo>
                <a:lnTo>
                  <a:pt x="1608" y="12811"/>
                </a:lnTo>
                <a:lnTo>
                  <a:pt x="1389" y="12909"/>
                </a:lnTo>
                <a:lnTo>
                  <a:pt x="1194" y="13030"/>
                </a:lnTo>
                <a:lnTo>
                  <a:pt x="999" y="13128"/>
                </a:lnTo>
                <a:lnTo>
                  <a:pt x="804" y="13274"/>
                </a:lnTo>
                <a:lnTo>
                  <a:pt x="658" y="13396"/>
                </a:lnTo>
                <a:lnTo>
                  <a:pt x="512" y="13542"/>
                </a:lnTo>
                <a:lnTo>
                  <a:pt x="390" y="13688"/>
                </a:lnTo>
                <a:lnTo>
                  <a:pt x="269" y="13858"/>
                </a:lnTo>
                <a:lnTo>
                  <a:pt x="171" y="14005"/>
                </a:lnTo>
                <a:lnTo>
                  <a:pt x="98" y="14175"/>
                </a:lnTo>
                <a:lnTo>
                  <a:pt x="49" y="14346"/>
                </a:lnTo>
                <a:lnTo>
                  <a:pt x="25" y="14492"/>
                </a:lnTo>
                <a:lnTo>
                  <a:pt x="1" y="14662"/>
                </a:lnTo>
                <a:lnTo>
                  <a:pt x="25" y="14833"/>
                </a:lnTo>
                <a:lnTo>
                  <a:pt x="49" y="14979"/>
                </a:lnTo>
                <a:lnTo>
                  <a:pt x="49" y="14979"/>
                </a:lnTo>
                <a:lnTo>
                  <a:pt x="122" y="15149"/>
                </a:lnTo>
                <a:lnTo>
                  <a:pt x="196" y="15295"/>
                </a:lnTo>
                <a:lnTo>
                  <a:pt x="293" y="15417"/>
                </a:lnTo>
                <a:lnTo>
                  <a:pt x="415" y="15539"/>
                </a:lnTo>
                <a:lnTo>
                  <a:pt x="561" y="15636"/>
                </a:lnTo>
                <a:lnTo>
                  <a:pt x="707" y="15734"/>
                </a:lnTo>
                <a:lnTo>
                  <a:pt x="877" y="15807"/>
                </a:lnTo>
                <a:lnTo>
                  <a:pt x="1072" y="15880"/>
                </a:lnTo>
                <a:lnTo>
                  <a:pt x="1243" y="15929"/>
                </a:lnTo>
                <a:lnTo>
                  <a:pt x="1462" y="15953"/>
                </a:lnTo>
                <a:lnTo>
                  <a:pt x="1657" y="15977"/>
                </a:lnTo>
                <a:lnTo>
                  <a:pt x="1876" y="15977"/>
                </a:lnTo>
                <a:lnTo>
                  <a:pt x="2095" y="15953"/>
                </a:lnTo>
                <a:lnTo>
                  <a:pt x="2339" y="15929"/>
                </a:lnTo>
                <a:lnTo>
                  <a:pt x="2558" y="15880"/>
                </a:lnTo>
                <a:lnTo>
                  <a:pt x="2801" y="15831"/>
                </a:lnTo>
                <a:lnTo>
                  <a:pt x="2801" y="15831"/>
                </a:lnTo>
                <a:lnTo>
                  <a:pt x="3216" y="15661"/>
                </a:lnTo>
                <a:lnTo>
                  <a:pt x="3581" y="15466"/>
                </a:lnTo>
                <a:lnTo>
                  <a:pt x="3897" y="15247"/>
                </a:lnTo>
                <a:lnTo>
                  <a:pt x="4165" y="14979"/>
                </a:lnTo>
                <a:lnTo>
                  <a:pt x="4360" y="14711"/>
                </a:lnTo>
                <a:lnTo>
                  <a:pt x="4458" y="14565"/>
                </a:lnTo>
                <a:lnTo>
                  <a:pt x="4531" y="14419"/>
                </a:lnTo>
                <a:lnTo>
                  <a:pt x="4579" y="14272"/>
                </a:lnTo>
                <a:lnTo>
                  <a:pt x="4604" y="14126"/>
                </a:lnTo>
                <a:lnTo>
                  <a:pt x="4628" y="13980"/>
                </a:lnTo>
                <a:lnTo>
                  <a:pt x="4628" y="13834"/>
                </a:lnTo>
                <a:lnTo>
                  <a:pt x="4628" y="6187"/>
                </a:lnTo>
                <a:lnTo>
                  <a:pt x="12470" y="3727"/>
                </a:lnTo>
                <a:lnTo>
                  <a:pt x="12470" y="10108"/>
                </a:lnTo>
                <a:lnTo>
                  <a:pt x="12470" y="10108"/>
                </a:lnTo>
                <a:lnTo>
                  <a:pt x="12154" y="10083"/>
                </a:lnTo>
                <a:lnTo>
                  <a:pt x="11813" y="10083"/>
                </a:lnTo>
                <a:lnTo>
                  <a:pt x="11447" y="10132"/>
                </a:lnTo>
                <a:lnTo>
                  <a:pt x="11082" y="10230"/>
                </a:lnTo>
                <a:lnTo>
                  <a:pt x="11082" y="10230"/>
                </a:lnTo>
                <a:lnTo>
                  <a:pt x="10863" y="10303"/>
                </a:lnTo>
                <a:lnTo>
                  <a:pt x="10644" y="10400"/>
                </a:lnTo>
                <a:lnTo>
                  <a:pt x="10425" y="10522"/>
                </a:lnTo>
                <a:lnTo>
                  <a:pt x="10254" y="10619"/>
                </a:lnTo>
                <a:lnTo>
                  <a:pt x="10059" y="10765"/>
                </a:lnTo>
                <a:lnTo>
                  <a:pt x="9913" y="10887"/>
                </a:lnTo>
                <a:lnTo>
                  <a:pt x="9767" y="11033"/>
                </a:lnTo>
                <a:lnTo>
                  <a:pt x="9621" y="11179"/>
                </a:lnTo>
                <a:lnTo>
                  <a:pt x="9523" y="11350"/>
                </a:lnTo>
                <a:lnTo>
                  <a:pt x="9426" y="11496"/>
                </a:lnTo>
                <a:lnTo>
                  <a:pt x="9353" y="11666"/>
                </a:lnTo>
                <a:lnTo>
                  <a:pt x="9304" y="11837"/>
                </a:lnTo>
                <a:lnTo>
                  <a:pt x="9280" y="11983"/>
                </a:lnTo>
                <a:lnTo>
                  <a:pt x="9256" y="12154"/>
                </a:lnTo>
                <a:lnTo>
                  <a:pt x="9280" y="12324"/>
                </a:lnTo>
                <a:lnTo>
                  <a:pt x="9304" y="12470"/>
                </a:lnTo>
                <a:lnTo>
                  <a:pt x="9304" y="12470"/>
                </a:lnTo>
                <a:lnTo>
                  <a:pt x="9377" y="12641"/>
                </a:lnTo>
                <a:lnTo>
                  <a:pt x="9450" y="12787"/>
                </a:lnTo>
                <a:lnTo>
                  <a:pt x="9548" y="12909"/>
                </a:lnTo>
                <a:lnTo>
                  <a:pt x="9670" y="13030"/>
                </a:lnTo>
                <a:lnTo>
                  <a:pt x="9816" y="13128"/>
                </a:lnTo>
                <a:lnTo>
                  <a:pt x="9962" y="13225"/>
                </a:lnTo>
                <a:lnTo>
                  <a:pt x="10132" y="13298"/>
                </a:lnTo>
                <a:lnTo>
                  <a:pt x="10303" y="13371"/>
                </a:lnTo>
                <a:lnTo>
                  <a:pt x="10498" y="13420"/>
                </a:lnTo>
                <a:lnTo>
                  <a:pt x="10717" y="13444"/>
                </a:lnTo>
                <a:lnTo>
                  <a:pt x="10912" y="13469"/>
                </a:lnTo>
                <a:lnTo>
                  <a:pt x="11131" y="13469"/>
                </a:lnTo>
                <a:lnTo>
                  <a:pt x="11350" y="13444"/>
                </a:lnTo>
                <a:lnTo>
                  <a:pt x="11594" y="13420"/>
                </a:lnTo>
                <a:lnTo>
                  <a:pt x="11813" y="13371"/>
                </a:lnTo>
                <a:lnTo>
                  <a:pt x="12056" y="13323"/>
                </a:lnTo>
                <a:lnTo>
                  <a:pt x="12056" y="13323"/>
                </a:lnTo>
                <a:lnTo>
                  <a:pt x="12422" y="13176"/>
                </a:lnTo>
                <a:lnTo>
                  <a:pt x="12763" y="13006"/>
                </a:lnTo>
                <a:lnTo>
                  <a:pt x="13055" y="12787"/>
                </a:lnTo>
                <a:lnTo>
                  <a:pt x="13323" y="12568"/>
                </a:lnTo>
                <a:lnTo>
                  <a:pt x="13542" y="12324"/>
                </a:lnTo>
                <a:lnTo>
                  <a:pt x="13713" y="12056"/>
                </a:lnTo>
                <a:lnTo>
                  <a:pt x="13810" y="11788"/>
                </a:lnTo>
                <a:lnTo>
                  <a:pt x="13859" y="11642"/>
                </a:lnTo>
                <a:lnTo>
                  <a:pt x="13883" y="11520"/>
                </a:lnTo>
                <a:lnTo>
                  <a:pt x="13883" y="0"/>
                </a:lnTo>
                <a:lnTo>
                  <a:pt x="3240" y="324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9" name="Imagen 8">
            <a:extLst>
              <a:ext uri="{FF2B5EF4-FFF2-40B4-BE49-F238E27FC236}">
                <a16:creationId xmlns:a16="http://schemas.microsoft.com/office/drawing/2014/main" id="{FDF7A97F-AB32-4DB8-8C46-30E93989B3F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409932" y="4046078"/>
            <a:ext cx="1556192" cy="726223"/>
          </a:xfrm>
          <a:prstGeom prst="rect">
            <a:avLst/>
          </a:prstGeom>
        </p:spPr>
      </p:pic>
    </p:spTree>
    <p:extLst>
      <p:ext uri="{BB962C8B-B14F-4D97-AF65-F5344CB8AC3E}">
        <p14:creationId xmlns:p14="http://schemas.microsoft.com/office/powerpoint/2010/main" val="28809695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2" name="Rectángulo: esquinas redondeadas 11">
            <a:extLst>
              <a:ext uri="{FF2B5EF4-FFF2-40B4-BE49-F238E27FC236}">
                <a16:creationId xmlns:a16="http://schemas.microsoft.com/office/drawing/2014/main" id="{E26641A5-C16B-41E2-AA8C-96C639FBAA1A}"/>
              </a:ext>
            </a:extLst>
          </p:cNvPr>
          <p:cNvSpPr/>
          <p:nvPr/>
        </p:nvSpPr>
        <p:spPr>
          <a:xfrm>
            <a:off x="2757972" y="1780391"/>
            <a:ext cx="2923168" cy="560153"/>
          </a:xfrm>
          <a:prstGeom prst="roundRect">
            <a:avLst>
              <a:gd name="adj" fmla="val 50000"/>
            </a:avLst>
          </a:prstGeom>
          <a:solidFill>
            <a:srgbClr val="A89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dirty="0">
              <a:latin typeface="Red Hat Display" panose="020B0604020202020204" charset="0"/>
            </a:endParaRPr>
          </a:p>
        </p:txBody>
      </p:sp>
      <p:sp>
        <p:nvSpPr>
          <p:cNvPr id="136" name="Google Shape;136;p18"/>
          <p:cNvSpPr txBox="1">
            <a:spLocks noGrp="1"/>
          </p:cNvSpPr>
          <p:nvPr>
            <p:ph type="ctrTitle" idx="4294967295"/>
          </p:nvPr>
        </p:nvSpPr>
        <p:spPr>
          <a:xfrm>
            <a:off x="516865" y="258895"/>
            <a:ext cx="5117783" cy="1548149"/>
          </a:xfrm>
          <a:prstGeom prst="rect">
            <a:avLst/>
          </a:prstGeom>
        </p:spPr>
        <p:txBody>
          <a:bodyPr spcFirstLastPara="1" wrap="square" lIns="0" tIns="0" rIns="0" bIns="0" anchor="b" anchorCtr="0">
            <a:noAutofit/>
          </a:bodyPr>
          <a:lstStyle/>
          <a:p>
            <a:pPr marL="0" lvl="0" indent="0" algn="l" rtl="0">
              <a:lnSpc>
                <a:spcPct val="80000"/>
              </a:lnSpc>
              <a:spcBef>
                <a:spcPts val="0"/>
              </a:spcBef>
              <a:spcAft>
                <a:spcPts val="0"/>
              </a:spcAft>
              <a:buNone/>
            </a:pPr>
            <a:r>
              <a:rPr lang="es-ES" sz="3200" dirty="0">
                <a:solidFill>
                  <a:schemeClr val="bg1"/>
                </a:solidFill>
                <a:latin typeface="PoetsenOne" panose="020108030300000D0203" pitchFamily="2" charset="0"/>
              </a:rPr>
              <a:t>CONSEJO </a:t>
            </a:r>
            <a:br>
              <a:rPr lang="es-ES" sz="3200" dirty="0">
                <a:solidFill>
                  <a:schemeClr val="bg1"/>
                </a:solidFill>
                <a:latin typeface="PoetsenOne" panose="020108030300000D0203" pitchFamily="2" charset="0"/>
              </a:rPr>
            </a:br>
            <a:r>
              <a:rPr lang="es-ES" sz="3200" dirty="0">
                <a:solidFill>
                  <a:schemeClr val="bg1"/>
                </a:solidFill>
                <a:latin typeface="PoetsenOne" panose="020108030300000D0203" pitchFamily="2" charset="0"/>
              </a:rPr>
              <a:t>DE TURISMO </a:t>
            </a:r>
            <a:br>
              <a:rPr lang="es-ES" sz="3200" dirty="0">
                <a:solidFill>
                  <a:schemeClr val="bg1"/>
                </a:solidFill>
                <a:latin typeface="PoetsenOne" panose="020108030300000D0203" pitchFamily="2" charset="0"/>
              </a:rPr>
            </a:br>
            <a:r>
              <a:rPr lang="es-ES" sz="3200" dirty="0">
                <a:solidFill>
                  <a:schemeClr val="bg1"/>
                </a:solidFill>
                <a:latin typeface="PoetsenOne" panose="020108030300000D0203" pitchFamily="2" charset="0"/>
              </a:rPr>
              <a:t>DEL DEPARTAMENTO </a:t>
            </a:r>
            <a:br>
              <a:rPr lang="es-ES" sz="3200" dirty="0">
                <a:solidFill>
                  <a:schemeClr val="bg1"/>
                </a:solidFill>
                <a:latin typeface="PoetsenOne" panose="020108030300000D0203" pitchFamily="2" charset="0"/>
              </a:rPr>
            </a:br>
            <a:r>
              <a:rPr lang="es-ES" sz="3200" dirty="0">
                <a:solidFill>
                  <a:schemeClr val="bg1"/>
                </a:solidFill>
                <a:latin typeface="PoetsenOne" panose="020108030300000D0203" pitchFamily="2" charset="0"/>
              </a:rPr>
              <a:t>DE BOLÍVAR</a:t>
            </a:r>
            <a:endParaRPr lang="es-ES" sz="3200" dirty="0">
              <a:solidFill>
                <a:srgbClr val="FEEF94"/>
              </a:solidFill>
              <a:latin typeface="PoetsenOne" panose="020108030300000D0203" pitchFamily="2" charset="0"/>
            </a:endParaRPr>
          </a:p>
        </p:txBody>
      </p:sp>
      <p:sp>
        <p:nvSpPr>
          <p:cNvPr id="137" name="Google Shape;137;p18"/>
          <p:cNvSpPr txBox="1">
            <a:spLocks noGrp="1"/>
          </p:cNvSpPr>
          <p:nvPr>
            <p:ph type="subTitle" idx="4294967295"/>
          </p:nvPr>
        </p:nvSpPr>
        <p:spPr>
          <a:xfrm>
            <a:off x="3033588" y="1807044"/>
            <a:ext cx="5326141" cy="560153"/>
          </a:xfrm>
          <a:prstGeom prst="rect">
            <a:avLst/>
          </a:prstGeom>
        </p:spPr>
        <p:txBody>
          <a:bodyPr spcFirstLastPara="1" wrap="square" lIns="0" tIns="0" rIns="0" bIns="0" anchor="t" anchorCtr="0">
            <a:noAutofit/>
          </a:bodyPr>
          <a:lstStyle/>
          <a:p>
            <a:pPr marL="0" lvl="0" indent="0" algn="l" rtl="0">
              <a:lnSpc>
                <a:spcPts val="1200"/>
              </a:lnSpc>
              <a:spcBef>
                <a:spcPts val="600"/>
              </a:spcBef>
              <a:spcAft>
                <a:spcPts val="0"/>
              </a:spcAft>
              <a:buNone/>
            </a:pPr>
            <a:r>
              <a:rPr lang="es-ES" sz="1600" b="1" dirty="0">
                <a:solidFill>
                  <a:srgbClr val="FEEF94"/>
                </a:solidFill>
              </a:rPr>
              <a:t>Decreto de creación </a:t>
            </a:r>
          </a:p>
          <a:p>
            <a:pPr marL="0" lvl="0" indent="0" algn="l" rtl="0">
              <a:lnSpc>
                <a:spcPts val="1200"/>
              </a:lnSpc>
              <a:spcBef>
                <a:spcPts val="600"/>
              </a:spcBef>
              <a:spcAft>
                <a:spcPts val="0"/>
              </a:spcAft>
              <a:buNone/>
            </a:pPr>
            <a:r>
              <a:rPr lang="es-ES" sz="1600" b="1" dirty="0" err="1">
                <a:solidFill>
                  <a:schemeClr val="bg1"/>
                </a:solidFill>
              </a:rPr>
              <a:t>Nº</a:t>
            </a:r>
            <a:r>
              <a:rPr lang="es-ES" sz="1600" b="1" dirty="0">
                <a:solidFill>
                  <a:schemeClr val="bg1"/>
                </a:solidFill>
              </a:rPr>
              <a:t> 257 de 2021</a:t>
            </a:r>
          </a:p>
          <a:p>
            <a:pPr marL="0" lvl="0" indent="0" algn="l" rtl="0">
              <a:lnSpc>
                <a:spcPts val="1200"/>
              </a:lnSpc>
              <a:spcBef>
                <a:spcPts val="600"/>
              </a:spcBef>
              <a:spcAft>
                <a:spcPts val="0"/>
              </a:spcAft>
              <a:buNone/>
            </a:pPr>
            <a:endParaRPr lang="es-ES" sz="1600" b="1" dirty="0">
              <a:solidFill>
                <a:schemeClr val="bg1"/>
              </a:solidFill>
            </a:endParaRPr>
          </a:p>
          <a:p>
            <a:pPr marL="0" lvl="0" indent="0" algn="l" rtl="0">
              <a:lnSpc>
                <a:spcPts val="1200"/>
              </a:lnSpc>
              <a:spcBef>
                <a:spcPts val="600"/>
              </a:spcBef>
              <a:spcAft>
                <a:spcPts val="0"/>
              </a:spcAft>
              <a:buNone/>
            </a:pPr>
            <a:r>
              <a:rPr lang="es-MX" sz="1600" b="1" dirty="0">
                <a:solidFill>
                  <a:srgbClr val="FEEF94"/>
                </a:solidFill>
              </a:rPr>
              <a:t>Resolución 119 del 13 de octubre de 2021 </a:t>
            </a:r>
            <a:r>
              <a:rPr lang="es-MX" sz="1600" b="1" dirty="0">
                <a:solidFill>
                  <a:schemeClr val="bg1"/>
                </a:solidFill>
              </a:rPr>
              <a:t>“mediante el cual se designa a los representantes de los gremios ante el Consejo de Turismo del Departamento de Bolívar. </a:t>
            </a:r>
          </a:p>
          <a:p>
            <a:pPr marL="0" lvl="0" indent="0" algn="l" rtl="0">
              <a:lnSpc>
                <a:spcPts val="1200"/>
              </a:lnSpc>
              <a:spcBef>
                <a:spcPts val="600"/>
              </a:spcBef>
              <a:spcAft>
                <a:spcPts val="0"/>
              </a:spcAft>
              <a:buNone/>
            </a:pPr>
            <a:endParaRPr lang="es-MX" sz="1600" b="1" dirty="0">
              <a:solidFill>
                <a:schemeClr val="bg1"/>
              </a:solidFill>
            </a:endParaRPr>
          </a:p>
          <a:p>
            <a:pPr marL="0" lvl="0" indent="0" algn="l" rtl="0">
              <a:lnSpc>
                <a:spcPts val="1200"/>
              </a:lnSpc>
              <a:spcBef>
                <a:spcPts val="600"/>
              </a:spcBef>
              <a:spcAft>
                <a:spcPts val="0"/>
              </a:spcAft>
              <a:buNone/>
            </a:pPr>
            <a:r>
              <a:rPr lang="es-MX" sz="1600" b="1" dirty="0">
                <a:solidFill>
                  <a:srgbClr val="FEEF94"/>
                </a:solidFill>
              </a:rPr>
              <a:t>Resolución 120 del 13 de octubre de 2021 </a:t>
            </a:r>
            <a:r>
              <a:rPr lang="es-MX" sz="1600" b="1" dirty="0">
                <a:solidFill>
                  <a:schemeClr val="bg1"/>
                </a:solidFill>
              </a:rPr>
              <a:t>“mediante la cual se designa al representante de las facultades de administración turística o similares ante el Consejo de Turismo del Departamento de Bolívar. </a:t>
            </a:r>
            <a:endParaRPr lang="es-ES" sz="1600" b="1" dirty="0">
              <a:solidFill>
                <a:schemeClr val="bg1"/>
              </a:solidFill>
            </a:endParaRPr>
          </a:p>
        </p:txBody>
      </p:sp>
      <p:sp>
        <p:nvSpPr>
          <p:cNvPr id="150" name="Google Shape;150;p18"/>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18</a:t>
            </a:fld>
            <a:endParaRPr dirty="0"/>
          </a:p>
        </p:txBody>
      </p:sp>
      <p:pic>
        <p:nvPicPr>
          <p:cNvPr id="23" name="Imagen 22">
            <a:extLst>
              <a:ext uri="{FF2B5EF4-FFF2-40B4-BE49-F238E27FC236}">
                <a16:creationId xmlns:a16="http://schemas.microsoft.com/office/drawing/2014/main" id="{E8F0DED9-1F63-48B3-A9F8-AEAFFD30545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803536" y="4303949"/>
            <a:ext cx="1510561" cy="432000"/>
          </a:xfrm>
          <a:prstGeom prst="rect">
            <a:avLst/>
          </a:prstGeom>
        </p:spPr>
      </p:pic>
      <p:sp>
        <p:nvSpPr>
          <p:cNvPr id="3" name="CuadroTexto 2">
            <a:extLst>
              <a:ext uri="{FF2B5EF4-FFF2-40B4-BE49-F238E27FC236}">
                <a16:creationId xmlns:a16="http://schemas.microsoft.com/office/drawing/2014/main" id="{0B9B9099-203F-4983-96A6-2DED044600E7}"/>
              </a:ext>
            </a:extLst>
          </p:cNvPr>
          <p:cNvSpPr txBox="1"/>
          <p:nvPr/>
        </p:nvSpPr>
        <p:spPr>
          <a:xfrm>
            <a:off x="5078362" y="512319"/>
            <a:ext cx="3087116" cy="1021818"/>
          </a:xfrm>
          <a:prstGeom prst="rect">
            <a:avLst/>
          </a:prstGeom>
          <a:noFill/>
        </p:spPr>
        <p:txBody>
          <a:bodyPr wrap="square" rtlCol="0">
            <a:spAutoFit/>
          </a:bodyPr>
          <a:lstStyle/>
          <a:p>
            <a:pPr>
              <a:lnSpc>
                <a:spcPts val="1800"/>
              </a:lnSpc>
            </a:pPr>
            <a:r>
              <a:rPr lang="es-CO" sz="1800" dirty="0">
                <a:solidFill>
                  <a:schemeClr val="bg1"/>
                </a:solidFill>
                <a:effectLst/>
                <a:latin typeface="Red Hat Display" panose="020B0604020202020204" charset="0"/>
                <a:ea typeface="Calibri" panose="020F0502020204030204" pitchFamily="34" charset="0"/>
                <a:cs typeface="Times New Roman" panose="02020603050405020304" pitchFamily="18" charset="0"/>
              </a:rPr>
              <a:t>Máxima instancia consultiva para el desarrollo del turismo en el departamento de Bolívar.</a:t>
            </a:r>
            <a:endParaRPr lang="es-CO" dirty="0">
              <a:solidFill>
                <a:schemeClr val="bg1"/>
              </a:solidFill>
              <a:latin typeface="Red Hat Display" panose="020B0604020202020204" charset="0"/>
            </a:endParaRPr>
          </a:p>
        </p:txBody>
      </p:sp>
      <p:grpSp>
        <p:nvGrpSpPr>
          <p:cNvPr id="13" name="Google Shape;940;p49">
            <a:extLst>
              <a:ext uri="{FF2B5EF4-FFF2-40B4-BE49-F238E27FC236}">
                <a16:creationId xmlns:a16="http://schemas.microsoft.com/office/drawing/2014/main" id="{524A2B66-ACD2-4E17-977A-8FBC17637402}"/>
              </a:ext>
            </a:extLst>
          </p:cNvPr>
          <p:cNvGrpSpPr/>
          <p:nvPr/>
        </p:nvGrpSpPr>
        <p:grpSpPr>
          <a:xfrm>
            <a:off x="585314" y="2025223"/>
            <a:ext cx="1425704" cy="1271489"/>
            <a:chOff x="3927500" y="301425"/>
            <a:chExt cx="461550" cy="411625"/>
          </a:xfrm>
        </p:grpSpPr>
        <p:sp>
          <p:nvSpPr>
            <p:cNvPr id="14" name="Google Shape;941;p49">
              <a:extLst>
                <a:ext uri="{FF2B5EF4-FFF2-40B4-BE49-F238E27FC236}">
                  <a16:creationId xmlns:a16="http://schemas.microsoft.com/office/drawing/2014/main" id="{AE39B43F-CC76-481E-8610-46C5C895F963}"/>
                </a:ext>
              </a:extLst>
            </p:cNvPr>
            <p:cNvSpPr/>
            <p:nvPr/>
          </p:nvSpPr>
          <p:spPr>
            <a:xfrm>
              <a:off x="4080925" y="302050"/>
              <a:ext cx="154075" cy="411000"/>
            </a:xfrm>
            <a:custGeom>
              <a:avLst/>
              <a:gdLst/>
              <a:ahLst/>
              <a:cxnLst/>
              <a:rect l="l" t="t" r="r" b="b"/>
              <a:pathLst>
                <a:path w="6163" h="16440" fill="none" extrusionOk="0">
                  <a:moveTo>
                    <a:pt x="6162" y="3118"/>
                  </a:moveTo>
                  <a:lnTo>
                    <a:pt x="0" y="0"/>
                  </a:lnTo>
                  <a:lnTo>
                    <a:pt x="0" y="13322"/>
                  </a:lnTo>
                  <a:lnTo>
                    <a:pt x="6162" y="16440"/>
                  </a:lnTo>
                  <a:lnTo>
                    <a:pt x="6162" y="3118"/>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942;p49">
              <a:extLst>
                <a:ext uri="{FF2B5EF4-FFF2-40B4-BE49-F238E27FC236}">
                  <a16:creationId xmlns:a16="http://schemas.microsoft.com/office/drawing/2014/main" id="{F613D021-17C0-42CF-8C9E-83841C35E474}"/>
                </a:ext>
              </a:extLst>
            </p:cNvPr>
            <p:cNvSpPr/>
            <p:nvPr/>
          </p:nvSpPr>
          <p:spPr>
            <a:xfrm>
              <a:off x="3927500" y="301425"/>
              <a:ext cx="153450" cy="406150"/>
            </a:xfrm>
            <a:custGeom>
              <a:avLst/>
              <a:gdLst/>
              <a:ahLst/>
              <a:cxnLst/>
              <a:rect l="l" t="t" r="r" b="b"/>
              <a:pathLst>
                <a:path w="6138" h="16246" fill="none" extrusionOk="0">
                  <a:moveTo>
                    <a:pt x="6137" y="1"/>
                  </a:moveTo>
                  <a:lnTo>
                    <a:pt x="536" y="2850"/>
                  </a:lnTo>
                  <a:lnTo>
                    <a:pt x="536" y="2850"/>
                  </a:lnTo>
                  <a:lnTo>
                    <a:pt x="414" y="2899"/>
                  </a:lnTo>
                  <a:lnTo>
                    <a:pt x="317" y="2997"/>
                  </a:lnTo>
                  <a:lnTo>
                    <a:pt x="219" y="3094"/>
                  </a:lnTo>
                  <a:lnTo>
                    <a:pt x="146" y="3216"/>
                  </a:lnTo>
                  <a:lnTo>
                    <a:pt x="73" y="3313"/>
                  </a:lnTo>
                  <a:lnTo>
                    <a:pt x="24" y="3435"/>
                  </a:lnTo>
                  <a:lnTo>
                    <a:pt x="0" y="3557"/>
                  </a:lnTo>
                  <a:lnTo>
                    <a:pt x="0" y="3679"/>
                  </a:lnTo>
                  <a:lnTo>
                    <a:pt x="0" y="15880"/>
                  </a:lnTo>
                  <a:lnTo>
                    <a:pt x="0" y="15880"/>
                  </a:lnTo>
                  <a:lnTo>
                    <a:pt x="0" y="16002"/>
                  </a:lnTo>
                  <a:lnTo>
                    <a:pt x="49" y="16075"/>
                  </a:lnTo>
                  <a:lnTo>
                    <a:pt x="97" y="16148"/>
                  </a:lnTo>
                  <a:lnTo>
                    <a:pt x="170" y="16197"/>
                  </a:lnTo>
                  <a:lnTo>
                    <a:pt x="244" y="16221"/>
                  </a:lnTo>
                  <a:lnTo>
                    <a:pt x="341" y="16246"/>
                  </a:lnTo>
                  <a:lnTo>
                    <a:pt x="463" y="16221"/>
                  </a:lnTo>
                  <a:lnTo>
                    <a:pt x="560" y="16173"/>
                  </a:lnTo>
                  <a:lnTo>
                    <a:pt x="6137" y="13323"/>
                  </a:lnTo>
                  <a:lnTo>
                    <a:pt x="6137" y="1"/>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943;p49">
              <a:extLst>
                <a:ext uri="{FF2B5EF4-FFF2-40B4-BE49-F238E27FC236}">
                  <a16:creationId xmlns:a16="http://schemas.microsoft.com/office/drawing/2014/main" id="{126EAD46-F5DF-4636-AA77-E49635F3F183}"/>
                </a:ext>
              </a:extLst>
            </p:cNvPr>
            <p:cNvSpPr/>
            <p:nvPr/>
          </p:nvSpPr>
          <p:spPr>
            <a:xfrm>
              <a:off x="4234975" y="306925"/>
              <a:ext cx="154075" cy="405525"/>
            </a:xfrm>
            <a:custGeom>
              <a:avLst/>
              <a:gdLst/>
              <a:ahLst/>
              <a:cxnLst/>
              <a:rect l="l" t="t" r="r" b="b"/>
              <a:pathLst>
                <a:path w="6163" h="16221" fill="none" extrusionOk="0">
                  <a:moveTo>
                    <a:pt x="5578" y="49"/>
                  </a:moveTo>
                  <a:lnTo>
                    <a:pt x="0" y="2898"/>
                  </a:lnTo>
                  <a:lnTo>
                    <a:pt x="0" y="16221"/>
                  </a:lnTo>
                  <a:lnTo>
                    <a:pt x="5626" y="13371"/>
                  </a:lnTo>
                  <a:lnTo>
                    <a:pt x="5626" y="13371"/>
                  </a:lnTo>
                  <a:lnTo>
                    <a:pt x="5724" y="13322"/>
                  </a:lnTo>
                  <a:lnTo>
                    <a:pt x="5845" y="13225"/>
                  </a:lnTo>
                  <a:lnTo>
                    <a:pt x="5918" y="13127"/>
                  </a:lnTo>
                  <a:lnTo>
                    <a:pt x="6016" y="13030"/>
                  </a:lnTo>
                  <a:lnTo>
                    <a:pt x="6065" y="12908"/>
                  </a:lnTo>
                  <a:lnTo>
                    <a:pt x="6113" y="12786"/>
                  </a:lnTo>
                  <a:lnTo>
                    <a:pt x="6138" y="12665"/>
                  </a:lnTo>
                  <a:lnTo>
                    <a:pt x="6162" y="12543"/>
                  </a:lnTo>
                  <a:lnTo>
                    <a:pt x="6162" y="341"/>
                  </a:lnTo>
                  <a:lnTo>
                    <a:pt x="6162" y="341"/>
                  </a:lnTo>
                  <a:lnTo>
                    <a:pt x="6138" y="219"/>
                  </a:lnTo>
                  <a:lnTo>
                    <a:pt x="6113" y="146"/>
                  </a:lnTo>
                  <a:lnTo>
                    <a:pt x="6065" y="73"/>
                  </a:lnTo>
                  <a:lnTo>
                    <a:pt x="5992" y="24"/>
                  </a:lnTo>
                  <a:lnTo>
                    <a:pt x="5894" y="0"/>
                  </a:lnTo>
                  <a:lnTo>
                    <a:pt x="5797" y="0"/>
                  </a:lnTo>
                  <a:lnTo>
                    <a:pt x="5699" y="0"/>
                  </a:lnTo>
                  <a:lnTo>
                    <a:pt x="5578" y="49"/>
                  </a:lnTo>
                  <a:lnTo>
                    <a:pt x="5578" y="49"/>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944;p49">
              <a:extLst>
                <a:ext uri="{FF2B5EF4-FFF2-40B4-BE49-F238E27FC236}">
                  <a16:creationId xmlns:a16="http://schemas.microsoft.com/office/drawing/2014/main" id="{DEB019C2-6036-466C-A8A8-DA7C95DCABFD}"/>
                </a:ext>
              </a:extLst>
            </p:cNvPr>
            <p:cNvSpPr/>
            <p:nvPr/>
          </p:nvSpPr>
          <p:spPr>
            <a:xfrm>
              <a:off x="4295850" y="442075"/>
              <a:ext cx="46300" cy="26225"/>
            </a:xfrm>
            <a:custGeom>
              <a:avLst/>
              <a:gdLst/>
              <a:ahLst/>
              <a:cxnLst/>
              <a:rect l="l" t="t" r="r" b="b"/>
              <a:pathLst>
                <a:path w="1852" h="1049" fill="none" extrusionOk="0">
                  <a:moveTo>
                    <a:pt x="1" y="1"/>
                  </a:moveTo>
                  <a:lnTo>
                    <a:pt x="1852" y="1048"/>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945;p49">
              <a:extLst>
                <a:ext uri="{FF2B5EF4-FFF2-40B4-BE49-F238E27FC236}">
                  <a16:creationId xmlns:a16="http://schemas.microsoft.com/office/drawing/2014/main" id="{D7E51A94-7BFE-4CFD-9A4A-7DB6CAE4BEF4}"/>
                </a:ext>
              </a:extLst>
            </p:cNvPr>
            <p:cNvSpPr/>
            <p:nvPr/>
          </p:nvSpPr>
          <p:spPr>
            <a:xfrm>
              <a:off x="4296475" y="415900"/>
              <a:ext cx="45075" cy="78575"/>
            </a:xfrm>
            <a:custGeom>
              <a:avLst/>
              <a:gdLst/>
              <a:ahLst/>
              <a:cxnLst/>
              <a:rect l="l" t="t" r="r" b="b"/>
              <a:pathLst>
                <a:path w="1803" h="3143" fill="none" extrusionOk="0">
                  <a:moveTo>
                    <a:pt x="1802" y="1"/>
                  </a:moveTo>
                  <a:lnTo>
                    <a:pt x="0" y="3142"/>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946;p49">
              <a:extLst>
                <a:ext uri="{FF2B5EF4-FFF2-40B4-BE49-F238E27FC236}">
                  <a16:creationId xmlns:a16="http://schemas.microsoft.com/office/drawing/2014/main" id="{3CD2046D-C303-46D6-9FD3-86AB911751D6}"/>
                </a:ext>
              </a:extLst>
            </p:cNvPr>
            <p:cNvSpPr/>
            <p:nvPr/>
          </p:nvSpPr>
          <p:spPr>
            <a:xfrm>
              <a:off x="3968275" y="590050"/>
              <a:ext cx="25" cy="6100"/>
            </a:xfrm>
            <a:custGeom>
              <a:avLst/>
              <a:gdLst/>
              <a:ahLst/>
              <a:cxnLst/>
              <a:rect l="l" t="t" r="r" b="b"/>
              <a:pathLst>
                <a:path w="1" h="244" fill="none" extrusionOk="0">
                  <a:moveTo>
                    <a:pt x="1" y="244"/>
                  </a:moveTo>
                  <a:lnTo>
                    <a:pt x="1" y="244"/>
                  </a:lnTo>
                  <a:lnTo>
                    <a:pt x="1" y="0"/>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947;p49">
              <a:extLst>
                <a:ext uri="{FF2B5EF4-FFF2-40B4-BE49-F238E27FC236}">
                  <a16:creationId xmlns:a16="http://schemas.microsoft.com/office/drawing/2014/main" id="{B1892F24-0E1A-421A-9619-AA10E229FD2F}"/>
                </a:ext>
              </a:extLst>
            </p:cNvPr>
            <p:cNvSpPr/>
            <p:nvPr/>
          </p:nvSpPr>
          <p:spPr>
            <a:xfrm>
              <a:off x="3970725" y="558375"/>
              <a:ext cx="1850" cy="12200"/>
            </a:xfrm>
            <a:custGeom>
              <a:avLst/>
              <a:gdLst/>
              <a:ahLst/>
              <a:cxnLst/>
              <a:rect l="l" t="t" r="r" b="b"/>
              <a:pathLst>
                <a:path w="74" h="488" fill="none" extrusionOk="0">
                  <a:moveTo>
                    <a:pt x="0" y="488"/>
                  </a:moveTo>
                  <a:lnTo>
                    <a:pt x="73"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948;p49">
              <a:extLst>
                <a:ext uri="{FF2B5EF4-FFF2-40B4-BE49-F238E27FC236}">
                  <a16:creationId xmlns:a16="http://schemas.microsoft.com/office/drawing/2014/main" id="{9B83E994-9D6B-4A1A-879F-E55D2B90ED1F}"/>
                </a:ext>
              </a:extLst>
            </p:cNvPr>
            <p:cNvSpPr/>
            <p:nvPr/>
          </p:nvSpPr>
          <p:spPr>
            <a:xfrm>
              <a:off x="3976200" y="527325"/>
              <a:ext cx="3675" cy="12200"/>
            </a:xfrm>
            <a:custGeom>
              <a:avLst/>
              <a:gdLst/>
              <a:ahLst/>
              <a:cxnLst/>
              <a:rect l="l" t="t" r="r" b="b"/>
              <a:pathLst>
                <a:path w="147" h="488" fill="none" extrusionOk="0">
                  <a:moveTo>
                    <a:pt x="0" y="488"/>
                  </a:moveTo>
                  <a:lnTo>
                    <a:pt x="98" y="147"/>
                  </a:lnTo>
                  <a:lnTo>
                    <a:pt x="147"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949;p49">
              <a:extLst>
                <a:ext uri="{FF2B5EF4-FFF2-40B4-BE49-F238E27FC236}">
                  <a16:creationId xmlns:a16="http://schemas.microsoft.com/office/drawing/2014/main" id="{E12243B8-0A85-4C47-A312-670C5EE23778}"/>
                </a:ext>
              </a:extLst>
            </p:cNvPr>
            <p:cNvSpPr/>
            <p:nvPr/>
          </p:nvSpPr>
          <p:spPr>
            <a:xfrm>
              <a:off x="3985950" y="498100"/>
              <a:ext cx="4875" cy="10975"/>
            </a:xfrm>
            <a:custGeom>
              <a:avLst/>
              <a:gdLst/>
              <a:ahLst/>
              <a:cxnLst/>
              <a:rect l="l" t="t" r="r" b="b"/>
              <a:pathLst>
                <a:path w="195" h="439" fill="none" extrusionOk="0">
                  <a:moveTo>
                    <a:pt x="0" y="439"/>
                  </a:moveTo>
                  <a:lnTo>
                    <a:pt x="195" y="25"/>
                  </a:lnTo>
                  <a:lnTo>
                    <a:pt x="195"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950;p49">
              <a:extLst>
                <a:ext uri="{FF2B5EF4-FFF2-40B4-BE49-F238E27FC236}">
                  <a16:creationId xmlns:a16="http://schemas.microsoft.com/office/drawing/2014/main" id="{91142F31-D5C4-494F-BB00-7D6D1E494CC3}"/>
                </a:ext>
              </a:extLst>
            </p:cNvPr>
            <p:cNvSpPr/>
            <p:nvPr/>
          </p:nvSpPr>
          <p:spPr>
            <a:xfrm>
              <a:off x="4000550" y="471300"/>
              <a:ext cx="7325" cy="9775"/>
            </a:xfrm>
            <a:custGeom>
              <a:avLst/>
              <a:gdLst/>
              <a:ahLst/>
              <a:cxnLst/>
              <a:rect l="l" t="t" r="r" b="b"/>
              <a:pathLst>
                <a:path w="293" h="391" fill="none" extrusionOk="0">
                  <a:moveTo>
                    <a:pt x="1" y="391"/>
                  </a:moveTo>
                  <a:lnTo>
                    <a:pt x="74" y="269"/>
                  </a:lnTo>
                  <a:lnTo>
                    <a:pt x="293"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951;p49">
              <a:extLst>
                <a:ext uri="{FF2B5EF4-FFF2-40B4-BE49-F238E27FC236}">
                  <a16:creationId xmlns:a16="http://schemas.microsoft.com/office/drawing/2014/main" id="{B489D0A4-7C70-415A-BE6B-532A728B4755}"/>
                </a:ext>
              </a:extLst>
            </p:cNvPr>
            <p:cNvSpPr/>
            <p:nvPr/>
          </p:nvSpPr>
          <p:spPr>
            <a:xfrm>
              <a:off x="4021250" y="450600"/>
              <a:ext cx="10375" cy="6725"/>
            </a:xfrm>
            <a:custGeom>
              <a:avLst/>
              <a:gdLst/>
              <a:ahLst/>
              <a:cxnLst/>
              <a:rect l="l" t="t" r="r" b="b"/>
              <a:pathLst>
                <a:path w="415" h="269" fill="none" extrusionOk="0">
                  <a:moveTo>
                    <a:pt x="1" y="269"/>
                  </a:moveTo>
                  <a:lnTo>
                    <a:pt x="25" y="244"/>
                  </a:lnTo>
                  <a:lnTo>
                    <a:pt x="220" y="123"/>
                  </a:lnTo>
                  <a:lnTo>
                    <a:pt x="415"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952;p49">
              <a:extLst>
                <a:ext uri="{FF2B5EF4-FFF2-40B4-BE49-F238E27FC236}">
                  <a16:creationId xmlns:a16="http://schemas.microsoft.com/office/drawing/2014/main" id="{98D1AF0F-C2DD-454A-B7F0-B1CD8BEEF34D}"/>
                </a:ext>
              </a:extLst>
            </p:cNvPr>
            <p:cNvSpPr/>
            <p:nvPr/>
          </p:nvSpPr>
          <p:spPr>
            <a:xfrm>
              <a:off x="4049250" y="440250"/>
              <a:ext cx="11600" cy="2475"/>
            </a:xfrm>
            <a:custGeom>
              <a:avLst/>
              <a:gdLst/>
              <a:ahLst/>
              <a:cxnLst/>
              <a:rect l="l" t="t" r="r" b="b"/>
              <a:pathLst>
                <a:path w="464" h="99" fill="none" extrusionOk="0">
                  <a:moveTo>
                    <a:pt x="1" y="98"/>
                  </a:moveTo>
                  <a:lnTo>
                    <a:pt x="220" y="50"/>
                  </a:lnTo>
                  <a:lnTo>
                    <a:pt x="464" y="1"/>
                  </a:lnTo>
                  <a:lnTo>
                    <a:pt x="464"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953;p49">
              <a:extLst>
                <a:ext uri="{FF2B5EF4-FFF2-40B4-BE49-F238E27FC236}">
                  <a16:creationId xmlns:a16="http://schemas.microsoft.com/office/drawing/2014/main" id="{D80C248F-ED5A-4467-B0DC-D852E2F4D879}"/>
                </a:ext>
              </a:extLst>
            </p:cNvPr>
            <p:cNvSpPr/>
            <p:nvPr/>
          </p:nvSpPr>
          <p:spPr>
            <a:xfrm>
              <a:off x="4080325" y="439650"/>
              <a:ext cx="12200" cy="1850"/>
            </a:xfrm>
            <a:custGeom>
              <a:avLst/>
              <a:gdLst/>
              <a:ahLst/>
              <a:cxnLst/>
              <a:rect l="l" t="t" r="r" b="b"/>
              <a:pathLst>
                <a:path w="488" h="74" fill="none" extrusionOk="0">
                  <a:moveTo>
                    <a:pt x="0" y="0"/>
                  </a:moveTo>
                  <a:lnTo>
                    <a:pt x="146" y="0"/>
                  </a:lnTo>
                  <a:lnTo>
                    <a:pt x="463" y="74"/>
                  </a:lnTo>
                  <a:lnTo>
                    <a:pt x="487" y="74"/>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954;p49">
              <a:extLst>
                <a:ext uri="{FF2B5EF4-FFF2-40B4-BE49-F238E27FC236}">
                  <a16:creationId xmlns:a16="http://schemas.microsoft.com/office/drawing/2014/main" id="{F7B397C5-EFAC-45FC-92A6-DC46AE6C6BBE}"/>
                </a:ext>
              </a:extLst>
            </p:cNvPr>
            <p:cNvSpPr/>
            <p:nvPr/>
          </p:nvSpPr>
          <p:spPr>
            <a:xfrm>
              <a:off x="4110150" y="450000"/>
              <a:ext cx="9150" cy="7950"/>
            </a:xfrm>
            <a:custGeom>
              <a:avLst/>
              <a:gdLst/>
              <a:ahLst/>
              <a:cxnLst/>
              <a:rect l="l" t="t" r="r" b="b"/>
              <a:pathLst>
                <a:path w="366" h="318" fill="none" extrusionOk="0">
                  <a:moveTo>
                    <a:pt x="0" y="1"/>
                  </a:moveTo>
                  <a:lnTo>
                    <a:pt x="98" y="74"/>
                  </a:lnTo>
                  <a:lnTo>
                    <a:pt x="317" y="268"/>
                  </a:lnTo>
                  <a:lnTo>
                    <a:pt x="366" y="317"/>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955;p49">
              <a:extLst>
                <a:ext uri="{FF2B5EF4-FFF2-40B4-BE49-F238E27FC236}">
                  <a16:creationId xmlns:a16="http://schemas.microsoft.com/office/drawing/2014/main" id="{972CDCFA-4A9B-4EBF-B633-72816A8FAB04}"/>
                </a:ext>
              </a:extLst>
            </p:cNvPr>
            <p:cNvSpPr/>
            <p:nvPr/>
          </p:nvSpPr>
          <p:spPr>
            <a:xfrm>
              <a:off x="4130250" y="473750"/>
              <a:ext cx="4900" cy="10975"/>
            </a:xfrm>
            <a:custGeom>
              <a:avLst/>
              <a:gdLst/>
              <a:ahLst/>
              <a:cxnLst/>
              <a:rect l="l" t="t" r="r" b="b"/>
              <a:pathLst>
                <a:path w="196" h="439" fill="none" extrusionOk="0">
                  <a:moveTo>
                    <a:pt x="0" y="0"/>
                  </a:moveTo>
                  <a:lnTo>
                    <a:pt x="25" y="73"/>
                  </a:lnTo>
                  <a:lnTo>
                    <a:pt x="171" y="366"/>
                  </a:lnTo>
                  <a:lnTo>
                    <a:pt x="195" y="439"/>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956;p49">
              <a:extLst>
                <a:ext uri="{FF2B5EF4-FFF2-40B4-BE49-F238E27FC236}">
                  <a16:creationId xmlns:a16="http://schemas.microsoft.com/office/drawing/2014/main" id="{0F297627-A9C4-4D60-BA3E-517F1936B4DD}"/>
                </a:ext>
              </a:extLst>
            </p:cNvPr>
            <p:cNvSpPr/>
            <p:nvPr/>
          </p:nvSpPr>
          <p:spPr>
            <a:xfrm>
              <a:off x="4141800" y="502975"/>
              <a:ext cx="3700" cy="11600"/>
            </a:xfrm>
            <a:custGeom>
              <a:avLst/>
              <a:gdLst/>
              <a:ahLst/>
              <a:cxnLst/>
              <a:rect l="l" t="t" r="r" b="b"/>
              <a:pathLst>
                <a:path w="148" h="464" fill="none" extrusionOk="0">
                  <a:moveTo>
                    <a:pt x="1" y="0"/>
                  </a:moveTo>
                  <a:lnTo>
                    <a:pt x="147" y="46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957;p49">
              <a:extLst>
                <a:ext uri="{FF2B5EF4-FFF2-40B4-BE49-F238E27FC236}">
                  <a16:creationId xmlns:a16="http://schemas.microsoft.com/office/drawing/2014/main" id="{3D35CD68-7CE2-42F3-8314-AB8963A3BBA5}"/>
                </a:ext>
              </a:extLst>
            </p:cNvPr>
            <p:cNvSpPr/>
            <p:nvPr/>
          </p:nvSpPr>
          <p:spPr>
            <a:xfrm>
              <a:off x="4150950" y="533425"/>
              <a:ext cx="3675" cy="11575"/>
            </a:xfrm>
            <a:custGeom>
              <a:avLst/>
              <a:gdLst/>
              <a:ahLst/>
              <a:cxnLst/>
              <a:rect l="l" t="t" r="r" b="b"/>
              <a:pathLst>
                <a:path w="147" h="463" fill="none" extrusionOk="0">
                  <a:moveTo>
                    <a:pt x="0" y="0"/>
                  </a:moveTo>
                  <a:lnTo>
                    <a:pt x="146" y="46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958;p49">
              <a:extLst>
                <a:ext uri="{FF2B5EF4-FFF2-40B4-BE49-F238E27FC236}">
                  <a16:creationId xmlns:a16="http://schemas.microsoft.com/office/drawing/2014/main" id="{5D64D09D-8483-4EAF-B644-1981EC2D794B}"/>
                </a:ext>
              </a:extLst>
            </p:cNvPr>
            <p:cNvSpPr/>
            <p:nvPr/>
          </p:nvSpPr>
          <p:spPr>
            <a:xfrm>
              <a:off x="4160675" y="563850"/>
              <a:ext cx="4900" cy="11000"/>
            </a:xfrm>
            <a:custGeom>
              <a:avLst/>
              <a:gdLst/>
              <a:ahLst/>
              <a:cxnLst/>
              <a:rect l="l" t="t" r="r" b="b"/>
              <a:pathLst>
                <a:path w="196" h="440" fill="none" extrusionOk="0">
                  <a:moveTo>
                    <a:pt x="1" y="1"/>
                  </a:moveTo>
                  <a:lnTo>
                    <a:pt x="50" y="123"/>
                  </a:lnTo>
                  <a:lnTo>
                    <a:pt x="196" y="415"/>
                  </a:lnTo>
                  <a:lnTo>
                    <a:pt x="196" y="439"/>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959;p49">
              <a:extLst>
                <a:ext uri="{FF2B5EF4-FFF2-40B4-BE49-F238E27FC236}">
                  <a16:creationId xmlns:a16="http://schemas.microsoft.com/office/drawing/2014/main" id="{BB3C94ED-A064-44E5-8735-E289DD6B14A9}"/>
                </a:ext>
              </a:extLst>
            </p:cNvPr>
            <p:cNvSpPr/>
            <p:nvPr/>
          </p:nvSpPr>
          <p:spPr>
            <a:xfrm>
              <a:off x="4175300" y="591875"/>
              <a:ext cx="7325" cy="9150"/>
            </a:xfrm>
            <a:custGeom>
              <a:avLst/>
              <a:gdLst/>
              <a:ahLst/>
              <a:cxnLst/>
              <a:rect l="l" t="t" r="r" b="b"/>
              <a:pathLst>
                <a:path w="293" h="366" fill="none" extrusionOk="0">
                  <a:moveTo>
                    <a:pt x="0" y="0"/>
                  </a:moveTo>
                  <a:lnTo>
                    <a:pt x="98" y="146"/>
                  </a:lnTo>
                  <a:lnTo>
                    <a:pt x="293" y="366"/>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960;p49">
              <a:extLst>
                <a:ext uri="{FF2B5EF4-FFF2-40B4-BE49-F238E27FC236}">
                  <a16:creationId xmlns:a16="http://schemas.microsoft.com/office/drawing/2014/main" id="{A471FC32-DDF0-4612-BB1E-C4344EC14152}"/>
                </a:ext>
              </a:extLst>
            </p:cNvPr>
            <p:cNvSpPr/>
            <p:nvPr/>
          </p:nvSpPr>
          <p:spPr>
            <a:xfrm>
              <a:off x="4198425" y="613175"/>
              <a:ext cx="11000" cy="4900"/>
            </a:xfrm>
            <a:custGeom>
              <a:avLst/>
              <a:gdLst/>
              <a:ahLst/>
              <a:cxnLst/>
              <a:rect l="l" t="t" r="r" b="b"/>
              <a:pathLst>
                <a:path w="440" h="196" fill="none" extrusionOk="0">
                  <a:moveTo>
                    <a:pt x="1" y="1"/>
                  </a:moveTo>
                  <a:lnTo>
                    <a:pt x="171" y="98"/>
                  </a:lnTo>
                  <a:lnTo>
                    <a:pt x="439" y="195"/>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961;p49">
              <a:extLst>
                <a:ext uri="{FF2B5EF4-FFF2-40B4-BE49-F238E27FC236}">
                  <a16:creationId xmlns:a16="http://schemas.microsoft.com/office/drawing/2014/main" id="{3D61218A-3764-41C6-9EF8-17F7CD990088}"/>
                </a:ext>
              </a:extLst>
            </p:cNvPr>
            <p:cNvSpPr/>
            <p:nvPr/>
          </p:nvSpPr>
          <p:spPr>
            <a:xfrm>
              <a:off x="4228275" y="621100"/>
              <a:ext cx="12200" cy="625"/>
            </a:xfrm>
            <a:custGeom>
              <a:avLst/>
              <a:gdLst/>
              <a:ahLst/>
              <a:cxnLst/>
              <a:rect l="l" t="t" r="r" b="b"/>
              <a:pathLst>
                <a:path w="488" h="25" fill="none" extrusionOk="0">
                  <a:moveTo>
                    <a:pt x="0" y="0"/>
                  </a:moveTo>
                  <a:lnTo>
                    <a:pt x="49" y="25"/>
                  </a:lnTo>
                  <a:lnTo>
                    <a:pt x="487" y="0"/>
                  </a:lnTo>
                  <a:lnTo>
                    <a:pt x="487" y="0"/>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962;p49">
              <a:extLst>
                <a:ext uri="{FF2B5EF4-FFF2-40B4-BE49-F238E27FC236}">
                  <a16:creationId xmlns:a16="http://schemas.microsoft.com/office/drawing/2014/main" id="{EF80C066-BDEE-4821-926E-8B939DE77904}"/>
                </a:ext>
              </a:extLst>
            </p:cNvPr>
            <p:cNvSpPr/>
            <p:nvPr/>
          </p:nvSpPr>
          <p:spPr>
            <a:xfrm>
              <a:off x="4259925" y="616225"/>
              <a:ext cx="11600" cy="3075"/>
            </a:xfrm>
            <a:custGeom>
              <a:avLst/>
              <a:gdLst/>
              <a:ahLst/>
              <a:cxnLst/>
              <a:rect l="l" t="t" r="r" b="b"/>
              <a:pathLst>
                <a:path w="464" h="123" fill="none" extrusionOk="0">
                  <a:moveTo>
                    <a:pt x="1" y="122"/>
                  </a:moveTo>
                  <a:lnTo>
                    <a:pt x="196" y="73"/>
                  </a:lnTo>
                  <a:lnTo>
                    <a:pt x="464" y="0"/>
                  </a:lnTo>
                  <a:lnTo>
                    <a:pt x="464" y="0"/>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963;p49">
              <a:extLst>
                <a:ext uri="{FF2B5EF4-FFF2-40B4-BE49-F238E27FC236}">
                  <a16:creationId xmlns:a16="http://schemas.microsoft.com/office/drawing/2014/main" id="{5D9E9900-E2FF-44A2-8C4E-CD756B81908A}"/>
                </a:ext>
              </a:extLst>
            </p:cNvPr>
            <p:cNvSpPr/>
            <p:nvPr/>
          </p:nvSpPr>
          <p:spPr>
            <a:xfrm>
              <a:off x="4289775" y="602225"/>
              <a:ext cx="10375" cy="6725"/>
            </a:xfrm>
            <a:custGeom>
              <a:avLst/>
              <a:gdLst/>
              <a:ahLst/>
              <a:cxnLst/>
              <a:rect l="l" t="t" r="r" b="b"/>
              <a:pathLst>
                <a:path w="415" h="269" fill="none" extrusionOk="0">
                  <a:moveTo>
                    <a:pt x="0" y="268"/>
                  </a:moveTo>
                  <a:lnTo>
                    <a:pt x="195" y="146"/>
                  </a:lnTo>
                  <a:lnTo>
                    <a:pt x="390" y="0"/>
                  </a:lnTo>
                  <a:lnTo>
                    <a:pt x="414" y="0"/>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964;p49">
              <a:extLst>
                <a:ext uri="{FF2B5EF4-FFF2-40B4-BE49-F238E27FC236}">
                  <a16:creationId xmlns:a16="http://schemas.microsoft.com/office/drawing/2014/main" id="{B5B4CDD4-D8DF-4573-AE06-A913D4F75CAC}"/>
                </a:ext>
              </a:extLst>
            </p:cNvPr>
            <p:cNvSpPr/>
            <p:nvPr/>
          </p:nvSpPr>
          <p:spPr>
            <a:xfrm>
              <a:off x="4313525" y="577875"/>
              <a:ext cx="6100" cy="10375"/>
            </a:xfrm>
            <a:custGeom>
              <a:avLst/>
              <a:gdLst/>
              <a:ahLst/>
              <a:cxnLst/>
              <a:rect l="l" t="t" r="r" b="b"/>
              <a:pathLst>
                <a:path w="244" h="415" fill="none" extrusionOk="0">
                  <a:moveTo>
                    <a:pt x="0" y="414"/>
                  </a:moveTo>
                  <a:lnTo>
                    <a:pt x="24" y="365"/>
                  </a:lnTo>
                  <a:lnTo>
                    <a:pt x="146" y="195"/>
                  </a:lnTo>
                  <a:lnTo>
                    <a:pt x="244" y="0"/>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965;p49">
              <a:extLst>
                <a:ext uri="{FF2B5EF4-FFF2-40B4-BE49-F238E27FC236}">
                  <a16:creationId xmlns:a16="http://schemas.microsoft.com/office/drawing/2014/main" id="{415F9C5A-49D9-476C-80C0-BB891C67341A}"/>
                </a:ext>
              </a:extLst>
            </p:cNvPr>
            <p:cNvSpPr/>
            <p:nvPr/>
          </p:nvSpPr>
          <p:spPr>
            <a:xfrm>
              <a:off x="4326300" y="547425"/>
              <a:ext cx="2450" cy="12200"/>
            </a:xfrm>
            <a:custGeom>
              <a:avLst/>
              <a:gdLst/>
              <a:ahLst/>
              <a:cxnLst/>
              <a:rect l="l" t="t" r="r" b="b"/>
              <a:pathLst>
                <a:path w="98" h="488" fill="none" extrusionOk="0">
                  <a:moveTo>
                    <a:pt x="0" y="487"/>
                  </a:moveTo>
                  <a:lnTo>
                    <a:pt x="49" y="293"/>
                  </a:lnTo>
                  <a:lnTo>
                    <a:pt x="98" y="0"/>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966;p49">
              <a:extLst>
                <a:ext uri="{FF2B5EF4-FFF2-40B4-BE49-F238E27FC236}">
                  <a16:creationId xmlns:a16="http://schemas.microsoft.com/office/drawing/2014/main" id="{B592B8FA-6ECF-4D7C-8C2C-AFB1B52A81CC}"/>
                </a:ext>
              </a:extLst>
            </p:cNvPr>
            <p:cNvSpPr/>
            <p:nvPr/>
          </p:nvSpPr>
          <p:spPr>
            <a:xfrm>
              <a:off x="4329350" y="515750"/>
              <a:ext cx="625" cy="12200"/>
            </a:xfrm>
            <a:custGeom>
              <a:avLst/>
              <a:gdLst/>
              <a:ahLst/>
              <a:cxnLst/>
              <a:rect l="l" t="t" r="r" b="b"/>
              <a:pathLst>
                <a:path w="25" h="488" fill="none" extrusionOk="0">
                  <a:moveTo>
                    <a:pt x="25" y="488"/>
                  </a:moveTo>
                  <a:lnTo>
                    <a:pt x="25" y="464"/>
                  </a:lnTo>
                  <a:lnTo>
                    <a:pt x="25" y="123"/>
                  </a:lnTo>
                  <a:lnTo>
                    <a:pt x="0"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967;p49">
              <a:extLst>
                <a:ext uri="{FF2B5EF4-FFF2-40B4-BE49-F238E27FC236}">
                  <a16:creationId xmlns:a16="http://schemas.microsoft.com/office/drawing/2014/main" id="{FA27A8E9-342E-4223-88B6-67F3BBB856D2}"/>
                </a:ext>
              </a:extLst>
            </p:cNvPr>
            <p:cNvSpPr/>
            <p:nvPr/>
          </p:nvSpPr>
          <p:spPr>
            <a:xfrm>
              <a:off x="4325075" y="488975"/>
              <a:ext cx="1250" cy="6100"/>
            </a:xfrm>
            <a:custGeom>
              <a:avLst/>
              <a:gdLst/>
              <a:ahLst/>
              <a:cxnLst/>
              <a:rect l="l" t="t" r="r" b="b"/>
              <a:pathLst>
                <a:path w="50" h="244" fill="none" extrusionOk="0">
                  <a:moveTo>
                    <a:pt x="49" y="244"/>
                  </a:moveTo>
                  <a:lnTo>
                    <a:pt x="49" y="244"/>
                  </a:lnTo>
                  <a:lnTo>
                    <a:pt x="1" y="0"/>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45" name="Imagen 44">
            <a:extLst>
              <a:ext uri="{FF2B5EF4-FFF2-40B4-BE49-F238E27FC236}">
                <a16:creationId xmlns:a16="http://schemas.microsoft.com/office/drawing/2014/main" id="{DC03A409-3A10-46C3-A02F-E2306664993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629563" y="4241584"/>
            <a:ext cx="1053984" cy="491859"/>
          </a:xfrm>
          <a:prstGeom prst="rect">
            <a:avLst/>
          </a:prstGeom>
        </p:spPr>
      </p:pic>
    </p:spTree>
    <p:extLst>
      <p:ext uri="{BB962C8B-B14F-4D97-AF65-F5344CB8AC3E}">
        <p14:creationId xmlns:p14="http://schemas.microsoft.com/office/powerpoint/2010/main" val="30207798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6" name="Google Shape;116;p15"/>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19</a:t>
            </a:fld>
            <a:endParaRPr dirty="0"/>
          </a:p>
        </p:txBody>
      </p:sp>
      <p:sp>
        <p:nvSpPr>
          <p:cNvPr id="10" name="Rectángulo: esquinas diagonales redondeadas 9">
            <a:extLst>
              <a:ext uri="{FF2B5EF4-FFF2-40B4-BE49-F238E27FC236}">
                <a16:creationId xmlns:a16="http://schemas.microsoft.com/office/drawing/2014/main" id="{764EBBEA-7D6A-4090-A142-34C9C8B2B40F}"/>
              </a:ext>
            </a:extLst>
          </p:cNvPr>
          <p:cNvSpPr/>
          <p:nvPr/>
        </p:nvSpPr>
        <p:spPr>
          <a:xfrm>
            <a:off x="157555" y="42229"/>
            <a:ext cx="4005943" cy="447040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 name="Marcador de texto 2">
            <a:extLst>
              <a:ext uri="{FF2B5EF4-FFF2-40B4-BE49-F238E27FC236}">
                <a16:creationId xmlns:a16="http://schemas.microsoft.com/office/drawing/2014/main" id="{691B982C-D94A-4B4D-87C3-F921C689EFF6}"/>
              </a:ext>
            </a:extLst>
          </p:cNvPr>
          <p:cNvSpPr>
            <a:spLocks noGrp="1"/>
          </p:cNvSpPr>
          <p:nvPr>
            <p:ph type="body" idx="1"/>
          </p:nvPr>
        </p:nvSpPr>
        <p:spPr>
          <a:xfrm>
            <a:off x="181795" y="1260581"/>
            <a:ext cx="3419100" cy="348929"/>
          </a:xfrm>
        </p:spPr>
        <p:txBody>
          <a:bodyPr/>
          <a:lstStyle/>
          <a:p>
            <a:r>
              <a:rPr lang="en-US" sz="1600" dirty="0">
                <a:solidFill>
                  <a:schemeClr val="bg1"/>
                </a:solidFill>
                <a:effectLst/>
                <a:latin typeface="Red Hat Display" panose="020B0604020202020204" charset="0"/>
                <a:ea typeface="Calibri" panose="020F0502020204030204" pitchFamily="34" charset="0"/>
                <a:cs typeface="Times New Roman" panose="02020603050405020304" pitchFamily="18" charset="0"/>
              </a:rPr>
              <a:t>Diseño e implementación de</a:t>
            </a:r>
            <a:endParaRPr lang="es-CO" sz="1800" dirty="0">
              <a:solidFill>
                <a:schemeClr val="bg1"/>
              </a:solidFill>
              <a:latin typeface="Red Hat Display" panose="020B0604020202020204" charset="0"/>
            </a:endParaRPr>
          </a:p>
        </p:txBody>
      </p:sp>
      <p:sp>
        <p:nvSpPr>
          <p:cNvPr id="12" name="CuadroTexto 11">
            <a:extLst>
              <a:ext uri="{FF2B5EF4-FFF2-40B4-BE49-F238E27FC236}">
                <a16:creationId xmlns:a16="http://schemas.microsoft.com/office/drawing/2014/main" id="{0B5E6DF5-1462-4600-914C-AFF3D861BC6E}"/>
              </a:ext>
            </a:extLst>
          </p:cNvPr>
          <p:cNvSpPr txBox="1"/>
          <p:nvPr/>
        </p:nvSpPr>
        <p:spPr>
          <a:xfrm>
            <a:off x="548890" y="483082"/>
            <a:ext cx="3479429" cy="1631216"/>
          </a:xfrm>
          <a:prstGeom prst="rect">
            <a:avLst/>
          </a:prstGeom>
          <a:noFill/>
        </p:spPr>
        <p:txBody>
          <a:bodyPr wrap="square" rtlCol="0">
            <a:spAutoFit/>
          </a:bodyPr>
          <a:lstStyle/>
          <a:p>
            <a:pPr>
              <a:lnSpc>
                <a:spcPts val="3000"/>
              </a:lnSpc>
            </a:pPr>
            <a:r>
              <a:rPr lang="es-ES" sz="3200" spc="-100" dirty="0">
                <a:solidFill>
                  <a:srgbClr val="318CB1"/>
                </a:solidFill>
                <a:effectLst/>
                <a:latin typeface="Poetsen One" panose="020108030300000D0203" pitchFamily="2" charset="0"/>
                <a:ea typeface="Calibri" panose="020F0502020204030204" pitchFamily="34" charset="0"/>
                <a:cs typeface="Times New Roman" panose="02020603050405020304" pitchFamily="18" charset="0"/>
              </a:rPr>
              <a:t>2 </a:t>
            </a:r>
            <a:r>
              <a:rPr lang="es-ES" sz="3200" spc="-100" dirty="0">
                <a:solidFill>
                  <a:srgbClr val="318CB1"/>
                </a:solidFill>
                <a:latin typeface="Poetsen One" panose="020108030300000D0203" pitchFamily="2" charset="0"/>
                <a:ea typeface="Calibri" panose="020F0502020204030204" pitchFamily="34" charset="0"/>
                <a:cs typeface="Times New Roman" panose="02020603050405020304" pitchFamily="18" charset="0"/>
              </a:rPr>
              <a:t>SESIONES DEL </a:t>
            </a:r>
            <a:r>
              <a:rPr lang="es-ES" sz="3200" spc="-100" dirty="0">
                <a:solidFill>
                  <a:srgbClr val="318CB1"/>
                </a:solidFill>
                <a:effectLst/>
                <a:latin typeface="Poetsen One" panose="020108030300000D0203" pitchFamily="2" charset="0"/>
                <a:ea typeface="Calibri" panose="020F0502020204030204" pitchFamily="34" charset="0"/>
                <a:cs typeface="Times New Roman" panose="02020603050405020304" pitchFamily="18" charset="0"/>
              </a:rPr>
              <a:t>COMITÉ </a:t>
            </a:r>
          </a:p>
          <a:p>
            <a:pPr>
              <a:lnSpc>
                <a:spcPts val="3000"/>
              </a:lnSpc>
            </a:pPr>
            <a:r>
              <a:rPr lang="es-ES" sz="3200" spc="-100" dirty="0">
                <a:solidFill>
                  <a:srgbClr val="002060"/>
                </a:solidFill>
                <a:effectLst/>
                <a:latin typeface="Poetsen One" panose="020108030300000D0203" pitchFamily="2" charset="0"/>
                <a:ea typeface="Calibri" panose="020F0502020204030204" pitchFamily="34" charset="0"/>
                <a:cs typeface="Times New Roman" panose="02020603050405020304" pitchFamily="18" charset="0"/>
              </a:rPr>
              <a:t>DE SEGURIDAD</a:t>
            </a:r>
          </a:p>
          <a:p>
            <a:pPr>
              <a:lnSpc>
                <a:spcPts val="3000"/>
              </a:lnSpc>
            </a:pPr>
            <a:r>
              <a:rPr lang="es-ES" sz="3200" spc="-100" dirty="0">
                <a:solidFill>
                  <a:srgbClr val="002060"/>
                </a:solidFill>
                <a:effectLst/>
                <a:latin typeface="Poetsen One" panose="020108030300000D0203" pitchFamily="2" charset="0"/>
                <a:ea typeface="Calibri" panose="020F0502020204030204" pitchFamily="34" charset="0"/>
                <a:cs typeface="Times New Roman" panose="02020603050405020304" pitchFamily="18" charset="0"/>
              </a:rPr>
              <a:t>TURÍSTICA </a:t>
            </a:r>
          </a:p>
        </p:txBody>
      </p:sp>
      <p:grpSp>
        <p:nvGrpSpPr>
          <p:cNvPr id="4" name="Grupo 3">
            <a:extLst>
              <a:ext uri="{FF2B5EF4-FFF2-40B4-BE49-F238E27FC236}">
                <a16:creationId xmlns:a16="http://schemas.microsoft.com/office/drawing/2014/main" id="{AE618C8F-A651-48F8-8B0C-FB6A6CFE4AEB}"/>
              </a:ext>
            </a:extLst>
          </p:cNvPr>
          <p:cNvGrpSpPr/>
          <p:nvPr/>
        </p:nvGrpSpPr>
        <p:grpSpPr>
          <a:xfrm>
            <a:off x="548890" y="4697644"/>
            <a:ext cx="2159301" cy="437734"/>
            <a:chOff x="6330014" y="4690087"/>
            <a:chExt cx="2159301" cy="437734"/>
          </a:xfrm>
        </p:grpSpPr>
        <p:pic>
          <p:nvPicPr>
            <p:cNvPr id="25" name="Google Shape;123;p4">
              <a:extLst>
                <a:ext uri="{FF2B5EF4-FFF2-40B4-BE49-F238E27FC236}">
                  <a16:creationId xmlns:a16="http://schemas.microsoft.com/office/drawing/2014/main" id="{3CA73F56-871F-4B03-A345-D15A38E34F0D}"/>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7227405" y="4690087"/>
              <a:ext cx="1261910" cy="437734"/>
            </a:xfrm>
            <a:prstGeom prst="rect">
              <a:avLst/>
            </a:prstGeom>
            <a:noFill/>
            <a:ln>
              <a:noFill/>
            </a:ln>
          </p:spPr>
        </p:pic>
        <p:pic>
          <p:nvPicPr>
            <p:cNvPr id="55" name="Imagen 54">
              <a:extLst>
                <a:ext uri="{FF2B5EF4-FFF2-40B4-BE49-F238E27FC236}">
                  <a16:creationId xmlns:a16="http://schemas.microsoft.com/office/drawing/2014/main" id="{F224AF03-B00D-4429-B060-D9322CEAB20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330014" y="4720315"/>
              <a:ext cx="800141" cy="373399"/>
            </a:xfrm>
            <a:prstGeom prst="rect">
              <a:avLst/>
            </a:prstGeom>
          </p:spPr>
        </p:pic>
      </p:grpSp>
      <p:sp>
        <p:nvSpPr>
          <p:cNvPr id="59" name="CuadroTexto 58">
            <a:extLst>
              <a:ext uri="{FF2B5EF4-FFF2-40B4-BE49-F238E27FC236}">
                <a16:creationId xmlns:a16="http://schemas.microsoft.com/office/drawing/2014/main" id="{1648461E-1685-475B-AB5E-313700017AF7}"/>
              </a:ext>
            </a:extLst>
          </p:cNvPr>
          <p:cNvSpPr txBox="1"/>
          <p:nvPr/>
        </p:nvSpPr>
        <p:spPr>
          <a:xfrm>
            <a:off x="548890" y="2523800"/>
            <a:ext cx="3281157" cy="1277273"/>
          </a:xfrm>
          <a:prstGeom prst="rect">
            <a:avLst/>
          </a:prstGeom>
          <a:noFill/>
        </p:spPr>
        <p:txBody>
          <a:bodyPr wrap="square" rtlCol="0">
            <a:spAutoFit/>
          </a:bodyPr>
          <a:lstStyle/>
          <a:p>
            <a:r>
              <a:rPr lang="es-ES" sz="1100" dirty="0">
                <a:solidFill>
                  <a:schemeClr val="bg1">
                    <a:lumMod val="50000"/>
                  </a:schemeClr>
                </a:solidFill>
                <a:latin typeface="Red Hat Display" panose="020B0604020202020204" charset="0"/>
                <a:ea typeface="Calibri" panose="020F0502020204030204" pitchFamily="34" charset="0"/>
                <a:cs typeface="Times New Roman" panose="02020603050405020304" pitchFamily="18" charset="0"/>
              </a:rPr>
              <a:t>Se realizaron el décimo y undécimo Comité de Seguridad Turística (22 de julio y 4 de noviembre, respectivamente),  en el que se abordaron temas relacionados con la seguridad turística frente a la situación del COVID-19, en el departamento de Bolívar con las entidades competentes invitadas.</a:t>
            </a:r>
          </a:p>
          <a:p>
            <a:endParaRPr lang="es-CO" sz="1100" b="1" dirty="0">
              <a:solidFill>
                <a:schemeClr val="bg1"/>
              </a:solidFill>
            </a:endParaRPr>
          </a:p>
        </p:txBody>
      </p:sp>
      <p:pic>
        <p:nvPicPr>
          <p:cNvPr id="15" name="Imagen 14">
            <a:extLst>
              <a:ext uri="{FF2B5EF4-FFF2-40B4-BE49-F238E27FC236}">
                <a16:creationId xmlns:a16="http://schemas.microsoft.com/office/drawing/2014/main" id="{4082A364-F70B-475B-BB11-FC9C0F40DBF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305864" y="989350"/>
            <a:ext cx="4680581" cy="2859055"/>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28753319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Shape 128"/>
        <p:cNvGrpSpPr/>
        <p:nvPr/>
      </p:nvGrpSpPr>
      <p:grpSpPr>
        <a:xfrm>
          <a:off x="0" y="0"/>
          <a:ext cx="0" cy="0"/>
          <a:chOff x="0" y="0"/>
          <a:chExt cx="0" cy="0"/>
        </a:xfrm>
      </p:grpSpPr>
      <p:sp>
        <p:nvSpPr>
          <p:cNvPr id="129" name="Google Shape;129;p17"/>
          <p:cNvSpPr txBox="1">
            <a:spLocks noGrp="1"/>
          </p:cNvSpPr>
          <p:nvPr>
            <p:ph type="ctrTitle"/>
          </p:nvPr>
        </p:nvSpPr>
        <p:spPr>
          <a:xfrm>
            <a:off x="1566472" y="2487448"/>
            <a:ext cx="7006510" cy="921658"/>
          </a:xfrm>
          <a:prstGeom prst="rect">
            <a:avLst/>
          </a:prstGeom>
        </p:spPr>
        <p:txBody>
          <a:bodyPr spcFirstLastPara="1" wrap="square" lIns="0" tIns="0" rIns="0" bIns="0" anchor="b" anchorCtr="0">
            <a:noAutofit/>
          </a:bodyPr>
          <a:lstStyle/>
          <a:p>
            <a:pPr marL="0" lvl="0" indent="0" algn="l" rtl="0">
              <a:lnSpc>
                <a:spcPts val="3000"/>
              </a:lnSpc>
              <a:spcBef>
                <a:spcPts val="0"/>
              </a:spcBef>
              <a:spcAft>
                <a:spcPts val="0"/>
              </a:spcAft>
              <a:buNone/>
            </a:pPr>
            <a:br>
              <a:rPr lang="es-ES" sz="3000" spc="-100" dirty="0">
                <a:solidFill>
                  <a:srgbClr val="FEEF94"/>
                </a:solidFill>
                <a:latin typeface="Poetsen One" panose="020108030300000D0203" pitchFamily="2" charset="0"/>
              </a:rPr>
            </a:br>
            <a:r>
              <a:rPr lang="es-ES" sz="3000" spc="-100" dirty="0"/>
              <a:t>PLAN DE ACCION  ICULTUR </a:t>
            </a:r>
            <a:r>
              <a:rPr lang="es-ES" sz="3000" b="1" spc="-100" dirty="0">
                <a:solidFill>
                  <a:schemeClr val="bg1"/>
                </a:solidFill>
              </a:rPr>
              <a:t>2021</a:t>
            </a:r>
            <a:endParaRPr sz="3000" b="1" spc="-100" dirty="0">
              <a:solidFill>
                <a:srgbClr val="002060"/>
              </a:solidFill>
            </a:endParaRPr>
          </a:p>
        </p:txBody>
      </p:sp>
      <p:sp>
        <p:nvSpPr>
          <p:cNvPr id="2" name="CuadroTexto 1">
            <a:extLst>
              <a:ext uri="{FF2B5EF4-FFF2-40B4-BE49-F238E27FC236}">
                <a16:creationId xmlns:a16="http://schemas.microsoft.com/office/drawing/2014/main" id="{89F2B87E-94AE-4AB5-86D6-990570076F41}"/>
              </a:ext>
            </a:extLst>
          </p:cNvPr>
          <p:cNvSpPr txBox="1"/>
          <p:nvPr/>
        </p:nvSpPr>
        <p:spPr>
          <a:xfrm>
            <a:off x="1437738" y="3401611"/>
            <a:ext cx="3702571" cy="769441"/>
          </a:xfrm>
          <a:prstGeom prst="rect">
            <a:avLst/>
          </a:prstGeom>
          <a:noFill/>
        </p:spPr>
        <p:txBody>
          <a:bodyPr wrap="square" rtlCol="0">
            <a:spAutoFit/>
          </a:bodyPr>
          <a:lstStyle/>
          <a:p>
            <a:r>
              <a:rPr lang="es-ES" sz="4400" b="1" spc="-100" dirty="0">
                <a:solidFill>
                  <a:srgbClr val="002060"/>
                </a:solidFill>
                <a:latin typeface="Red Hat Display" panose="020B0604020202020204" charset="0"/>
              </a:rPr>
              <a:t>CULTURA</a:t>
            </a:r>
            <a:endParaRPr lang="es-CO" sz="4400" spc="-100" dirty="0">
              <a:latin typeface="Red Hat Display" panose="020B0604020202020204" charset="0"/>
            </a:endParaRPr>
          </a:p>
        </p:txBody>
      </p:sp>
      <p:pic>
        <p:nvPicPr>
          <p:cNvPr id="16" name="Imagen 15">
            <a:extLst>
              <a:ext uri="{FF2B5EF4-FFF2-40B4-BE49-F238E27FC236}">
                <a16:creationId xmlns:a16="http://schemas.microsoft.com/office/drawing/2014/main" id="{CE102AA3-3286-4844-8AC2-314824CC227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102394" y="3933371"/>
            <a:ext cx="2656976" cy="921658"/>
          </a:xfrm>
          <a:prstGeom prst="rect">
            <a:avLst/>
          </a:prstGeom>
        </p:spPr>
      </p:pic>
      <p:sp>
        <p:nvSpPr>
          <p:cNvPr id="29" name="Google Shape;680;p49">
            <a:extLst>
              <a:ext uri="{FF2B5EF4-FFF2-40B4-BE49-F238E27FC236}">
                <a16:creationId xmlns:a16="http://schemas.microsoft.com/office/drawing/2014/main" id="{B7227E26-AD43-4898-8209-9A166381C125}"/>
              </a:ext>
            </a:extLst>
          </p:cNvPr>
          <p:cNvSpPr/>
          <p:nvPr/>
        </p:nvSpPr>
        <p:spPr>
          <a:xfrm>
            <a:off x="382610" y="2549265"/>
            <a:ext cx="436775" cy="502686"/>
          </a:xfrm>
          <a:custGeom>
            <a:avLst/>
            <a:gdLst/>
            <a:ahLst/>
            <a:cxnLst/>
            <a:rect l="l" t="t" r="r" b="b"/>
            <a:pathLst>
              <a:path w="13883" h="15978" fill="none" extrusionOk="0">
                <a:moveTo>
                  <a:pt x="3240" y="3240"/>
                </a:moveTo>
                <a:lnTo>
                  <a:pt x="3240" y="12616"/>
                </a:lnTo>
                <a:lnTo>
                  <a:pt x="3240" y="12616"/>
                </a:lnTo>
                <a:lnTo>
                  <a:pt x="2899" y="12592"/>
                </a:lnTo>
                <a:lnTo>
                  <a:pt x="2558" y="12592"/>
                </a:lnTo>
                <a:lnTo>
                  <a:pt x="2193" y="12641"/>
                </a:lnTo>
                <a:lnTo>
                  <a:pt x="1827" y="12738"/>
                </a:lnTo>
                <a:lnTo>
                  <a:pt x="1827" y="12738"/>
                </a:lnTo>
                <a:lnTo>
                  <a:pt x="1608" y="12811"/>
                </a:lnTo>
                <a:lnTo>
                  <a:pt x="1389" y="12909"/>
                </a:lnTo>
                <a:lnTo>
                  <a:pt x="1194" y="13030"/>
                </a:lnTo>
                <a:lnTo>
                  <a:pt x="999" y="13128"/>
                </a:lnTo>
                <a:lnTo>
                  <a:pt x="804" y="13274"/>
                </a:lnTo>
                <a:lnTo>
                  <a:pt x="658" y="13396"/>
                </a:lnTo>
                <a:lnTo>
                  <a:pt x="512" y="13542"/>
                </a:lnTo>
                <a:lnTo>
                  <a:pt x="390" y="13688"/>
                </a:lnTo>
                <a:lnTo>
                  <a:pt x="269" y="13858"/>
                </a:lnTo>
                <a:lnTo>
                  <a:pt x="171" y="14005"/>
                </a:lnTo>
                <a:lnTo>
                  <a:pt x="98" y="14175"/>
                </a:lnTo>
                <a:lnTo>
                  <a:pt x="49" y="14346"/>
                </a:lnTo>
                <a:lnTo>
                  <a:pt x="25" y="14492"/>
                </a:lnTo>
                <a:lnTo>
                  <a:pt x="1" y="14662"/>
                </a:lnTo>
                <a:lnTo>
                  <a:pt x="25" y="14833"/>
                </a:lnTo>
                <a:lnTo>
                  <a:pt x="49" y="14979"/>
                </a:lnTo>
                <a:lnTo>
                  <a:pt x="49" y="14979"/>
                </a:lnTo>
                <a:lnTo>
                  <a:pt x="122" y="15149"/>
                </a:lnTo>
                <a:lnTo>
                  <a:pt x="196" y="15295"/>
                </a:lnTo>
                <a:lnTo>
                  <a:pt x="293" y="15417"/>
                </a:lnTo>
                <a:lnTo>
                  <a:pt x="415" y="15539"/>
                </a:lnTo>
                <a:lnTo>
                  <a:pt x="561" y="15636"/>
                </a:lnTo>
                <a:lnTo>
                  <a:pt x="707" y="15734"/>
                </a:lnTo>
                <a:lnTo>
                  <a:pt x="877" y="15807"/>
                </a:lnTo>
                <a:lnTo>
                  <a:pt x="1072" y="15880"/>
                </a:lnTo>
                <a:lnTo>
                  <a:pt x="1243" y="15929"/>
                </a:lnTo>
                <a:lnTo>
                  <a:pt x="1462" y="15953"/>
                </a:lnTo>
                <a:lnTo>
                  <a:pt x="1657" y="15977"/>
                </a:lnTo>
                <a:lnTo>
                  <a:pt x="1876" y="15977"/>
                </a:lnTo>
                <a:lnTo>
                  <a:pt x="2095" y="15953"/>
                </a:lnTo>
                <a:lnTo>
                  <a:pt x="2339" y="15929"/>
                </a:lnTo>
                <a:lnTo>
                  <a:pt x="2558" y="15880"/>
                </a:lnTo>
                <a:lnTo>
                  <a:pt x="2801" y="15831"/>
                </a:lnTo>
                <a:lnTo>
                  <a:pt x="2801" y="15831"/>
                </a:lnTo>
                <a:lnTo>
                  <a:pt x="3216" y="15661"/>
                </a:lnTo>
                <a:lnTo>
                  <a:pt x="3581" y="15466"/>
                </a:lnTo>
                <a:lnTo>
                  <a:pt x="3897" y="15247"/>
                </a:lnTo>
                <a:lnTo>
                  <a:pt x="4165" y="14979"/>
                </a:lnTo>
                <a:lnTo>
                  <a:pt x="4360" y="14711"/>
                </a:lnTo>
                <a:lnTo>
                  <a:pt x="4458" y="14565"/>
                </a:lnTo>
                <a:lnTo>
                  <a:pt x="4531" y="14419"/>
                </a:lnTo>
                <a:lnTo>
                  <a:pt x="4579" y="14272"/>
                </a:lnTo>
                <a:lnTo>
                  <a:pt x="4604" y="14126"/>
                </a:lnTo>
                <a:lnTo>
                  <a:pt x="4628" y="13980"/>
                </a:lnTo>
                <a:lnTo>
                  <a:pt x="4628" y="13834"/>
                </a:lnTo>
                <a:lnTo>
                  <a:pt x="4628" y="6187"/>
                </a:lnTo>
                <a:lnTo>
                  <a:pt x="12470" y="3727"/>
                </a:lnTo>
                <a:lnTo>
                  <a:pt x="12470" y="10108"/>
                </a:lnTo>
                <a:lnTo>
                  <a:pt x="12470" y="10108"/>
                </a:lnTo>
                <a:lnTo>
                  <a:pt x="12154" y="10083"/>
                </a:lnTo>
                <a:lnTo>
                  <a:pt x="11813" y="10083"/>
                </a:lnTo>
                <a:lnTo>
                  <a:pt x="11447" y="10132"/>
                </a:lnTo>
                <a:lnTo>
                  <a:pt x="11082" y="10230"/>
                </a:lnTo>
                <a:lnTo>
                  <a:pt x="11082" y="10230"/>
                </a:lnTo>
                <a:lnTo>
                  <a:pt x="10863" y="10303"/>
                </a:lnTo>
                <a:lnTo>
                  <a:pt x="10644" y="10400"/>
                </a:lnTo>
                <a:lnTo>
                  <a:pt x="10425" y="10522"/>
                </a:lnTo>
                <a:lnTo>
                  <a:pt x="10254" y="10619"/>
                </a:lnTo>
                <a:lnTo>
                  <a:pt x="10059" y="10765"/>
                </a:lnTo>
                <a:lnTo>
                  <a:pt x="9913" y="10887"/>
                </a:lnTo>
                <a:lnTo>
                  <a:pt x="9767" y="11033"/>
                </a:lnTo>
                <a:lnTo>
                  <a:pt x="9621" y="11179"/>
                </a:lnTo>
                <a:lnTo>
                  <a:pt x="9523" y="11350"/>
                </a:lnTo>
                <a:lnTo>
                  <a:pt x="9426" y="11496"/>
                </a:lnTo>
                <a:lnTo>
                  <a:pt x="9353" y="11666"/>
                </a:lnTo>
                <a:lnTo>
                  <a:pt x="9304" y="11837"/>
                </a:lnTo>
                <a:lnTo>
                  <a:pt x="9280" y="11983"/>
                </a:lnTo>
                <a:lnTo>
                  <a:pt x="9256" y="12154"/>
                </a:lnTo>
                <a:lnTo>
                  <a:pt x="9280" y="12324"/>
                </a:lnTo>
                <a:lnTo>
                  <a:pt x="9304" y="12470"/>
                </a:lnTo>
                <a:lnTo>
                  <a:pt x="9304" y="12470"/>
                </a:lnTo>
                <a:lnTo>
                  <a:pt x="9377" y="12641"/>
                </a:lnTo>
                <a:lnTo>
                  <a:pt x="9450" y="12787"/>
                </a:lnTo>
                <a:lnTo>
                  <a:pt x="9548" y="12909"/>
                </a:lnTo>
                <a:lnTo>
                  <a:pt x="9670" y="13030"/>
                </a:lnTo>
                <a:lnTo>
                  <a:pt x="9816" y="13128"/>
                </a:lnTo>
                <a:lnTo>
                  <a:pt x="9962" y="13225"/>
                </a:lnTo>
                <a:lnTo>
                  <a:pt x="10132" y="13298"/>
                </a:lnTo>
                <a:lnTo>
                  <a:pt x="10303" y="13371"/>
                </a:lnTo>
                <a:lnTo>
                  <a:pt x="10498" y="13420"/>
                </a:lnTo>
                <a:lnTo>
                  <a:pt x="10717" y="13444"/>
                </a:lnTo>
                <a:lnTo>
                  <a:pt x="10912" y="13469"/>
                </a:lnTo>
                <a:lnTo>
                  <a:pt x="11131" y="13469"/>
                </a:lnTo>
                <a:lnTo>
                  <a:pt x="11350" y="13444"/>
                </a:lnTo>
                <a:lnTo>
                  <a:pt x="11594" y="13420"/>
                </a:lnTo>
                <a:lnTo>
                  <a:pt x="11813" y="13371"/>
                </a:lnTo>
                <a:lnTo>
                  <a:pt x="12056" y="13323"/>
                </a:lnTo>
                <a:lnTo>
                  <a:pt x="12056" y="13323"/>
                </a:lnTo>
                <a:lnTo>
                  <a:pt x="12422" y="13176"/>
                </a:lnTo>
                <a:lnTo>
                  <a:pt x="12763" y="13006"/>
                </a:lnTo>
                <a:lnTo>
                  <a:pt x="13055" y="12787"/>
                </a:lnTo>
                <a:lnTo>
                  <a:pt x="13323" y="12568"/>
                </a:lnTo>
                <a:lnTo>
                  <a:pt x="13542" y="12324"/>
                </a:lnTo>
                <a:lnTo>
                  <a:pt x="13713" y="12056"/>
                </a:lnTo>
                <a:lnTo>
                  <a:pt x="13810" y="11788"/>
                </a:lnTo>
                <a:lnTo>
                  <a:pt x="13859" y="11642"/>
                </a:lnTo>
                <a:lnTo>
                  <a:pt x="13883" y="11520"/>
                </a:lnTo>
                <a:lnTo>
                  <a:pt x="13883" y="0"/>
                </a:lnTo>
                <a:lnTo>
                  <a:pt x="3240" y="324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862013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6" name="Google Shape;116;p15"/>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20</a:t>
            </a:fld>
            <a:endParaRPr dirty="0"/>
          </a:p>
        </p:txBody>
      </p:sp>
      <p:sp>
        <p:nvSpPr>
          <p:cNvPr id="10" name="Rectángulo: esquinas diagonales redondeadas 9">
            <a:extLst>
              <a:ext uri="{FF2B5EF4-FFF2-40B4-BE49-F238E27FC236}">
                <a16:creationId xmlns:a16="http://schemas.microsoft.com/office/drawing/2014/main" id="{764EBBEA-7D6A-4090-A142-34C9C8B2B40F}"/>
              </a:ext>
            </a:extLst>
          </p:cNvPr>
          <p:cNvSpPr/>
          <p:nvPr/>
        </p:nvSpPr>
        <p:spPr>
          <a:xfrm>
            <a:off x="157555" y="-205927"/>
            <a:ext cx="4005943" cy="447040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 name="Marcador de texto 2">
            <a:extLst>
              <a:ext uri="{FF2B5EF4-FFF2-40B4-BE49-F238E27FC236}">
                <a16:creationId xmlns:a16="http://schemas.microsoft.com/office/drawing/2014/main" id="{691B982C-D94A-4B4D-87C3-F921C689EFF6}"/>
              </a:ext>
            </a:extLst>
          </p:cNvPr>
          <p:cNvSpPr>
            <a:spLocks noGrp="1"/>
          </p:cNvSpPr>
          <p:nvPr>
            <p:ph type="body" idx="1"/>
          </p:nvPr>
        </p:nvSpPr>
        <p:spPr>
          <a:xfrm>
            <a:off x="449820" y="1260581"/>
            <a:ext cx="3419100" cy="348929"/>
          </a:xfrm>
        </p:spPr>
        <p:txBody>
          <a:bodyPr/>
          <a:lstStyle/>
          <a:p>
            <a:r>
              <a:rPr lang="en-US" sz="1600" dirty="0">
                <a:solidFill>
                  <a:schemeClr val="bg1"/>
                </a:solidFill>
                <a:effectLst/>
                <a:latin typeface="Red Hat Display" panose="020B0604020202020204" charset="0"/>
                <a:ea typeface="Calibri" panose="020F0502020204030204" pitchFamily="34" charset="0"/>
                <a:cs typeface="Times New Roman" panose="02020603050405020304" pitchFamily="18" charset="0"/>
              </a:rPr>
              <a:t>Diseño e implementación de</a:t>
            </a:r>
            <a:endParaRPr lang="es-CO" sz="1800" dirty="0">
              <a:solidFill>
                <a:schemeClr val="bg1"/>
              </a:solidFill>
              <a:latin typeface="Red Hat Display" panose="020B0604020202020204" charset="0"/>
            </a:endParaRPr>
          </a:p>
        </p:txBody>
      </p:sp>
      <p:sp>
        <p:nvSpPr>
          <p:cNvPr id="12" name="CuadroTexto 11">
            <a:extLst>
              <a:ext uri="{FF2B5EF4-FFF2-40B4-BE49-F238E27FC236}">
                <a16:creationId xmlns:a16="http://schemas.microsoft.com/office/drawing/2014/main" id="{0B5E6DF5-1462-4600-914C-AFF3D861BC6E}"/>
              </a:ext>
            </a:extLst>
          </p:cNvPr>
          <p:cNvSpPr txBox="1"/>
          <p:nvPr/>
        </p:nvSpPr>
        <p:spPr>
          <a:xfrm>
            <a:off x="816915" y="1285108"/>
            <a:ext cx="3528435" cy="1246495"/>
          </a:xfrm>
          <a:prstGeom prst="rect">
            <a:avLst/>
          </a:prstGeom>
          <a:noFill/>
        </p:spPr>
        <p:txBody>
          <a:bodyPr wrap="square" rtlCol="0">
            <a:spAutoFit/>
          </a:bodyPr>
          <a:lstStyle/>
          <a:p>
            <a:pPr>
              <a:lnSpc>
                <a:spcPts val="3000"/>
              </a:lnSpc>
            </a:pPr>
            <a:r>
              <a:rPr lang="es-ES" sz="3200" spc="-100" dirty="0">
                <a:solidFill>
                  <a:srgbClr val="002060"/>
                </a:solidFill>
                <a:effectLst/>
                <a:latin typeface="Poetsen One" panose="020108030300000D0203" pitchFamily="2" charset="0"/>
                <a:ea typeface="Calibri" panose="020F0502020204030204" pitchFamily="34" charset="0"/>
                <a:cs typeface="Times New Roman" panose="02020603050405020304" pitchFamily="18" charset="0"/>
              </a:rPr>
              <a:t>MESAS DE </a:t>
            </a:r>
            <a:r>
              <a:rPr lang="es-ES" sz="3200" spc="-100" dirty="0">
                <a:solidFill>
                  <a:srgbClr val="0989B1"/>
                </a:solidFill>
                <a:effectLst/>
                <a:latin typeface="Poetsen One" panose="020108030300000D0203" pitchFamily="2" charset="0"/>
                <a:ea typeface="Calibri" panose="020F0502020204030204" pitchFamily="34" charset="0"/>
                <a:cs typeface="Times New Roman" panose="02020603050405020304" pitchFamily="18" charset="0"/>
              </a:rPr>
              <a:t>TURISMO Y CULTURA</a:t>
            </a:r>
          </a:p>
        </p:txBody>
      </p:sp>
      <p:grpSp>
        <p:nvGrpSpPr>
          <p:cNvPr id="4" name="Grupo 3">
            <a:extLst>
              <a:ext uri="{FF2B5EF4-FFF2-40B4-BE49-F238E27FC236}">
                <a16:creationId xmlns:a16="http://schemas.microsoft.com/office/drawing/2014/main" id="{AE618C8F-A651-48F8-8B0C-FB6A6CFE4AEB}"/>
              </a:ext>
            </a:extLst>
          </p:cNvPr>
          <p:cNvGrpSpPr/>
          <p:nvPr/>
        </p:nvGrpSpPr>
        <p:grpSpPr>
          <a:xfrm>
            <a:off x="548890" y="4697644"/>
            <a:ext cx="2159301" cy="437734"/>
            <a:chOff x="6330014" y="4690087"/>
            <a:chExt cx="2159301" cy="437734"/>
          </a:xfrm>
        </p:grpSpPr>
        <p:pic>
          <p:nvPicPr>
            <p:cNvPr id="25" name="Google Shape;123;p4">
              <a:extLst>
                <a:ext uri="{FF2B5EF4-FFF2-40B4-BE49-F238E27FC236}">
                  <a16:creationId xmlns:a16="http://schemas.microsoft.com/office/drawing/2014/main" id="{3CA73F56-871F-4B03-A345-D15A38E34F0D}"/>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7227405" y="4690087"/>
              <a:ext cx="1261910" cy="437734"/>
            </a:xfrm>
            <a:prstGeom prst="rect">
              <a:avLst/>
            </a:prstGeom>
            <a:noFill/>
            <a:ln>
              <a:noFill/>
            </a:ln>
          </p:spPr>
        </p:pic>
        <p:pic>
          <p:nvPicPr>
            <p:cNvPr id="55" name="Imagen 54">
              <a:extLst>
                <a:ext uri="{FF2B5EF4-FFF2-40B4-BE49-F238E27FC236}">
                  <a16:creationId xmlns:a16="http://schemas.microsoft.com/office/drawing/2014/main" id="{F224AF03-B00D-4429-B060-D9322CEAB20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330014" y="4720315"/>
              <a:ext cx="800141" cy="373399"/>
            </a:xfrm>
            <a:prstGeom prst="rect">
              <a:avLst/>
            </a:prstGeom>
          </p:spPr>
        </p:pic>
      </p:grpSp>
      <p:sp>
        <p:nvSpPr>
          <p:cNvPr id="59" name="CuadroTexto 58">
            <a:extLst>
              <a:ext uri="{FF2B5EF4-FFF2-40B4-BE49-F238E27FC236}">
                <a16:creationId xmlns:a16="http://schemas.microsoft.com/office/drawing/2014/main" id="{1648461E-1685-475B-AB5E-313700017AF7}"/>
              </a:ext>
            </a:extLst>
          </p:cNvPr>
          <p:cNvSpPr txBox="1"/>
          <p:nvPr/>
        </p:nvSpPr>
        <p:spPr>
          <a:xfrm>
            <a:off x="816915" y="2523800"/>
            <a:ext cx="2711471" cy="1615827"/>
          </a:xfrm>
          <a:prstGeom prst="rect">
            <a:avLst/>
          </a:prstGeom>
          <a:noFill/>
        </p:spPr>
        <p:txBody>
          <a:bodyPr wrap="square" rtlCol="0">
            <a:spAutoFit/>
          </a:bodyPr>
          <a:lstStyle/>
          <a:p>
            <a:r>
              <a:rPr lang="es-ES" sz="1100" dirty="0">
                <a:solidFill>
                  <a:schemeClr val="bg1">
                    <a:lumMod val="50000"/>
                  </a:schemeClr>
                </a:solidFill>
                <a:latin typeface="Red Hat Display" panose="020B0604020202020204" charset="0"/>
                <a:ea typeface="Calibri" panose="020F0502020204030204" pitchFamily="34" charset="0"/>
                <a:cs typeface="Times New Roman" panose="02020603050405020304" pitchFamily="18" charset="0"/>
              </a:rPr>
              <a:t>Realizamos Mesas Técnicas de Turismo y Cultura en los municipios de Villanueva, San Juan Nepomuceno,  </a:t>
            </a:r>
            <a:r>
              <a:rPr lang="es-ES" sz="1100" dirty="0" err="1">
                <a:solidFill>
                  <a:schemeClr val="bg1">
                    <a:lumMod val="50000"/>
                  </a:schemeClr>
                </a:solidFill>
                <a:latin typeface="Red Hat Display" panose="020B0604020202020204" charset="0"/>
                <a:ea typeface="Calibri" panose="020F0502020204030204" pitchFamily="34" charset="0"/>
                <a:cs typeface="Times New Roman" panose="02020603050405020304" pitchFamily="18" charset="0"/>
              </a:rPr>
              <a:t>Cicuco</a:t>
            </a:r>
            <a:r>
              <a:rPr lang="es-ES" sz="1100" dirty="0">
                <a:solidFill>
                  <a:schemeClr val="bg1">
                    <a:lumMod val="50000"/>
                  </a:schemeClr>
                </a:solidFill>
                <a:latin typeface="Red Hat Display" panose="020B0604020202020204" charset="0"/>
                <a:ea typeface="Calibri" panose="020F0502020204030204" pitchFamily="34" charset="0"/>
                <a:cs typeface="Times New Roman" panose="02020603050405020304" pitchFamily="18" charset="0"/>
              </a:rPr>
              <a:t> , San Basilio de Palenque, San Pablo-</a:t>
            </a:r>
            <a:r>
              <a:rPr lang="es-ES" sz="1100" dirty="0" err="1">
                <a:solidFill>
                  <a:schemeClr val="bg1">
                    <a:lumMod val="50000"/>
                  </a:schemeClr>
                </a:solidFill>
                <a:latin typeface="Red Hat Display" panose="020B0604020202020204" charset="0"/>
                <a:ea typeface="Calibri" panose="020F0502020204030204" pitchFamily="34" charset="0"/>
                <a:cs typeface="Times New Roman" panose="02020603050405020304" pitchFamily="18" charset="0"/>
              </a:rPr>
              <a:t>Cantagallo</a:t>
            </a:r>
            <a:r>
              <a:rPr lang="es-ES" sz="1100" dirty="0">
                <a:solidFill>
                  <a:schemeClr val="bg1">
                    <a:lumMod val="50000"/>
                  </a:schemeClr>
                </a:solidFill>
                <a:latin typeface="Red Hat Display" panose="020B0604020202020204" charset="0"/>
                <a:ea typeface="Calibri" panose="020F0502020204030204" pitchFamily="34" charset="0"/>
                <a:cs typeface="Times New Roman" panose="02020603050405020304" pitchFamily="18" charset="0"/>
              </a:rPr>
              <a:t> y María la Baja con el propósito de identificar necesidades y potencialidades de estos en turismo y cultura </a:t>
            </a:r>
          </a:p>
          <a:p>
            <a:endParaRPr lang="es-CO" sz="1100" b="1" dirty="0">
              <a:solidFill>
                <a:schemeClr val="bg1"/>
              </a:solidFill>
            </a:endParaRPr>
          </a:p>
        </p:txBody>
      </p:sp>
      <p:pic>
        <p:nvPicPr>
          <p:cNvPr id="13" name="Google Shape;339;p41">
            <a:extLst>
              <a:ext uri="{FF2B5EF4-FFF2-40B4-BE49-F238E27FC236}">
                <a16:creationId xmlns:a16="http://schemas.microsoft.com/office/drawing/2014/main" id="{9E77E1D3-3EFF-4779-BFF5-6DE564A17876}"/>
              </a:ext>
            </a:extLst>
          </p:cNvPr>
          <p:cNvPicPr preferRelativeResize="0"/>
          <p:nvPr/>
        </p:nvPicPr>
        <p:blipFill>
          <a:blip r:embed="rId5" cstate="hqprint">
            <a:extLst>
              <a:ext uri="{28A0092B-C50C-407E-A947-70E740481C1C}">
                <a14:useLocalDpi xmlns:a14="http://schemas.microsoft.com/office/drawing/2010/main" val="0"/>
              </a:ext>
            </a:extLst>
          </a:blip>
          <a:srcRect/>
          <a:stretch/>
        </p:blipFill>
        <p:spPr>
          <a:xfrm>
            <a:off x="4345350" y="267417"/>
            <a:ext cx="4180922" cy="2264186"/>
          </a:xfrm>
          <a:prstGeom prst="round2DiagRect">
            <a:avLst>
              <a:gd name="adj1" fmla="val 15278"/>
              <a:gd name="adj2" fmla="val 0"/>
            </a:avLst>
          </a:prstGeom>
          <a:noFill/>
          <a:ln>
            <a:noFill/>
          </a:ln>
          <a:effectLst/>
        </p:spPr>
      </p:pic>
      <p:pic>
        <p:nvPicPr>
          <p:cNvPr id="14" name="Google Shape;339;p41">
            <a:extLst>
              <a:ext uri="{FF2B5EF4-FFF2-40B4-BE49-F238E27FC236}">
                <a16:creationId xmlns:a16="http://schemas.microsoft.com/office/drawing/2014/main" id="{34DD6735-4D58-474C-B420-3B55F18D1914}"/>
              </a:ext>
            </a:extLst>
          </p:cNvPr>
          <p:cNvPicPr preferRelativeResize="0"/>
          <p:nvPr/>
        </p:nvPicPr>
        <p:blipFill>
          <a:blip r:embed="rId6" cstate="hqprint">
            <a:extLst>
              <a:ext uri="{28A0092B-C50C-407E-A947-70E740481C1C}">
                <a14:useLocalDpi xmlns:a14="http://schemas.microsoft.com/office/drawing/2010/main" val="0"/>
              </a:ext>
            </a:extLst>
          </a:blip>
          <a:srcRect/>
          <a:stretch/>
        </p:blipFill>
        <p:spPr>
          <a:xfrm>
            <a:off x="4345350" y="2668835"/>
            <a:ext cx="4180922" cy="2264186"/>
          </a:xfrm>
          <a:prstGeom prst="round2DiagRect">
            <a:avLst>
              <a:gd name="adj1" fmla="val 15278"/>
              <a:gd name="adj2" fmla="val 0"/>
            </a:avLst>
          </a:prstGeom>
          <a:noFill/>
          <a:ln>
            <a:noFill/>
          </a:ln>
          <a:effectLst>
            <a:reflection blurRad="6350" stA="50000" endPos="38500" dist="50800" dir="5400000" sy="-100000" algn="bl" rotWithShape="0"/>
          </a:effectLst>
        </p:spPr>
      </p:pic>
      <p:sp>
        <p:nvSpPr>
          <p:cNvPr id="15" name="Rectángulo: esquinas redondeadas 12">
            <a:extLst>
              <a:ext uri="{FF2B5EF4-FFF2-40B4-BE49-F238E27FC236}">
                <a16:creationId xmlns:a16="http://schemas.microsoft.com/office/drawing/2014/main" id="{D2AC602D-5D5E-4440-9C07-06E61942BDD9}"/>
              </a:ext>
            </a:extLst>
          </p:cNvPr>
          <p:cNvSpPr/>
          <p:nvPr/>
        </p:nvSpPr>
        <p:spPr>
          <a:xfrm>
            <a:off x="157555" y="576624"/>
            <a:ext cx="4816838" cy="501571"/>
          </a:xfrm>
          <a:prstGeom prst="roundRect">
            <a:avLst>
              <a:gd name="adj" fmla="val 50000"/>
            </a:avLst>
          </a:prstGeom>
          <a:solidFill>
            <a:srgbClr val="09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800" b="1" dirty="0">
                <a:solidFill>
                  <a:srgbClr val="FEEF94"/>
                </a:solidFill>
                <a:latin typeface="Poetsen One" panose="020108030300000D0203" pitchFamily="2" charset="0"/>
                <a:ea typeface="Calibri" panose="020F0502020204030204" pitchFamily="34" charset="0"/>
                <a:cs typeface="Times New Roman" panose="02020603050405020304" pitchFamily="18" charset="0"/>
              </a:rPr>
              <a:t>7 Mesas Técnicas de Turismo y Cultura</a:t>
            </a:r>
            <a:endParaRPr lang="es-CO" sz="1800" dirty="0">
              <a:solidFill>
                <a:srgbClr val="FEEF94"/>
              </a:solidFill>
              <a:latin typeface="Poetsen One" panose="020108030300000D0203" pitchFamily="2" charset="0"/>
            </a:endParaRPr>
          </a:p>
        </p:txBody>
      </p:sp>
    </p:spTree>
    <p:extLst>
      <p:ext uri="{BB962C8B-B14F-4D97-AF65-F5344CB8AC3E}">
        <p14:creationId xmlns:p14="http://schemas.microsoft.com/office/powerpoint/2010/main" val="17370524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53" name="Google Shape;339;p41">
            <a:extLst>
              <a:ext uri="{FF2B5EF4-FFF2-40B4-BE49-F238E27FC236}">
                <a16:creationId xmlns:a16="http://schemas.microsoft.com/office/drawing/2014/main" id="{BB07C911-7522-4377-80AF-EC8C5FD0B9E6}"/>
              </a:ext>
            </a:extLst>
          </p:cNvPr>
          <p:cNvPicPr preferRelativeResize="0"/>
          <p:nvPr/>
        </p:nvPicPr>
        <p:blipFill>
          <a:blip r:embed="rId3" cstate="hqprint">
            <a:extLst>
              <a:ext uri="{28A0092B-C50C-407E-A947-70E740481C1C}">
                <a14:useLocalDpi xmlns:a14="http://schemas.microsoft.com/office/drawing/2010/main"/>
              </a:ext>
            </a:extLst>
          </a:blip>
          <a:srcRect/>
          <a:stretch/>
        </p:blipFill>
        <p:spPr>
          <a:xfrm>
            <a:off x="4450484" y="916536"/>
            <a:ext cx="3992304" cy="2743627"/>
          </a:xfrm>
          <a:prstGeom prst="round2DiagRect">
            <a:avLst>
              <a:gd name="adj1" fmla="val 15278"/>
              <a:gd name="adj2" fmla="val 0"/>
            </a:avLst>
          </a:prstGeom>
          <a:noFill/>
          <a:ln>
            <a:noFill/>
          </a:ln>
          <a:effectLst>
            <a:reflection blurRad="6350" stA="50000" endPos="38500" dist="50800" dir="5400000" sy="-100000" algn="bl" rotWithShape="0"/>
          </a:effectLst>
        </p:spPr>
      </p:pic>
      <p:sp>
        <p:nvSpPr>
          <p:cNvPr id="116" name="Google Shape;116;p15"/>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1" i="0" u="none" strike="noStrike" kern="0" cap="none" spc="0" normalizeH="0" baseline="0" noProof="0">
                <a:ln>
                  <a:noFill/>
                </a:ln>
                <a:solidFill>
                  <a:srgbClr val="455F51"/>
                </a:solidFill>
                <a:effectLst/>
                <a:uLnTx/>
                <a:uFillTx/>
                <a:latin typeface="Red Hat Display"/>
                <a:sym typeface="Red Hat Display"/>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000" b="1" i="0" u="none" strike="noStrike" kern="0" cap="none" spc="0" normalizeH="0" baseline="0" noProof="0" dirty="0">
              <a:ln>
                <a:noFill/>
              </a:ln>
              <a:solidFill>
                <a:srgbClr val="455F51"/>
              </a:solidFill>
              <a:effectLst/>
              <a:uLnTx/>
              <a:uFillTx/>
              <a:latin typeface="Red Hat Display"/>
              <a:sym typeface="Red Hat Display"/>
            </a:endParaRPr>
          </a:p>
        </p:txBody>
      </p:sp>
      <p:sp>
        <p:nvSpPr>
          <p:cNvPr id="10" name="Rectángulo: esquinas diagonales redondeadas 9">
            <a:extLst>
              <a:ext uri="{FF2B5EF4-FFF2-40B4-BE49-F238E27FC236}">
                <a16:creationId xmlns:a16="http://schemas.microsoft.com/office/drawing/2014/main" id="{764EBBEA-7D6A-4090-A142-34C9C8B2B40F}"/>
              </a:ext>
            </a:extLst>
          </p:cNvPr>
          <p:cNvSpPr/>
          <p:nvPr/>
        </p:nvSpPr>
        <p:spPr>
          <a:xfrm>
            <a:off x="137886" y="65314"/>
            <a:ext cx="4005943" cy="447040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3" name="Marcador de texto 2">
            <a:extLst>
              <a:ext uri="{FF2B5EF4-FFF2-40B4-BE49-F238E27FC236}">
                <a16:creationId xmlns:a16="http://schemas.microsoft.com/office/drawing/2014/main" id="{691B982C-D94A-4B4D-87C3-F921C689EFF6}"/>
              </a:ext>
            </a:extLst>
          </p:cNvPr>
          <p:cNvSpPr>
            <a:spLocks noGrp="1"/>
          </p:cNvSpPr>
          <p:nvPr>
            <p:ph type="body" idx="1"/>
          </p:nvPr>
        </p:nvSpPr>
        <p:spPr>
          <a:xfrm>
            <a:off x="282314" y="553686"/>
            <a:ext cx="3419100" cy="348929"/>
          </a:xfrm>
        </p:spPr>
        <p:txBody>
          <a:bodyPr/>
          <a:lstStyle/>
          <a:p>
            <a:r>
              <a:rPr lang="en-US" sz="1600" dirty="0">
                <a:solidFill>
                  <a:schemeClr val="bg1"/>
                </a:solidFill>
                <a:effectLst/>
                <a:latin typeface="Red Hat Display" panose="020B0604020202020204" charset="0"/>
                <a:ea typeface="Calibri" panose="020F0502020204030204" pitchFamily="34" charset="0"/>
                <a:cs typeface="Times New Roman" panose="02020603050405020304" pitchFamily="18" charset="0"/>
              </a:rPr>
              <a:t>Diseño e implementación de</a:t>
            </a:r>
            <a:endParaRPr lang="es-CO" sz="1800" dirty="0">
              <a:solidFill>
                <a:schemeClr val="bg1"/>
              </a:solidFill>
              <a:latin typeface="Red Hat Display" panose="020B0604020202020204" charset="0"/>
            </a:endParaRPr>
          </a:p>
        </p:txBody>
      </p:sp>
      <p:sp>
        <p:nvSpPr>
          <p:cNvPr id="12" name="CuadroTexto 11">
            <a:extLst>
              <a:ext uri="{FF2B5EF4-FFF2-40B4-BE49-F238E27FC236}">
                <a16:creationId xmlns:a16="http://schemas.microsoft.com/office/drawing/2014/main" id="{0B5E6DF5-1462-4600-914C-AFF3D861BC6E}"/>
              </a:ext>
            </a:extLst>
          </p:cNvPr>
          <p:cNvSpPr txBox="1"/>
          <p:nvPr/>
        </p:nvSpPr>
        <p:spPr>
          <a:xfrm>
            <a:off x="649410" y="570656"/>
            <a:ext cx="3419100" cy="1887696"/>
          </a:xfrm>
          <a:prstGeom prst="rect">
            <a:avLst/>
          </a:prstGeom>
          <a:noFill/>
        </p:spPr>
        <p:txBody>
          <a:bodyPr wrap="square" rtlCol="0">
            <a:spAutoFit/>
          </a:bodyPr>
          <a:lstStyle/>
          <a:p>
            <a:pPr marL="0" marR="0" lvl="0" indent="0" algn="l" defTabSz="914400" rtl="0" eaLnBrk="1" fontAlgn="auto" latinLnBrk="0" hangingPunct="1">
              <a:lnSpc>
                <a:spcPts val="2000"/>
              </a:lnSpc>
              <a:spcBef>
                <a:spcPts val="0"/>
              </a:spcBef>
              <a:spcAft>
                <a:spcPts val="0"/>
              </a:spcAft>
              <a:buClr>
                <a:srgbClr val="000000"/>
              </a:buClr>
              <a:buSzTx/>
              <a:buFont typeface="Arial"/>
              <a:buNone/>
              <a:tabLst/>
              <a:defRPr/>
            </a:pPr>
            <a:r>
              <a:rPr kumimoji="0" lang="es-ES" sz="2000" b="0" i="0" u="none" strike="noStrike" kern="0" cap="none" spc="-100" normalizeH="0" baseline="0" noProof="0" dirty="0">
                <a:ln>
                  <a:noFill/>
                </a:ln>
                <a:solidFill>
                  <a:srgbClr val="002060"/>
                </a:solidFill>
                <a:effectLst/>
                <a:uLnTx/>
                <a:uFillTx/>
                <a:latin typeface="Poetsen One" panose="020108030300000D0203" pitchFamily="2" charset="0"/>
                <a:ea typeface="Calibri" panose="020F0502020204030204" pitchFamily="34" charset="0"/>
                <a:cs typeface="Times New Roman" panose="02020603050405020304" pitchFamily="18" charset="0"/>
                <a:sym typeface="Arial"/>
              </a:rPr>
              <a:t>MUNICIPIOS CON </a:t>
            </a:r>
          </a:p>
          <a:p>
            <a:pPr marL="0" marR="0" lvl="0" indent="0" algn="l" defTabSz="914400" rtl="0" eaLnBrk="1" fontAlgn="auto" latinLnBrk="0" hangingPunct="1">
              <a:lnSpc>
                <a:spcPts val="2000"/>
              </a:lnSpc>
              <a:spcBef>
                <a:spcPts val="0"/>
              </a:spcBef>
              <a:spcAft>
                <a:spcPts val="0"/>
              </a:spcAft>
              <a:buClr>
                <a:srgbClr val="000000"/>
              </a:buClr>
              <a:buSzTx/>
              <a:buFont typeface="Arial"/>
              <a:buNone/>
              <a:tabLst/>
              <a:defRPr/>
            </a:pPr>
            <a:r>
              <a:rPr kumimoji="0" lang="es-ES" sz="2000" b="0" i="0" u="none" strike="noStrike" kern="0" cap="none" spc="-100" normalizeH="0" baseline="0" noProof="0" dirty="0">
                <a:ln>
                  <a:noFill/>
                </a:ln>
                <a:solidFill>
                  <a:srgbClr val="A89BBC"/>
                </a:solidFill>
                <a:effectLst/>
                <a:uLnTx/>
                <a:uFillTx/>
                <a:latin typeface="Poetsen One" panose="020108030300000D0203" pitchFamily="2" charset="0"/>
                <a:ea typeface="Calibri" panose="020F0502020204030204" pitchFamily="34" charset="0"/>
                <a:cs typeface="Times New Roman" panose="02020603050405020304" pitchFamily="18" charset="0"/>
                <a:sym typeface="Arial"/>
              </a:rPr>
              <a:t>VOCACIÓN TURÍSTICA </a:t>
            </a:r>
          </a:p>
          <a:p>
            <a:pPr marL="0" marR="0" lvl="0" indent="0" algn="l" defTabSz="914400" rtl="0" eaLnBrk="1" fontAlgn="auto" latinLnBrk="0" hangingPunct="1">
              <a:lnSpc>
                <a:spcPts val="2000"/>
              </a:lnSpc>
              <a:spcBef>
                <a:spcPts val="0"/>
              </a:spcBef>
              <a:spcAft>
                <a:spcPts val="0"/>
              </a:spcAft>
              <a:buClr>
                <a:srgbClr val="000000"/>
              </a:buClr>
              <a:buSzTx/>
              <a:buFont typeface="Arial"/>
              <a:buNone/>
              <a:tabLst/>
              <a:defRPr/>
            </a:pPr>
            <a:r>
              <a:rPr kumimoji="0" lang="es-ES" sz="2000" b="0" i="0" u="none" strike="noStrike" kern="0" cap="none" spc="-100" normalizeH="0" baseline="0" noProof="0" dirty="0">
                <a:ln>
                  <a:noFill/>
                </a:ln>
                <a:solidFill>
                  <a:srgbClr val="002060"/>
                </a:solidFill>
                <a:effectLst/>
                <a:uLnTx/>
                <a:uFillTx/>
                <a:latin typeface="Poetsen One" panose="020108030300000D0203" pitchFamily="2" charset="0"/>
                <a:ea typeface="Calibri" panose="020F0502020204030204" pitchFamily="34" charset="0"/>
                <a:cs typeface="Times New Roman" panose="02020603050405020304" pitchFamily="18" charset="0"/>
                <a:sym typeface="Arial"/>
              </a:rPr>
              <a:t>CON ACOMPAÑAMIENTO TÉCNICO PARA LA FORMULACIÓN DE PLANES DE DESARROLLO TURÍSTICO REALIZADO</a:t>
            </a:r>
            <a:endParaRPr kumimoji="0" lang="es-CO" sz="2000" b="0" i="0" u="none" strike="noStrike" kern="0" cap="none" spc="-100" normalizeH="0" baseline="0" noProof="0" dirty="0">
              <a:ln>
                <a:noFill/>
              </a:ln>
              <a:solidFill>
                <a:srgbClr val="000000"/>
              </a:solidFill>
              <a:effectLst/>
              <a:uLnTx/>
              <a:uFillTx/>
              <a:latin typeface="Arial"/>
              <a:cs typeface="Arial"/>
              <a:sym typeface="Arial"/>
            </a:endParaRPr>
          </a:p>
        </p:txBody>
      </p:sp>
      <p:grpSp>
        <p:nvGrpSpPr>
          <p:cNvPr id="4" name="Grupo 3">
            <a:extLst>
              <a:ext uri="{FF2B5EF4-FFF2-40B4-BE49-F238E27FC236}">
                <a16:creationId xmlns:a16="http://schemas.microsoft.com/office/drawing/2014/main" id="{AE618C8F-A651-48F8-8B0C-FB6A6CFE4AEB}"/>
              </a:ext>
            </a:extLst>
          </p:cNvPr>
          <p:cNvGrpSpPr/>
          <p:nvPr/>
        </p:nvGrpSpPr>
        <p:grpSpPr>
          <a:xfrm>
            <a:off x="6330014" y="4697644"/>
            <a:ext cx="2159301" cy="437734"/>
            <a:chOff x="6330014" y="4690087"/>
            <a:chExt cx="2159301" cy="437734"/>
          </a:xfrm>
        </p:grpSpPr>
        <p:pic>
          <p:nvPicPr>
            <p:cNvPr id="25" name="Google Shape;123;p4">
              <a:extLst>
                <a:ext uri="{FF2B5EF4-FFF2-40B4-BE49-F238E27FC236}">
                  <a16:creationId xmlns:a16="http://schemas.microsoft.com/office/drawing/2014/main" id="{3CA73F56-871F-4B03-A345-D15A38E34F0D}"/>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7227405" y="4690087"/>
              <a:ext cx="1261910" cy="437734"/>
            </a:xfrm>
            <a:prstGeom prst="rect">
              <a:avLst/>
            </a:prstGeom>
            <a:noFill/>
            <a:ln>
              <a:noFill/>
            </a:ln>
          </p:spPr>
        </p:pic>
        <p:pic>
          <p:nvPicPr>
            <p:cNvPr id="55" name="Imagen 54">
              <a:extLst>
                <a:ext uri="{FF2B5EF4-FFF2-40B4-BE49-F238E27FC236}">
                  <a16:creationId xmlns:a16="http://schemas.microsoft.com/office/drawing/2014/main" id="{F224AF03-B00D-4429-B060-D9322CEAB20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330014" y="4720315"/>
              <a:ext cx="800141" cy="373399"/>
            </a:xfrm>
            <a:prstGeom prst="rect">
              <a:avLst/>
            </a:prstGeom>
          </p:spPr>
        </p:pic>
      </p:grpSp>
      <p:sp>
        <p:nvSpPr>
          <p:cNvPr id="40" name="CuadroTexto 39">
            <a:extLst>
              <a:ext uri="{FF2B5EF4-FFF2-40B4-BE49-F238E27FC236}">
                <a16:creationId xmlns:a16="http://schemas.microsoft.com/office/drawing/2014/main" id="{57B36893-1D17-40D3-80BB-2769D843E52F}"/>
              </a:ext>
            </a:extLst>
          </p:cNvPr>
          <p:cNvSpPr txBox="1"/>
          <p:nvPr/>
        </p:nvSpPr>
        <p:spPr>
          <a:xfrm>
            <a:off x="668860" y="2358621"/>
            <a:ext cx="3241080" cy="15311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000" b="0" i="0" u="none" strike="noStrike" kern="0" cap="none" spc="0" normalizeH="0" baseline="0" noProof="0" dirty="0">
                <a:ln>
                  <a:noFill/>
                </a:ln>
                <a:solidFill>
                  <a:prstClr val="white">
                    <a:lumMod val="50000"/>
                  </a:prstClr>
                </a:solidFill>
                <a:effectLst/>
                <a:uLnTx/>
                <a:uFillTx/>
                <a:latin typeface="Red Hat Display" panose="020B0604020202020204" charset="0"/>
                <a:ea typeface="Calibri" panose="020F0502020204030204" pitchFamily="34" charset="0"/>
                <a:cs typeface="Times New Roman" panose="02020603050405020304" pitchFamily="18" charset="0"/>
                <a:sym typeface="Arial"/>
              </a:rPr>
              <a:t>Iniciamos las jornadas de acompañamiento técnico en los municipios de </a:t>
            </a:r>
            <a:r>
              <a:rPr kumimoji="0" lang="es-ES" sz="1100" b="1" i="0" u="none" strike="noStrike" kern="0" cap="none" spc="0" normalizeH="0" baseline="0" noProof="0" dirty="0">
                <a:ln>
                  <a:noFill/>
                </a:ln>
                <a:solidFill>
                  <a:srgbClr val="A89BBC"/>
                </a:solidFill>
                <a:effectLst/>
                <a:uLnTx/>
                <a:uFillTx/>
                <a:latin typeface="Red Hat Display" panose="020B0604020202020204" charset="0"/>
                <a:ea typeface="Calibri" panose="020F0502020204030204" pitchFamily="34" charset="0"/>
                <a:cs typeface="Times New Roman" panose="02020603050405020304" pitchFamily="18" charset="0"/>
                <a:sym typeface="Arial"/>
              </a:rPr>
              <a:t>Turbaco, Arjona, San Juan Nepomuceno, Santa Catalina, Mahates y Magangué, </a:t>
            </a:r>
            <a:r>
              <a:rPr kumimoji="0" lang="es-ES" sz="1000" b="0" i="0" u="none" strike="noStrike" kern="0" cap="none" spc="0" normalizeH="0" baseline="0" noProof="0" dirty="0">
                <a:ln>
                  <a:noFill/>
                </a:ln>
                <a:solidFill>
                  <a:prstClr val="white">
                    <a:lumMod val="50000"/>
                  </a:prstClr>
                </a:solidFill>
                <a:effectLst/>
                <a:uLnTx/>
                <a:uFillTx/>
                <a:latin typeface="Red Hat Display" panose="020B0604020202020204" charset="0"/>
                <a:ea typeface="Calibri" panose="020F0502020204030204" pitchFamily="34" charset="0"/>
                <a:cs typeface="Times New Roman" panose="02020603050405020304" pitchFamily="18" charset="0"/>
                <a:sym typeface="Arial"/>
              </a:rPr>
              <a:t>en alianza con la </a:t>
            </a:r>
            <a:r>
              <a:rPr kumimoji="0" lang="es-ES" sz="1000" b="1" i="0" u="none" strike="noStrike" kern="0" cap="none" spc="0" normalizeH="0" baseline="0" noProof="0" dirty="0">
                <a:ln>
                  <a:noFill/>
                </a:ln>
                <a:solidFill>
                  <a:prstClr val="white">
                    <a:lumMod val="50000"/>
                  </a:prstClr>
                </a:solidFill>
                <a:effectLst/>
                <a:uLnTx/>
                <a:uFillTx/>
                <a:latin typeface="Red Hat Display" panose="020B0604020202020204" charset="0"/>
                <a:ea typeface="Calibri" panose="020F0502020204030204" pitchFamily="34" charset="0"/>
                <a:cs typeface="Times New Roman" panose="02020603050405020304" pitchFamily="18" charset="0"/>
                <a:sym typeface="Arial"/>
              </a:rPr>
              <a:t>Universidad Libre, Universidad Tecnológica de Bolívar, Universidad de Cartagena, SENA, la Institución Tecnológica Colegio Mayor de Bolívar y la Fundación Universitaria Tecnológico Comfenalco.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050" b="1" i="0" u="none" strike="noStrike" kern="0" cap="none" spc="0" normalizeH="0" baseline="0" noProof="0" dirty="0">
              <a:ln>
                <a:noFill/>
              </a:ln>
              <a:solidFill>
                <a:prstClr val="white"/>
              </a:solidFill>
              <a:effectLst/>
              <a:uLnTx/>
              <a:uFillTx/>
              <a:latin typeface="Arial"/>
              <a:cs typeface="Arial"/>
              <a:sym typeface="Arial"/>
            </a:endParaRPr>
          </a:p>
        </p:txBody>
      </p:sp>
      <p:grpSp>
        <p:nvGrpSpPr>
          <p:cNvPr id="13" name="Google Shape;623;p27">
            <a:extLst>
              <a:ext uri="{FF2B5EF4-FFF2-40B4-BE49-F238E27FC236}">
                <a16:creationId xmlns:a16="http://schemas.microsoft.com/office/drawing/2014/main" id="{0430E44E-57F6-8246-AA31-2AB4786779C3}"/>
              </a:ext>
            </a:extLst>
          </p:cNvPr>
          <p:cNvGrpSpPr/>
          <p:nvPr/>
        </p:nvGrpSpPr>
        <p:grpSpPr>
          <a:xfrm>
            <a:off x="401201" y="3784449"/>
            <a:ext cx="4119180" cy="996428"/>
            <a:chOff x="1278288" y="800475"/>
            <a:chExt cx="3269619" cy="810150"/>
          </a:xfrm>
        </p:grpSpPr>
        <p:sp>
          <p:nvSpPr>
            <p:cNvPr id="14" name="Google Shape;624;p27">
              <a:extLst>
                <a:ext uri="{FF2B5EF4-FFF2-40B4-BE49-F238E27FC236}">
                  <a16:creationId xmlns:a16="http://schemas.microsoft.com/office/drawing/2014/main" id="{7FB614C4-9C2E-A94C-92AF-958AFE5A8945}"/>
                </a:ext>
              </a:extLst>
            </p:cNvPr>
            <p:cNvSpPr/>
            <p:nvPr/>
          </p:nvSpPr>
          <p:spPr>
            <a:xfrm>
              <a:off x="1278288" y="800475"/>
              <a:ext cx="839100" cy="698525"/>
            </a:xfrm>
            <a:custGeom>
              <a:avLst/>
              <a:gdLst/>
              <a:ahLst/>
              <a:cxnLst/>
              <a:rect l="l" t="t" r="r" b="b"/>
              <a:pathLst>
                <a:path w="33564" h="27941" extrusionOk="0">
                  <a:moveTo>
                    <a:pt x="6111" y="1"/>
                  </a:moveTo>
                  <a:cubicBezTo>
                    <a:pt x="3455" y="1"/>
                    <a:pt x="0" y="300"/>
                    <a:pt x="0" y="4593"/>
                  </a:cubicBezTo>
                  <a:lnTo>
                    <a:pt x="0" y="6200"/>
                  </a:lnTo>
                  <a:lnTo>
                    <a:pt x="0" y="27941"/>
                  </a:lnTo>
                  <a:cubicBezTo>
                    <a:pt x="0" y="23649"/>
                    <a:pt x="3455" y="23349"/>
                    <a:pt x="6111" y="23349"/>
                  </a:cubicBezTo>
                  <a:cubicBezTo>
                    <a:pt x="6542" y="23349"/>
                    <a:pt x="6952" y="23357"/>
                    <a:pt x="7323" y="23357"/>
                  </a:cubicBezTo>
                  <a:lnTo>
                    <a:pt x="7323" y="23345"/>
                  </a:lnTo>
                  <a:lnTo>
                    <a:pt x="21896" y="23345"/>
                  </a:lnTo>
                  <a:cubicBezTo>
                    <a:pt x="28337" y="23345"/>
                    <a:pt x="33564" y="18130"/>
                    <a:pt x="33564" y="11677"/>
                  </a:cubicBezTo>
                  <a:cubicBezTo>
                    <a:pt x="33564" y="5235"/>
                    <a:pt x="28337" y="9"/>
                    <a:pt x="21896" y="9"/>
                  </a:cubicBezTo>
                  <a:lnTo>
                    <a:pt x="7323" y="9"/>
                  </a:lnTo>
                  <a:cubicBezTo>
                    <a:pt x="6952" y="9"/>
                    <a:pt x="6542" y="1"/>
                    <a:pt x="611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4343"/>
                </a:solidFill>
                <a:effectLst/>
                <a:uLnTx/>
                <a:uFillTx/>
                <a:latin typeface="Fira Sans Extra Condensed"/>
                <a:ea typeface="Fira Sans Extra Condensed"/>
                <a:cs typeface="Fira Sans Extra Condensed"/>
                <a:sym typeface="Fira Sans Extra Condensed"/>
              </a:endParaRPr>
            </a:p>
          </p:txBody>
        </p:sp>
        <p:sp>
          <p:nvSpPr>
            <p:cNvPr id="15" name="Google Shape;625;p27">
              <a:extLst>
                <a:ext uri="{FF2B5EF4-FFF2-40B4-BE49-F238E27FC236}">
                  <a16:creationId xmlns:a16="http://schemas.microsoft.com/office/drawing/2014/main" id="{0DAD8DD7-9A3D-204E-80DF-9EED59DC0099}"/>
                </a:ext>
              </a:extLst>
            </p:cNvPr>
            <p:cNvSpPr/>
            <p:nvPr/>
          </p:nvSpPr>
          <p:spPr>
            <a:xfrm>
              <a:off x="1278300" y="911700"/>
              <a:ext cx="3126947" cy="698925"/>
            </a:xfrm>
            <a:custGeom>
              <a:avLst/>
              <a:gdLst/>
              <a:ahLst/>
              <a:cxnLst/>
              <a:rect l="l" t="t" r="r" b="b"/>
              <a:pathLst>
                <a:path w="116265" h="27957" extrusionOk="0">
                  <a:moveTo>
                    <a:pt x="0" y="1"/>
                  </a:moveTo>
                  <a:lnTo>
                    <a:pt x="0" y="21741"/>
                  </a:lnTo>
                  <a:lnTo>
                    <a:pt x="0" y="23361"/>
                  </a:lnTo>
                  <a:cubicBezTo>
                    <a:pt x="0" y="27653"/>
                    <a:pt x="3455" y="27952"/>
                    <a:pt x="6111" y="27952"/>
                  </a:cubicBezTo>
                  <a:cubicBezTo>
                    <a:pt x="6542" y="27952"/>
                    <a:pt x="6952" y="27945"/>
                    <a:pt x="7323" y="27945"/>
                  </a:cubicBezTo>
                  <a:lnTo>
                    <a:pt x="7323" y="27956"/>
                  </a:lnTo>
                  <a:lnTo>
                    <a:pt x="104597" y="27956"/>
                  </a:lnTo>
                  <a:cubicBezTo>
                    <a:pt x="111038" y="27956"/>
                    <a:pt x="116265" y="22730"/>
                    <a:pt x="116265" y="16276"/>
                  </a:cubicBezTo>
                  <a:cubicBezTo>
                    <a:pt x="116265" y="9835"/>
                    <a:pt x="111038" y="4608"/>
                    <a:pt x="104597" y="4608"/>
                  </a:cubicBezTo>
                  <a:lnTo>
                    <a:pt x="7323" y="4608"/>
                  </a:lnTo>
                  <a:lnTo>
                    <a:pt x="7323" y="4596"/>
                  </a:lnTo>
                  <a:cubicBezTo>
                    <a:pt x="6961" y="4596"/>
                    <a:pt x="6563" y="4604"/>
                    <a:pt x="6144" y="4604"/>
                  </a:cubicBezTo>
                  <a:cubicBezTo>
                    <a:pt x="3484" y="4604"/>
                    <a:pt x="0" y="4310"/>
                    <a:pt x="0" y="1"/>
                  </a:cubicBezTo>
                  <a:close/>
                </a:path>
              </a:pathLst>
            </a:custGeom>
            <a:solidFill>
              <a:srgbClr val="54AED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434343"/>
                </a:solidFill>
                <a:effectLst/>
                <a:uLnTx/>
                <a:uFillTx/>
                <a:latin typeface="Fira Sans Extra Condensed"/>
                <a:ea typeface="Fira Sans Extra Condensed"/>
                <a:cs typeface="Fira Sans Extra Condensed"/>
                <a:sym typeface="Fira Sans Extra Condensed"/>
              </a:endParaRPr>
            </a:p>
          </p:txBody>
        </p:sp>
        <p:sp>
          <p:nvSpPr>
            <p:cNvPr id="16" name="Google Shape;626;p27">
              <a:extLst>
                <a:ext uri="{FF2B5EF4-FFF2-40B4-BE49-F238E27FC236}">
                  <a16:creationId xmlns:a16="http://schemas.microsoft.com/office/drawing/2014/main" id="{430CCEF5-6AF5-FC4F-A475-A5356340BCFC}"/>
                </a:ext>
              </a:extLst>
            </p:cNvPr>
            <p:cNvSpPr/>
            <p:nvPr/>
          </p:nvSpPr>
          <p:spPr>
            <a:xfrm>
              <a:off x="1278288" y="950100"/>
              <a:ext cx="863225" cy="583725"/>
            </a:xfrm>
            <a:custGeom>
              <a:avLst/>
              <a:gdLst/>
              <a:ahLst/>
              <a:cxnLst/>
              <a:rect l="l" t="t" r="r" b="b"/>
              <a:pathLst>
                <a:path w="34529" h="23349" extrusionOk="0">
                  <a:moveTo>
                    <a:pt x="179" y="1"/>
                  </a:moveTo>
                  <a:cubicBezTo>
                    <a:pt x="60" y="441"/>
                    <a:pt x="0" y="929"/>
                    <a:pt x="0" y="1513"/>
                  </a:cubicBezTo>
                  <a:lnTo>
                    <a:pt x="0" y="3120"/>
                  </a:lnTo>
                  <a:lnTo>
                    <a:pt x="0" y="20205"/>
                  </a:lnTo>
                  <a:lnTo>
                    <a:pt x="0" y="21825"/>
                  </a:lnTo>
                  <a:cubicBezTo>
                    <a:pt x="0" y="22396"/>
                    <a:pt x="60" y="22908"/>
                    <a:pt x="179" y="23349"/>
                  </a:cubicBezTo>
                  <a:cubicBezTo>
                    <a:pt x="934" y="20479"/>
                    <a:pt x="3946" y="20258"/>
                    <a:pt x="6319" y="20258"/>
                  </a:cubicBezTo>
                  <a:cubicBezTo>
                    <a:pt x="6752" y="20258"/>
                    <a:pt x="7164" y="20265"/>
                    <a:pt x="7537" y="20265"/>
                  </a:cubicBezTo>
                  <a:lnTo>
                    <a:pt x="22527" y="20265"/>
                  </a:lnTo>
                  <a:cubicBezTo>
                    <a:pt x="29159" y="20265"/>
                    <a:pt x="34528" y="15038"/>
                    <a:pt x="34528" y="8597"/>
                  </a:cubicBezTo>
                  <a:cubicBezTo>
                    <a:pt x="34528" y="6597"/>
                    <a:pt x="34016" y="4715"/>
                    <a:pt x="33112" y="3072"/>
                  </a:cubicBezTo>
                  <a:lnTo>
                    <a:pt x="7323" y="3072"/>
                  </a:lnTo>
                  <a:lnTo>
                    <a:pt x="7323" y="3060"/>
                  </a:lnTo>
                  <a:cubicBezTo>
                    <a:pt x="6959" y="3060"/>
                    <a:pt x="6557" y="3068"/>
                    <a:pt x="6134" y="3068"/>
                  </a:cubicBezTo>
                  <a:cubicBezTo>
                    <a:pt x="3834" y="3068"/>
                    <a:pt x="923" y="2847"/>
                    <a:pt x="179" y="1"/>
                  </a:cubicBezTo>
                  <a:close/>
                </a:path>
              </a:pathLst>
            </a:custGeom>
            <a:solidFill>
              <a:srgbClr val="F8B164"/>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434343"/>
                </a:solidFill>
                <a:effectLst/>
                <a:uLnTx/>
                <a:uFillTx/>
                <a:latin typeface="Fira Sans Extra Condensed"/>
                <a:ea typeface="Fira Sans Extra Condensed"/>
                <a:cs typeface="Fira Sans Extra Condensed"/>
                <a:sym typeface="Fira Sans Extra Condensed"/>
              </a:endParaRPr>
            </a:p>
          </p:txBody>
        </p:sp>
        <p:sp>
          <p:nvSpPr>
            <p:cNvPr id="17" name="Google Shape;627;p27">
              <a:extLst>
                <a:ext uri="{FF2B5EF4-FFF2-40B4-BE49-F238E27FC236}">
                  <a16:creationId xmlns:a16="http://schemas.microsoft.com/office/drawing/2014/main" id="{7CFD91E9-C8A2-CC4D-8A95-2663D5611137}"/>
                </a:ext>
              </a:extLst>
            </p:cNvPr>
            <p:cNvSpPr/>
            <p:nvPr/>
          </p:nvSpPr>
          <p:spPr>
            <a:xfrm>
              <a:off x="1278288" y="812400"/>
              <a:ext cx="839100" cy="698800"/>
            </a:xfrm>
            <a:custGeom>
              <a:avLst/>
              <a:gdLst/>
              <a:ahLst/>
              <a:cxnLst/>
              <a:rect l="l" t="t" r="r" b="b"/>
              <a:pathLst>
                <a:path w="33564" h="27952" extrusionOk="0">
                  <a:moveTo>
                    <a:pt x="6144" y="1"/>
                  </a:moveTo>
                  <a:cubicBezTo>
                    <a:pt x="3484" y="1"/>
                    <a:pt x="0" y="294"/>
                    <a:pt x="0" y="4604"/>
                  </a:cubicBezTo>
                  <a:lnTo>
                    <a:pt x="0" y="6211"/>
                  </a:lnTo>
                  <a:lnTo>
                    <a:pt x="0" y="27952"/>
                  </a:lnTo>
                  <a:cubicBezTo>
                    <a:pt x="0" y="23660"/>
                    <a:pt x="3455" y="23360"/>
                    <a:pt x="6111" y="23360"/>
                  </a:cubicBezTo>
                  <a:cubicBezTo>
                    <a:pt x="6542" y="23360"/>
                    <a:pt x="6952" y="23368"/>
                    <a:pt x="7323" y="23368"/>
                  </a:cubicBezTo>
                  <a:lnTo>
                    <a:pt x="7323" y="23356"/>
                  </a:lnTo>
                  <a:lnTo>
                    <a:pt x="21896" y="23356"/>
                  </a:lnTo>
                  <a:cubicBezTo>
                    <a:pt x="28337" y="23356"/>
                    <a:pt x="33564" y="18129"/>
                    <a:pt x="33564" y="11688"/>
                  </a:cubicBezTo>
                  <a:cubicBezTo>
                    <a:pt x="33564" y="5235"/>
                    <a:pt x="28337" y="8"/>
                    <a:pt x="21896" y="8"/>
                  </a:cubicBezTo>
                  <a:lnTo>
                    <a:pt x="7323" y="8"/>
                  </a:lnTo>
                  <a:cubicBezTo>
                    <a:pt x="6961" y="8"/>
                    <a:pt x="6563" y="1"/>
                    <a:pt x="6144" y="1"/>
                  </a:cubicBezTo>
                  <a:close/>
                </a:path>
              </a:pathLst>
            </a:custGeom>
            <a:solidFill>
              <a:srgbClr val="FEEF94"/>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4400" b="0" i="0" u="none" strike="noStrike" kern="0" cap="none" spc="0" normalizeH="0" baseline="0" noProof="0" dirty="0">
                  <a:ln>
                    <a:noFill/>
                  </a:ln>
                  <a:solidFill>
                    <a:srgbClr val="54AED0"/>
                  </a:solidFill>
                  <a:effectLst/>
                  <a:uLnTx/>
                  <a:uFillTx/>
                  <a:latin typeface="PoetsenOne" panose="020108030300000D0203" pitchFamily="2" charset="0"/>
                  <a:ea typeface="Fira Sans Extra Condensed"/>
                  <a:cs typeface="Fira Sans Extra Condensed"/>
                  <a:sym typeface="Fira Sans Extra Condensed"/>
                </a:rPr>
                <a:t>14</a:t>
              </a:r>
              <a:endParaRPr kumimoji="0" sz="4400" b="0" i="0" u="none" strike="noStrike" kern="0" cap="none" spc="0" normalizeH="0" baseline="0" noProof="0" dirty="0">
                <a:ln>
                  <a:noFill/>
                </a:ln>
                <a:solidFill>
                  <a:srgbClr val="54AED0"/>
                </a:solidFill>
                <a:effectLst/>
                <a:uLnTx/>
                <a:uFillTx/>
                <a:latin typeface="PoetsenOne" panose="020108030300000D0203" pitchFamily="2" charset="0"/>
                <a:ea typeface="Fira Sans Extra Condensed"/>
                <a:cs typeface="Fira Sans Extra Condensed"/>
                <a:sym typeface="Fira Sans Extra Condensed"/>
              </a:endParaRPr>
            </a:p>
          </p:txBody>
        </p:sp>
        <p:sp>
          <p:nvSpPr>
            <p:cNvPr id="18" name="Google Shape;629;p27">
              <a:extLst>
                <a:ext uri="{FF2B5EF4-FFF2-40B4-BE49-F238E27FC236}">
                  <a16:creationId xmlns:a16="http://schemas.microsoft.com/office/drawing/2014/main" id="{B196AD80-4C22-7542-85D5-79B04E232914}"/>
                </a:ext>
              </a:extLst>
            </p:cNvPr>
            <p:cNvSpPr/>
            <p:nvPr/>
          </p:nvSpPr>
          <p:spPr>
            <a:xfrm>
              <a:off x="2123505" y="1144531"/>
              <a:ext cx="2424402" cy="327449"/>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000" b="1" i="0" u="none" strike="noStrike" kern="0" cap="none" spc="0" normalizeH="0" baseline="0" noProof="0" dirty="0">
                  <a:ln>
                    <a:noFill/>
                  </a:ln>
                  <a:solidFill>
                    <a:prstClr val="white"/>
                  </a:solidFill>
                  <a:effectLst/>
                  <a:uLnTx/>
                  <a:uFillTx/>
                  <a:latin typeface="Poetsen One" panose="020108030300000D0203" pitchFamily="2" charset="0"/>
                  <a:ea typeface="Calibri" panose="020F0502020204030204" pitchFamily="34" charset="0"/>
                  <a:cs typeface="Times New Roman" panose="02020603050405020304" pitchFamily="18" charset="0"/>
                  <a:sym typeface="Arial"/>
                </a:rPr>
                <a:t>Asistencias técnicas</a:t>
              </a:r>
            </a:p>
          </p:txBody>
        </p:sp>
      </p:grpSp>
    </p:spTree>
    <p:extLst>
      <p:ext uri="{BB962C8B-B14F-4D97-AF65-F5344CB8AC3E}">
        <p14:creationId xmlns:p14="http://schemas.microsoft.com/office/powerpoint/2010/main" val="28943677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Shape 111"/>
        <p:cNvGrpSpPr/>
        <p:nvPr/>
      </p:nvGrpSpPr>
      <p:grpSpPr>
        <a:xfrm>
          <a:off x="0" y="0"/>
          <a:ext cx="0" cy="0"/>
          <a:chOff x="0" y="0"/>
          <a:chExt cx="0" cy="0"/>
        </a:xfrm>
      </p:grpSpPr>
      <p:sp>
        <p:nvSpPr>
          <p:cNvPr id="2" name="Rectángulo 1">
            <a:extLst>
              <a:ext uri="{FF2B5EF4-FFF2-40B4-BE49-F238E27FC236}">
                <a16:creationId xmlns:a16="http://schemas.microsoft.com/office/drawing/2014/main" id="{85FFD7D8-5109-4C6B-8CB5-7AC1380304DB}"/>
              </a:ext>
            </a:extLst>
          </p:cNvPr>
          <p:cNvSpPr/>
          <p:nvPr/>
        </p:nvSpPr>
        <p:spPr>
          <a:xfrm>
            <a:off x="274723" y="1471389"/>
            <a:ext cx="8726058" cy="311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16" name="Google Shape;116;p15"/>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1" i="0" u="none" strike="noStrike" kern="0" cap="none" spc="0" normalizeH="0" baseline="0" noProof="0">
                <a:ln>
                  <a:noFill/>
                </a:ln>
                <a:solidFill>
                  <a:srgbClr val="455F51"/>
                </a:solidFill>
                <a:effectLst/>
                <a:uLnTx/>
                <a:uFillTx/>
                <a:latin typeface="Red Hat Display"/>
                <a:sym typeface="Red Hat Display"/>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000" b="1" i="0" u="none" strike="noStrike" kern="0" cap="none" spc="0" normalizeH="0" baseline="0" noProof="0" dirty="0">
              <a:ln>
                <a:noFill/>
              </a:ln>
              <a:solidFill>
                <a:srgbClr val="455F51"/>
              </a:solidFill>
              <a:effectLst/>
              <a:uLnTx/>
              <a:uFillTx/>
              <a:latin typeface="Red Hat Display"/>
              <a:sym typeface="Red Hat Display"/>
            </a:endParaRPr>
          </a:p>
        </p:txBody>
      </p:sp>
      <p:sp>
        <p:nvSpPr>
          <p:cNvPr id="3" name="Marcador de texto 2">
            <a:extLst>
              <a:ext uri="{FF2B5EF4-FFF2-40B4-BE49-F238E27FC236}">
                <a16:creationId xmlns:a16="http://schemas.microsoft.com/office/drawing/2014/main" id="{691B982C-D94A-4B4D-87C3-F921C689EFF6}"/>
              </a:ext>
            </a:extLst>
          </p:cNvPr>
          <p:cNvSpPr>
            <a:spLocks noGrp="1"/>
          </p:cNvSpPr>
          <p:nvPr>
            <p:ph type="body" idx="1"/>
          </p:nvPr>
        </p:nvSpPr>
        <p:spPr>
          <a:xfrm>
            <a:off x="282314" y="620052"/>
            <a:ext cx="3419100" cy="348929"/>
          </a:xfrm>
        </p:spPr>
        <p:txBody>
          <a:bodyPr/>
          <a:lstStyle/>
          <a:p>
            <a:r>
              <a:rPr lang="en-US" sz="1600" dirty="0">
                <a:solidFill>
                  <a:schemeClr val="bg1"/>
                </a:solidFill>
                <a:effectLst/>
                <a:latin typeface="Red Hat Display" panose="020B0604020202020204" charset="0"/>
                <a:ea typeface="Calibri" panose="020F0502020204030204" pitchFamily="34" charset="0"/>
                <a:cs typeface="Times New Roman" panose="02020603050405020304" pitchFamily="18" charset="0"/>
              </a:rPr>
              <a:t>Diseño e implementación de</a:t>
            </a:r>
            <a:endParaRPr lang="es-CO" sz="1800" dirty="0">
              <a:solidFill>
                <a:schemeClr val="bg1"/>
              </a:solidFill>
              <a:latin typeface="Red Hat Display" panose="020B0604020202020204" charset="0"/>
            </a:endParaRPr>
          </a:p>
        </p:txBody>
      </p:sp>
      <p:sp>
        <p:nvSpPr>
          <p:cNvPr id="12" name="CuadroTexto 11">
            <a:extLst>
              <a:ext uri="{FF2B5EF4-FFF2-40B4-BE49-F238E27FC236}">
                <a16:creationId xmlns:a16="http://schemas.microsoft.com/office/drawing/2014/main" id="{0B5E6DF5-1462-4600-914C-AFF3D861BC6E}"/>
              </a:ext>
            </a:extLst>
          </p:cNvPr>
          <p:cNvSpPr txBox="1"/>
          <p:nvPr/>
        </p:nvSpPr>
        <p:spPr>
          <a:xfrm>
            <a:off x="566964" y="620052"/>
            <a:ext cx="3419100" cy="605294"/>
          </a:xfrm>
          <a:prstGeom prst="rect">
            <a:avLst/>
          </a:prstGeom>
          <a:noFill/>
        </p:spPr>
        <p:txBody>
          <a:bodyPr wrap="square" rtlCol="0">
            <a:spAutoFit/>
          </a:bodyPr>
          <a:lstStyle/>
          <a:p>
            <a:pPr marL="0" marR="0" lvl="0" indent="0" algn="l" defTabSz="914400" rtl="0" eaLnBrk="1" fontAlgn="auto" latinLnBrk="0" hangingPunct="1">
              <a:lnSpc>
                <a:spcPts val="2000"/>
              </a:lnSpc>
              <a:spcBef>
                <a:spcPts val="0"/>
              </a:spcBef>
              <a:spcAft>
                <a:spcPts val="0"/>
              </a:spcAft>
              <a:buClr>
                <a:srgbClr val="000000"/>
              </a:buClr>
              <a:buSzTx/>
              <a:buFont typeface="Arial"/>
              <a:buNone/>
              <a:tabLst/>
              <a:defRPr/>
            </a:pPr>
            <a:r>
              <a:rPr kumimoji="0" lang="es-ES" sz="2000" b="0" i="0" u="none" strike="noStrike" kern="0" cap="none" spc="-100" normalizeH="0" baseline="0" noProof="0" dirty="0">
                <a:ln>
                  <a:noFill/>
                </a:ln>
                <a:solidFill>
                  <a:srgbClr val="0989B1"/>
                </a:solidFill>
                <a:effectLst/>
                <a:uLnTx/>
                <a:uFillTx/>
                <a:latin typeface="Poetsen One" panose="020108030300000D0203" pitchFamily="2" charset="0"/>
                <a:ea typeface="Calibri" panose="020F0502020204030204" pitchFamily="34" charset="0"/>
                <a:cs typeface="Times New Roman" panose="02020603050405020304" pitchFamily="18" charset="0"/>
                <a:sym typeface="Arial"/>
              </a:rPr>
              <a:t>CONVENIOS DE</a:t>
            </a:r>
          </a:p>
          <a:p>
            <a:pPr marL="0" marR="0" lvl="0" indent="0" algn="l" defTabSz="914400" rtl="0" eaLnBrk="1" fontAlgn="auto" latinLnBrk="0" hangingPunct="1">
              <a:lnSpc>
                <a:spcPts val="2000"/>
              </a:lnSpc>
              <a:spcBef>
                <a:spcPts val="0"/>
              </a:spcBef>
              <a:spcAft>
                <a:spcPts val="0"/>
              </a:spcAft>
              <a:buClr>
                <a:srgbClr val="000000"/>
              </a:buClr>
              <a:buSzTx/>
              <a:buFont typeface="Arial"/>
              <a:buNone/>
              <a:tabLst/>
              <a:defRPr/>
            </a:pPr>
            <a:r>
              <a:rPr kumimoji="0" lang="es-ES" sz="2000" b="0" i="0" u="none" strike="noStrike" kern="0" cap="none" spc="-100" normalizeH="0" baseline="0" noProof="0" dirty="0">
                <a:ln>
                  <a:noFill/>
                </a:ln>
                <a:solidFill>
                  <a:srgbClr val="002060"/>
                </a:solidFill>
                <a:effectLst/>
                <a:uLnTx/>
                <a:uFillTx/>
                <a:latin typeface="Poetsen One" panose="020108030300000D0203" pitchFamily="2" charset="0"/>
                <a:ea typeface="Calibri" panose="020F0502020204030204" pitchFamily="34" charset="0"/>
                <a:cs typeface="Times New Roman" panose="02020603050405020304" pitchFamily="18" charset="0"/>
                <a:sym typeface="Arial"/>
              </a:rPr>
              <a:t>COOPERACION SUSCRITOS</a:t>
            </a:r>
          </a:p>
        </p:txBody>
      </p:sp>
      <p:grpSp>
        <p:nvGrpSpPr>
          <p:cNvPr id="4" name="Grupo 3">
            <a:extLst>
              <a:ext uri="{FF2B5EF4-FFF2-40B4-BE49-F238E27FC236}">
                <a16:creationId xmlns:a16="http://schemas.microsoft.com/office/drawing/2014/main" id="{AE618C8F-A651-48F8-8B0C-FB6A6CFE4AEB}"/>
              </a:ext>
            </a:extLst>
          </p:cNvPr>
          <p:cNvGrpSpPr/>
          <p:nvPr/>
        </p:nvGrpSpPr>
        <p:grpSpPr>
          <a:xfrm>
            <a:off x="6330014" y="4697644"/>
            <a:ext cx="2159301" cy="437734"/>
            <a:chOff x="6330014" y="4690087"/>
            <a:chExt cx="2159301" cy="437734"/>
          </a:xfrm>
        </p:grpSpPr>
        <p:pic>
          <p:nvPicPr>
            <p:cNvPr id="25" name="Google Shape;123;p4">
              <a:extLst>
                <a:ext uri="{FF2B5EF4-FFF2-40B4-BE49-F238E27FC236}">
                  <a16:creationId xmlns:a16="http://schemas.microsoft.com/office/drawing/2014/main" id="{3CA73F56-871F-4B03-A345-D15A38E34F0D}"/>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7227405" y="4690087"/>
              <a:ext cx="1261910" cy="437734"/>
            </a:xfrm>
            <a:prstGeom prst="rect">
              <a:avLst/>
            </a:prstGeom>
            <a:noFill/>
            <a:ln>
              <a:noFill/>
            </a:ln>
          </p:spPr>
        </p:pic>
        <p:pic>
          <p:nvPicPr>
            <p:cNvPr id="55" name="Imagen 54">
              <a:extLst>
                <a:ext uri="{FF2B5EF4-FFF2-40B4-BE49-F238E27FC236}">
                  <a16:creationId xmlns:a16="http://schemas.microsoft.com/office/drawing/2014/main" id="{F224AF03-B00D-4429-B060-D9322CEAB20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330014" y="4720315"/>
              <a:ext cx="800141" cy="373399"/>
            </a:xfrm>
            <a:prstGeom prst="rect">
              <a:avLst/>
            </a:prstGeom>
          </p:spPr>
        </p:pic>
      </p:grpSp>
      <p:pic>
        <p:nvPicPr>
          <p:cNvPr id="11" name="Imagen 10">
            <a:extLst>
              <a:ext uri="{FF2B5EF4-FFF2-40B4-BE49-F238E27FC236}">
                <a16:creationId xmlns:a16="http://schemas.microsoft.com/office/drawing/2014/main" id="{D14163CB-E175-4B2B-B1F7-392D137E325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65716" y="3080172"/>
            <a:ext cx="1661864" cy="1193419"/>
          </a:xfrm>
          <a:prstGeom prst="rect">
            <a:avLst/>
          </a:prstGeom>
        </p:spPr>
      </p:pic>
      <p:pic>
        <p:nvPicPr>
          <p:cNvPr id="13" name="Imagen 12">
            <a:extLst>
              <a:ext uri="{FF2B5EF4-FFF2-40B4-BE49-F238E27FC236}">
                <a16:creationId xmlns:a16="http://schemas.microsoft.com/office/drawing/2014/main" id="{7340060C-F2A8-4317-99E1-0AA327E937B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4303" y="3085288"/>
            <a:ext cx="1747052" cy="1183188"/>
          </a:xfrm>
          <a:prstGeom prst="rect">
            <a:avLst/>
          </a:prstGeom>
        </p:spPr>
      </p:pic>
      <p:pic>
        <p:nvPicPr>
          <p:cNvPr id="14" name="Imagen 13">
            <a:extLst>
              <a:ext uri="{FF2B5EF4-FFF2-40B4-BE49-F238E27FC236}">
                <a16:creationId xmlns:a16="http://schemas.microsoft.com/office/drawing/2014/main" id="{D9D90DA3-D1D8-433C-A414-C2A1F603CFE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964744" y="1619085"/>
            <a:ext cx="1307829" cy="862460"/>
          </a:xfrm>
          <a:prstGeom prst="rect">
            <a:avLst/>
          </a:prstGeom>
        </p:spPr>
      </p:pic>
      <p:pic>
        <p:nvPicPr>
          <p:cNvPr id="15" name="Imagen 14">
            <a:extLst>
              <a:ext uri="{FF2B5EF4-FFF2-40B4-BE49-F238E27FC236}">
                <a16:creationId xmlns:a16="http://schemas.microsoft.com/office/drawing/2014/main" id="{33BFE2FC-AD02-495E-B764-46F906C9BC34}"/>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3071150" y="1526963"/>
            <a:ext cx="1309233" cy="1239451"/>
          </a:xfrm>
          <a:prstGeom prst="rect">
            <a:avLst/>
          </a:prstGeom>
        </p:spPr>
      </p:pic>
      <p:pic>
        <p:nvPicPr>
          <p:cNvPr id="16" name="Imagen 15">
            <a:extLst>
              <a:ext uri="{FF2B5EF4-FFF2-40B4-BE49-F238E27FC236}">
                <a16:creationId xmlns:a16="http://schemas.microsoft.com/office/drawing/2014/main" id="{ACD68C7A-8F05-432B-BB48-1AB8641FD72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33877" y="1641079"/>
            <a:ext cx="1747052" cy="834266"/>
          </a:xfrm>
          <a:prstGeom prst="rect">
            <a:avLst/>
          </a:prstGeom>
        </p:spPr>
      </p:pic>
      <p:pic>
        <p:nvPicPr>
          <p:cNvPr id="17" name="Imagen 16">
            <a:extLst>
              <a:ext uri="{FF2B5EF4-FFF2-40B4-BE49-F238E27FC236}">
                <a16:creationId xmlns:a16="http://schemas.microsoft.com/office/drawing/2014/main" id="{D5C427E3-DF09-4F96-8AB1-A4B9D7AB3805}"/>
              </a:ext>
            </a:extLst>
          </p:cNvPr>
          <p:cNvPicPr>
            <a:picLocks noChangeAspect="1"/>
          </p:cNvPicPr>
          <p:nvPr/>
        </p:nvPicPr>
        <p:blipFill>
          <a:blip r:embed="rId11"/>
          <a:stretch>
            <a:fillRect/>
          </a:stretch>
        </p:blipFill>
        <p:spPr>
          <a:xfrm>
            <a:off x="3183572" y="3226032"/>
            <a:ext cx="1282700" cy="901700"/>
          </a:xfrm>
          <a:prstGeom prst="rect">
            <a:avLst/>
          </a:prstGeom>
        </p:spPr>
      </p:pic>
      <p:pic>
        <p:nvPicPr>
          <p:cNvPr id="18" name="Imagen 17">
            <a:extLst>
              <a:ext uri="{FF2B5EF4-FFF2-40B4-BE49-F238E27FC236}">
                <a16:creationId xmlns:a16="http://schemas.microsoft.com/office/drawing/2014/main" id="{19551F6F-C390-45E4-907F-C65199336D2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643938" y="3226032"/>
            <a:ext cx="1543471" cy="848398"/>
          </a:xfrm>
          <a:prstGeom prst="rect">
            <a:avLst/>
          </a:prstGeom>
        </p:spPr>
      </p:pic>
      <p:pic>
        <p:nvPicPr>
          <p:cNvPr id="19" name="Imagen 18">
            <a:extLst>
              <a:ext uri="{FF2B5EF4-FFF2-40B4-BE49-F238E27FC236}">
                <a16:creationId xmlns:a16="http://schemas.microsoft.com/office/drawing/2014/main" id="{F4130E54-BFE3-4BCE-B8CB-F4838700C27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489880" y="3085288"/>
            <a:ext cx="1359257" cy="1183188"/>
          </a:xfrm>
          <a:prstGeom prst="rect">
            <a:avLst/>
          </a:prstGeom>
        </p:spPr>
      </p:pic>
      <p:pic>
        <p:nvPicPr>
          <p:cNvPr id="21" name="Imagen 20">
            <a:extLst>
              <a:ext uri="{FF2B5EF4-FFF2-40B4-BE49-F238E27FC236}">
                <a16:creationId xmlns:a16="http://schemas.microsoft.com/office/drawing/2014/main" id="{024F184C-44C1-4D6B-AD9C-4DDF82973CDF}"/>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5920314" y="2856856"/>
            <a:ext cx="1309234" cy="1608784"/>
          </a:xfrm>
          <a:prstGeom prst="rect">
            <a:avLst/>
          </a:prstGeom>
        </p:spPr>
      </p:pic>
      <p:pic>
        <p:nvPicPr>
          <p:cNvPr id="5" name="Imagen 4">
            <a:extLst>
              <a:ext uri="{FF2B5EF4-FFF2-40B4-BE49-F238E27FC236}">
                <a16:creationId xmlns:a16="http://schemas.microsoft.com/office/drawing/2014/main" id="{7E85B2D2-3BED-9940-9584-804F44BCFEA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027633" y="1626983"/>
            <a:ext cx="1539854" cy="1059263"/>
          </a:xfrm>
          <a:prstGeom prst="rect">
            <a:avLst/>
          </a:prstGeom>
        </p:spPr>
      </p:pic>
    </p:spTree>
    <p:extLst>
      <p:ext uri="{BB962C8B-B14F-4D97-AF65-F5344CB8AC3E}">
        <p14:creationId xmlns:p14="http://schemas.microsoft.com/office/powerpoint/2010/main" val="27890823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8" name="Google Shape;339;p41">
            <a:extLst>
              <a:ext uri="{FF2B5EF4-FFF2-40B4-BE49-F238E27FC236}">
                <a16:creationId xmlns:a16="http://schemas.microsoft.com/office/drawing/2014/main" id="{7E109100-FB09-423E-931A-E7F595C3F700}"/>
              </a:ext>
            </a:extLst>
          </p:cNvPr>
          <p:cNvPicPr preferRelativeResize="0"/>
          <p:nvPr/>
        </p:nvPicPr>
        <p:blipFill>
          <a:blip r:embed="rId3" cstate="hqprint">
            <a:extLst>
              <a:ext uri="{28A0092B-C50C-407E-A947-70E740481C1C}">
                <a14:useLocalDpi xmlns:a14="http://schemas.microsoft.com/office/drawing/2010/main"/>
              </a:ext>
            </a:extLst>
          </a:blip>
          <a:srcRect/>
          <a:stretch/>
        </p:blipFill>
        <p:spPr>
          <a:xfrm>
            <a:off x="4431215" y="639089"/>
            <a:ext cx="2106620" cy="1924122"/>
          </a:xfrm>
          <a:prstGeom prst="round2DiagRect">
            <a:avLst>
              <a:gd name="adj1" fmla="val 16667"/>
              <a:gd name="adj2" fmla="val 0"/>
            </a:avLst>
          </a:prstGeom>
          <a:noFill/>
          <a:ln>
            <a:noFill/>
          </a:ln>
          <a:effectLst>
            <a:reflection blurRad="6350" stA="50000" endPos="38500" dist="50800" dir="5400000" sy="-100000" algn="bl" rotWithShape="0"/>
          </a:effectLst>
        </p:spPr>
      </p:pic>
      <p:sp>
        <p:nvSpPr>
          <p:cNvPr id="116" name="Google Shape;116;p15"/>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1" i="0" u="none" strike="noStrike" kern="0" cap="none" spc="0" normalizeH="0" baseline="0" noProof="0">
                <a:ln>
                  <a:noFill/>
                </a:ln>
                <a:solidFill>
                  <a:srgbClr val="455F51"/>
                </a:solidFill>
                <a:effectLst/>
                <a:uLnTx/>
                <a:uFillTx/>
                <a:latin typeface="Red Hat Display"/>
                <a:sym typeface="Red Hat Display"/>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000" b="1" i="0" u="none" strike="noStrike" kern="0" cap="none" spc="0" normalizeH="0" baseline="0" noProof="0" dirty="0">
              <a:ln>
                <a:noFill/>
              </a:ln>
              <a:solidFill>
                <a:srgbClr val="455F51"/>
              </a:solidFill>
              <a:effectLst/>
              <a:uLnTx/>
              <a:uFillTx/>
              <a:latin typeface="Red Hat Display"/>
              <a:sym typeface="Red Hat Display"/>
            </a:endParaRPr>
          </a:p>
        </p:txBody>
      </p:sp>
      <p:sp>
        <p:nvSpPr>
          <p:cNvPr id="10" name="Rectángulo: esquinas diagonales redondeadas 9">
            <a:extLst>
              <a:ext uri="{FF2B5EF4-FFF2-40B4-BE49-F238E27FC236}">
                <a16:creationId xmlns:a16="http://schemas.microsoft.com/office/drawing/2014/main" id="{764EBBEA-7D6A-4090-A142-34C9C8B2B40F}"/>
              </a:ext>
            </a:extLst>
          </p:cNvPr>
          <p:cNvSpPr/>
          <p:nvPr/>
        </p:nvSpPr>
        <p:spPr>
          <a:xfrm>
            <a:off x="399719" y="163551"/>
            <a:ext cx="4005943" cy="447040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3" name="Marcador de texto 2">
            <a:extLst>
              <a:ext uri="{FF2B5EF4-FFF2-40B4-BE49-F238E27FC236}">
                <a16:creationId xmlns:a16="http://schemas.microsoft.com/office/drawing/2014/main" id="{691B982C-D94A-4B4D-87C3-F921C689EFF6}"/>
              </a:ext>
            </a:extLst>
          </p:cNvPr>
          <p:cNvSpPr>
            <a:spLocks noGrp="1"/>
          </p:cNvSpPr>
          <p:nvPr>
            <p:ph type="body" idx="1"/>
          </p:nvPr>
        </p:nvSpPr>
        <p:spPr>
          <a:xfrm>
            <a:off x="297304" y="745157"/>
            <a:ext cx="3419100" cy="348929"/>
          </a:xfrm>
        </p:spPr>
        <p:txBody>
          <a:bodyPr/>
          <a:lstStyle/>
          <a:p>
            <a:r>
              <a:rPr lang="en-US" sz="1600" dirty="0">
                <a:solidFill>
                  <a:schemeClr val="bg1"/>
                </a:solidFill>
                <a:effectLst/>
                <a:latin typeface="Red Hat Display" panose="020B0604020202020204" charset="0"/>
                <a:ea typeface="Calibri" panose="020F0502020204030204" pitchFamily="34" charset="0"/>
                <a:cs typeface="Times New Roman" panose="02020603050405020304" pitchFamily="18" charset="0"/>
              </a:rPr>
              <a:t>Diseño e implementación de</a:t>
            </a:r>
            <a:endParaRPr lang="es-CO" sz="1800" dirty="0">
              <a:solidFill>
                <a:schemeClr val="bg1"/>
              </a:solidFill>
              <a:latin typeface="Red Hat Display" panose="020B0604020202020204" charset="0"/>
            </a:endParaRPr>
          </a:p>
        </p:txBody>
      </p:sp>
      <p:sp>
        <p:nvSpPr>
          <p:cNvPr id="12" name="CuadroTexto 11">
            <a:extLst>
              <a:ext uri="{FF2B5EF4-FFF2-40B4-BE49-F238E27FC236}">
                <a16:creationId xmlns:a16="http://schemas.microsoft.com/office/drawing/2014/main" id="{0B5E6DF5-1462-4600-914C-AFF3D861BC6E}"/>
              </a:ext>
            </a:extLst>
          </p:cNvPr>
          <p:cNvSpPr txBox="1"/>
          <p:nvPr/>
        </p:nvSpPr>
        <p:spPr>
          <a:xfrm>
            <a:off x="664400" y="769684"/>
            <a:ext cx="3419100" cy="374461"/>
          </a:xfrm>
          <a:prstGeom prst="rect">
            <a:avLst/>
          </a:prstGeom>
          <a:noFill/>
        </p:spPr>
        <p:txBody>
          <a:bodyPr wrap="square" rtlCol="0">
            <a:spAutoFit/>
          </a:bodyPr>
          <a:lstStyle/>
          <a:p>
            <a:pPr marL="0" marR="0" lvl="0" indent="0" algn="l" defTabSz="914400" rtl="0" eaLnBrk="1" fontAlgn="auto" latinLnBrk="0" hangingPunct="1">
              <a:lnSpc>
                <a:spcPts val="2200"/>
              </a:lnSpc>
              <a:spcBef>
                <a:spcPts val="0"/>
              </a:spcBef>
              <a:spcAft>
                <a:spcPts val="0"/>
              </a:spcAft>
              <a:buClr>
                <a:srgbClr val="000000"/>
              </a:buClr>
              <a:buSzTx/>
              <a:buFont typeface="Arial"/>
              <a:buNone/>
              <a:tabLst/>
              <a:defRPr/>
            </a:pPr>
            <a:endParaRPr kumimoji="0" lang="es-CO" sz="2400" b="0" i="0" u="none" strike="noStrike" kern="0" cap="none" spc="-100" normalizeH="0" baseline="0" noProof="0" dirty="0">
              <a:ln>
                <a:noFill/>
              </a:ln>
              <a:solidFill>
                <a:srgbClr val="318CB1"/>
              </a:solidFill>
              <a:effectLst/>
              <a:uLnTx/>
              <a:uFillTx/>
              <a:latin typeface="Arial"/>
              <a:cs typeface="Arial"/>
              <a:sym typeface="Arial"/>
            </a:endParaRPr>
          </a:p>
        </p:txBody>
      </p:sp>
      <p:grpSp>
        <p:nvGrpSpPr>
          <p:cNvPr id="4" name="Grupo 3">
            <a:extLst>
              <a:ext uri="{FF2B5EF4-FFF2-40B4-BE49-F238E27FC236}">
                <a16:creationId xmlns:a16="http://schemas.microsoft.com/office/drawing/2014/main" id="{AE618C8F-A651-48F8-8B0C-FB6A6CFE4AEB}"/>
              </a:ext>
            </a:extLst>
          </p:cNvPr>
          <p:cNvGrpSpPr/>
          <p:nvPr/>
        </p:nvGrpSpPr>
        <p:grpSpPr>
          <a:xfrm>
            <a:off x="548890" y="4697644"/>
            <a:ext cx="2159301" cy="437734"/>
            <a:chOff x="6330014" y="4690087"/>
            <a:chExt cx="2159301" cy="437734"/>
          </a:xfrm>
        </p:grpSpPr>
        <p:pic>
          <p:nvPicPr>
            <p:cNvPr id="25" name="Google Shape;123;p4">
              <a:extLst>
                <a:ext uri="{FF2B5EF4-FFF2-40B4-BE49-F238E27FC236}">
                  <a16:creationId xmlns:a16="http://schemas.microsoft.com/office/drawing/2014/main" id="{3CA73F56-871F-4B03-A345-D15A38E34F0D}"/>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7227405" y="4690087"/>
              <a:ext cx="1261910" cy="437734"/>
            </a:xfrm>
            <a:prstGeom prst="rect">
              <a:avLst/>
            </a:prstGeom>
            <a:noFill/>
            <a:ln>
              <a:noFill/>
            </a:ln>
          </p:spPr>
        </p:pic>
        <p:pic>
          <p:nvPicPr>
            <p:cNvPr id="55" name="Imagen 54">
              <a:extLst>
                <a:ext uri="{FF2B5EF4-FFF2-40B4-BE49-F238E27FC236}">
                  <a16:creationId xmlns:a16="http://schemas.microsoft.com/office/drawing/2014/main" id="{F224AF03-B00D-4429-B060-D9322CEAB20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330014" y="4720315"/>
              <a:ext cx="800141" cy="373399"/>
            </a:xfrm>
            <a:prstGeom prst="rect">
              <a:avLst/>
            </a:prstGeom>
          </p:spPr>
        </p:pic>
      </p:grpSp>
      <p:pic>
        <p:nvPicPr>
          <p:cNvPr id="19" name="Imagen 18">
            <a:extLst>
              <a:ext uri="{FF2B5EF4-FFF2-40B4-BE49-F238E27FC236}">
                <a16:creationId xmlns:a16="http://schemas.microsoft.com/office/drawing/2014/main" id="{039CB7E6-886D-E34E-B5A2-1D2927230A5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390861" y="2652277"/>
            <a:ext cx="2288501" cy="1853464"/>
          </a:xfrm>
          <a:prstGeom prst="round2DiagRect">
            <a:avLst/>
          </a:prstGeom>
          <a:effectLst>
            <a:reflection blurRad="6350" stA="52000" endA="300" endPos="35000" dir="5400000" sy="-100000" algn="bl" rotWithShape="0"/>
          </a:effectLst>
        </p:spPr>
      </p:pic>
      <p:pic>
        <p:nvPicPr>
          <p:cNvPr id="20" name="Google Shape;339;p41">
            <a:extLst>
              <a:ext uri="{FF2B5EF4-FFF2-40B4-BE49-F238E27FC236}">
                <a16:creationId xmlns:a16="http://schemas.microsoft.com/office/drawing/2014/main" id="{54C2EC27-9A2A-9345-87A1-047B8BD01483}"/>
              </a:ext>
            </a:extLst>
          </p:cNvPr>
          <p:cNvPicPr preferRelativeResize="0"/>
          <p:nvPr/>
        </p:nvPicPr>
        <p:blipFill>
          <a:blip r:embed="rId7" cstate="hqprint">
            <a:extLst>
              <a:ext uri="{28A0092B-C50C-407E-A947-70E740481C1C}">
                <a14:useLocalDpi xmlns:a14="http://schemas.microsoft.com/office/drawing/2010/main"/>
              </a:ext>
            </a:extLst>
          </a:blip>
          <a:srcRect/>
          <a:stretch/>
        </p:blipFill>
        <p:spPr>
          <a:xfrm>
            <a:off x="6537835" y="643017"/>
            <a:ext cx="2106620" cy="1848206"/>
          </a:xfrm>
          <a:prstGeom prst="round2DiagRect">
            <a:avLst>
              <a:gd name="adj1" fmla="val 15278"/>
              <a:gd name="adj2" fmla="val 0"/>
            </a:avLst>
          </a:prstGeom>
          <a:noFill/>
          <a:ln>
            <a:noFill/>
          </a:ln>
          <a:effectLst/>
        </p:spPr>
      </p:pic>
      <p:sp>
        <p:nvSpPr>
          <p:cNvPr id="22" name="Rectángulo: esquinas redondeadas 21">
            <a:extLst>
              <a:ext uri="{FF2B5EF4-FFF2-40B4-BE49-F238E27FC236}">
                <a16:creationId xmlns:a16="http://schemas.microsoft.com/office/drawing/2014/main" id="{FF02408C-FF9B-4B7D-9C71-E5D472D86064}"/>
              </a:ext>
            </a:extLst>
          </p:cNvPr>
          <p:cNvSpPr/>
          <p:nvPr/>
        </p:nvSpPr>
        <p:spPr>
          <a:xfrm>
            <a:off x="484745" y="1366051"/>
            <a:ext cx="4019881" cy="271018"/>
          </a:xfrm>
          <a:prstGeom prst="roundRect">
            <a:avLst>
              <a:gd name="adj" fmla="val 50000"/>
            </a:avLst>
          </a:prstGeom>
          <a:solidFill>
            <a:srgbClr val="F8B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00"/>
              </a:solidFill>
              <a:effectLst/>
              <a:uLnTx/>
              <a:uFillTx/>
              <a:latin typeface="Arial"/>
              <a:ea typeface="+mn-ea"/>
              <a:cs typeface="+mn-cs"/>
              <a:sym typeface="Arial"/>
            </a:endParaRPr>
          </a:p>
        </p:txBody>
      </p:sp>
      <p:sp>
        <p:nvSpPr>
          <p:cNvPr id="23" name="Rectángulo: esquinas redondeadas 22">
            <a:extLst>
              <a:ext uri="{FF2B5EF4-FFF2-40B4-BE49-F238E27FC236}">
                <a16:creationId xmlns:a16="http://schemas.microsoft.com/office/drawing/2014/main" id="{3997BF3F-B0F9-4D03-89C2-EC99A88AD142}"/>
              </a:ext>
            </a:extLst>
          </p:cNvPr>
          <p:cNvSpPr/>
          <p:nvPr/>
        </p:nvSpPr>
        <p:spPr>
          <a:xfrm>
            <a:off x="484745" y="1669302"/>
            <a:ext cx="4019881" cy="434361"/>
          </a:xfrm>
          <a:prstGeom prst="roundRect">
            <a:avLst>
              <a:gd name="adj" fmla="val 50000"/>
            </a:avLst>
          </a:prstGeom>
          <a:solidFill>
            <a:srgbClr val="54A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prstClr val="white"/>
              </a:solidFill>
              <a:effectLst/>
              <a:uLnTx/>
              <a:uFillTx/>
              <a:latin typeface="Arial"/>
              <a:ea typeface="+mn-ea"/>
              <a:cs typeface="+mn-cs"/>
              <a:sym typeface="Arial"/>
            </a:endParaRPr>
          </a:p>
        </p:txBody>
      </p:sp>
      <p:pic>
        <p:nvPicPr>
          <p:cNvPr id="21" name="Google Shape;339;p41">
            <a:extLst>
              <a:ext uri="{FF2B5EF4-FFF2-40B4-BE49-F238E27FC236}">
                <a16:creationId xmlns:a16="http://schemas.microsoft.com/office/drawing/2014/main" id="{5345515E-6981-744C-984F-F1F7BFD01B90}"/>
              </a:ext>
            </a:extLst>
          </p:cNvPr>
          <p:cNvPicPr preferRelativeResize="0"/>
          <p:nvPr/>
        </p:nvPicPr>
        <p:blipFill>
          <a:blip r:embed="rId8" cstate="hqprint">
            <a:extLst>
              <a:ext uri="{28A0092B-C50C-407E-A947-70E740481C1C}">
                <a14:useLocalDpi xmlns:a14="http://schemas.microsoft.com/office/drawing/2010/main"/>
              </a:ext>
            </a:extLst>
          </a:blip>
          <a:srcRect/>
          <a:stretch/>
        </p:blipFill>
        <p:spPr>
          <a:xfrm>
            <a:off x="4474019" y="2687467"/>
            <a:ext cx="1916842" cy="1924122"/>
          </a:xfrm>
          <a:prstGeom prst="round2DiagRect">
            <a:avLst>
              <a:gd name="adj1" fmla="val 16667"/>
              <a:gd name="adj2" fmla="val 0"/>
            </a:avLst>
          </a:prstGeom>
          <a:noFill/>
          <a:ln>
            <a:noFill/>
          </a:ln>
          <a:effectLst>
            <a:reflection blurRad="6350" stA="50000" endPos="38500" dist="50800" dir="5400000" sy="-100000" algn="bl" rotWithShape="0"/>
          </a:effectLst>
        </p:spPr>
      </p:pic>
      <p:sp>
        <p:nvSpPr>
          <p:cNvPr id="24" name="Rectángulo: esquinas redondeadas 23">
            <a:extLst>
              <a:ext uri="{FF2B5EF4-FFF2-40B4-BE49-F238E27FC236}">
                <a16:creationId xmlns:a16="http://schemas.microsoft.com/office/drawing/2014/main" id="{10F93A1D-403D-4A1E-9F75-FF7F9119B235}"/>
              </a:ext>
            </a:extLst>
          </p:cNvPr>
          <p:cNvSpPr/>
          <p:nvPr/>
        </p:nvSpPr>
        <p:spPr>
          <a:xfrm>
            <a:off x="484745" y="2135896"/>
            <a:ext cx="4019881" cy="434361"/>
          </a:xfrm>
          <a:prstGeom prst="roundRect">
            <a:avLst>
              <a:gd name="adj" fmla="val 50000"/>
            </a:avLst>
          </a:prstGeom>
          <a:solidFill>
            <a:srgbClr val="F8B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6" name="Rectángulo: esquinas redondeadas 25">
            <a:extLst>
              <a:ext uri="{FF2B5EF4-FFF2-40B4-BE49-F238E27FC236}">
                <a16:creationId xmlns:a16="http://schemas.microsoft.com/office/drawing/2014/main" id="{69BAEB0D-E755-409C-8D9C-53F047C632E8}"/>
              </a:ext>
            </a:extLst>
          </p:cNvPr>
          <p:cNvSpPr/>
          <p:nvPr/>
        </p:nvSpPr>
        <p:spPr>
          <a:xfrm>
            <a:off x="484745" y="2602490"/>
            <a:ext cx="4019881" cy="271018"/>
          </a:xfrm>
          <a:prstGeom prst="roundRect">
            <a:avLst>
              <a:gd name="adj" fmla="val 50000"/>
            </a:avLst>
          </a:prstGeom>
          <a:solidFill>
            <a:srgbClr val="54A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7" name="Rectángulo: esquinas redondeadas 26">
            <a:extLst>
              <a:ext uri="{FF2B5EF4-FFF2-40B4-BE49-F238E27FC236}">
                <a16:creationId xmlns:a16="http://schemas.microsoft.com/office/drawing/2014/main" id="{183D91DA-92D9-47A4-B81D-81E6FAC83CC6}"/>
              </a:ext>
            </a:extLst>
          </p:cNvPr>
          <p:cNvSpPr/>
          <p:nvPr/>
        </p:nvSpPr>
        <p:spPr>
          <a:xfrm>
            <a:off x="484745" y="2905741"/>
            <a:ext cx="4019881" cy="434361"/>
          </a:xfrm>
          <a:prstGeom prst="roundRect">
            <a:avLst>
              <a:gd name="adj" fmla="val 50000"/>
            </a:avLst>
          </a:prstGeom>
          <a:solidFill>
            <a:srgbClr val="F8B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8" name="Rectángulo: esquinas redondeadas 27">
            <a:extLst>
              <a:ext uri="{FF2B5EF4-FFF2-40B4-BE49-F238E27FC236}">
                <a16:creationId xmlns:a16="http://schemas.microsoft.com/office/drawing/2014/main" id="{FF404336-7408-429F-B3C3-BC0637153D99}"/>
              </a:ext>
            </a:extLst>
          </p:cNvPr>
          <p:cNvSpPr/>
          <p:nvPr/>
        </p:nvSpPr>
        <p:spPr>
          <a:xfrm>
            <a:off x="484745" y="3372335"/>
            <a:ext cx="4019881" cy="271018"/>
          </a:xfrm>
          <a:prstGeom prst="roundRect">
            <a:avLst>
              <a:gd name="adj" fmla="val 50000"/>
            </a:avLst>
          </a:prstGeom>
          <a:solidFill>
            <a:srgbClr val="54A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9" name="Rectángulo: esquinas redondeadas 28">
            <a:extLst>
              <a:ext uri="{FF2B5EF4-FFF2-40B4-BE49-F238E27FC236}">
                <a16:creationId xmlns:a16="http://schemas.microsoft.com/office/drawing/2014/main" id="{45DD440C-9E85-46E5-B5A3-B27425B63362}"/>
              </a:ext>
            </a:extLst>
          </p:cNvPr>
          <p:cNvSpPr/>
          <p:nvPr/>
        </p:nvSpPr>
        <p:spPr>
          <a:xfrm>
            <a:off x="484745" y="3675586"/>
            <a:ext cx="4019881" cy="271018"/>
          </a:xfrm>
          <a:prstGeom prst="roundRect">
            <a:avLst>
              <a:gd name="adj" fmla="val 50000"/>
            </a:avLst>
          </a:prstGeom>
          <a:solidFill>
            <a:srgbClr val="F8B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30" name="Rectángulo: esquinas redondeadas 29">
            <a:extLst>
              <a:ext uri="{FF2B5EF4-FFF2-40B4-BE49-F238E27FC236}">
                <a16:creationId xmlns:a16="http://schemas.microsoft.com/office/drawing/2014/main" id="{FEED3649-64F1-4299-8525-4A3F5AF61A42}"/>
              </a:ext>
            </a:extLst>
          </p:cNvPr>
          <p:cNvSpPr/>
          <p:nvPr/>
        </p:nvSpPr>
        <p:spPr>
          <a:xfrm>
            <a:off x="484745" y="3978837"/>
            <a:ext cx="4019881" cy="271018"/>
          </a:xfrm>
          <a:prstGeom prst="roundRect">
            <a:avLst>
              <a:gd name="adj" fmla="val 50000"/>
            </a:avLst>
          </a:prstGeom>
          <a:solidFill>
            <a:srgbClr val="54A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59" name="CuadroTexto 58">
            <a:extLst>
              <a:ext uri="{FF2B5EF4-FFF2-40B4-BE49-F238E27FC236}">
                <a16:creationId xmlns:a16="http://schemas.microsoft.com/office/drawing/2014/main" id="{1648461E-1685-475B-AB5E-313700017AF7}"/>
              </a:ext>
            </a:extLst>
          </p:cNvPr>
          <p:cNvSpPr txBox="1"/>
          <p:nvPr/>
        </p:nvSpPr>
        <p:spPr>
          <a:xfrm>
            <a:off x="663155" y="1408784"/>
            <a:ext cx="3740616" cy="3664401"/>
          </a:xfrm>
          <a:prstGeom prst="rect">
            <a:avLst/>
          </a:prstGeom>
          <a:noFill/>
        </p:spPr>
        <p:txBody>
          <a:bodyPr wrap="square" rtlCol="0">
            <a:spAutoFit/>
          </a:bodyPr>
          <a:lstStyle/>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S" sz="1200" b="0" i="0" u="none" strike="noStrike" kern="0" cap="none" spc="0" normalizeH="0" baseline="0" noProof="0" dirty="0">
                <a:ln>
                  <a:noFill/>
                </a:ln>
                <a:solidFill>
                  <a:prstClr val="white"/>
                </a:solidFill>
                <a:effectLst/>
                <a:uLnTx/>
                <a:uFillTx/>
                <a:latin typeface="Poetsen One" panose="020108030300000D0203" pitchFamily="2" charset="0"/>
                <a:ea typeface="Calibri" panose="020F0502020204030204" pitchFamily="34" charset="0"/>
                <a:cs typeface="Times New Roman" panose="02020603050405020304" pitchFamily="18" charset="0"/>
                <a:sym typeface="Arial"/>
              </a:rPr>
              <a:t>Feria Turística Virtual REDESCUBRE BOLÍVAR</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endParaRPr kumimoji="0" lang="es-ES" sz="1200" b="0" i="0" u="none" strike="noStrike" kern="0" cap="none" spc="0" normalizeH="0" baseline="0" noProof="0" dirty="0">
              <a:ln>
                <a:noFill/>
              </a:ln>
              <a:solidFill>
                <a:prstClr val="white"/>
              </a:solidFill>
              <a:effectLst/>
              <a:uLnTx/>
              <a:uFillTx/>
              <a:latin typeface="Poetsen One" panose="020108030300000D0203" pitchFamily="2" charset="0"/>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S" sz="1200" b="0" i="0" u="none" strike="noStrike" kern="0" cap="none" spc="0" normalizeH="0" baseline="0" noProof="0" dirty="0">
                <a:ln>
                  <a:noFill/>
                </a:ln>
                <a:solidFill>
                  <a:prstClr val="white"/>
                </a:solidFill>
                <a:effectLst/>
                <a:uLnTx/>
                <a:uFillTx/>
                <a:latin typeface="Poetsen One" panose="020108030300000D0203" pitchFamily="2" charset="0"/>
                <a:cs typeface="Times New Roman" panose="02020603050405020304" pitchFamily="18" charset="0"/>
                <a:sym typeface="Arial"/>
              </a:rPr>
              <a:t>12 Estampillas y 8 Bandeletas </a:t>
            </a:r>
            <a:r>
              <a:rPr kumimoji="0" lang="es-ES" sz="1200" b="0" i="0" u="none" strike="noStrike" kern="0" cap="none" spc="0" normalizeH="0" baseline="0" noProof="0" dirty="0">
                <a:ln>
                  <a:noFill/>
                </a:ln>
                <a:solidFill>
                  <a:prstClr val="white"/>
                </a:solidFill>
                <a:effectLst/>
                <a:uLnTx/>
                <a:uFillTx/>
                <a:latin typeface="Poetsen One" panose="020108030300000D0203" pitchFamily="2" charset="0"/>
                <a:ea typeface="Calibri" panose="020F0502020204030204" pitchFamily="34" charset="0"/>
                <a:cs typeface="Times New Roman" panose="02020603050405020304" pitchFamily="18" charset="0"/>
                <a:sym typeface="Arial"/>
              </a:rPr>
              <a:t>con la Empresa  Nacional de correos 472</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endParaRPr kumimoji="0" lang="es-ES" sz="1200" b="0" i="0" u="none" strike="noStrike" kern="0" cap="none" spc="0" normalizeH="0" baseline="0" noProof="0" dirty="0">
              <a:ln>
                <a:noFill/>
              </a:ln>
              <a:solidFill>
                <a:prstClr val="white"/>
              </a:solidFill>
              <a:effectLst/>
              <a:uLnTx/>
              <a:uFillTx/>
              <a:latin typeface="Poetsen One" panose="020108030300000D0203" pitchFamily="2" charset="0"/>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S" sz="1200" b="0" i="0" u="none" strike="noStrike" kern="0" cap="none" spc="0" normalizeH="0" baseline="0" noProof="0" dirty="0">
                <a:ln>
                  <a:noFill/>
                </a:ln>
                <a:solidFill>
                  <a:prstClr val="white"/>
                </a:solidFill>
                <a:effectLst/>
                <a:uLnTx/>
                <a:uFillTx/>
                <a:latin typeface="Poetsen One" panose="020108030300000D0203" pitchFamily="2" charset="0"/>
                <a:cs typeface="Times New Roman" panose="02020603050405020304" pitchFamily="18" charset="0"/>
                <a:sym typeface="Arial"/>
              </a:rPr>
              <a:t>4 Muestras artesanales </a:t>
            </a:r>
            <a:r>
              <a:rPr kumimoji="0" lang="es-ES" sz="1200" b="0" i="0" u="none" strike="noStrike" kern="0" cap="none" spc="0" normalizeH="0" baseline="0" noProof="0" dirty="0">
                <a:ln>
                  <a:noFill/>
                </a:ln>
                <a:solidFill>
                  <a:prstClr val="white"/>
                </a:solidFill>
                <a:effectLst/>
                <a:uLnTx/>
                <a:uFillTx/>
                <a:latin typeface="Poetsen One" panose="020108030300000D0203" pitchFamily="2" charset="0"/>
                <a:ea typeface="Calibri" panose="020F0502020204030204" pitchFamily="34" charset="0"/>
                <a:cs typeface="Times New Roman" panose="02020603050405020304" pitchFamily="18" charset="0"/>
                <a:sym typeface="Arial"/>
              </a:rPr>
              <a:t>con ventas por $38.702.500</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endParaRPr kumimoji="0" lang="es-ES" sz="1200" b="0" i="0" u="none" strike="noStrike" kern="0" cap="none" spc="0" normalizeH="0" baseline="0" noProof="0" dirty="0">
              <a:ln>
                <a:noFill/>
              </a:ln>
              <a:solidFill>
                <a:prstClr val="white"/>
              </a:solidFill>
              <a:effectLst/>
              <a:uLnTx/>
              <a:uFillTx/>
              <a:latin typeface="Poetsen One" panose="020108030300000D0203" pitchFamily="2" charset="0"/>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S" sz="1200" b="0" i="0" u="none" strike="noStrike" kern="0" cap="none" spc="0" normalizeH="0" baseline="0" noProof="0" dirty="0">
                <a:ln>
                  <a:noFill/>
                </a:ln>
                <a:solidFill>
                  <a:prstClr val="white"/>
                </a:solidFill>
                <a:effectLst/>
                <a:uLnTx/>
                <a:uFillTx/>
                <a:latin typeface="Poetsen One" panose="020108030300000D0203" pitchFamily="2" charset="0"/>
                <a:cs typeface="Times New Roman" panose="02020603050405020304" pitchFamily="18" charset="0"/>
                <a:sym typeface="Arial"/>
              </a:rPr>
              <a:t>Lanzamiento de la Estrategia De Bolívar a Tu Casa</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endParaRPr kumimoji="0" lang="es-ES" sz="1200" b="0" i="0" u="none" strike="noStrike" kern="0" cap="none" spc="0" normalizeH="0" baseline="0" noProof="0" dirty="0">
              <a:ln>
                <a:noFill/>
              </a:ln>
              <a:solidFill>
                <a:prstClr val="white"/>
              </a:solidFill>
              <a:effectLst/>
              <a:uLnTx/>
              <a:uFillTx/>
              <a:latin typeface="Poetsen One" panose="020108030300000D0203" pitchFamily="2" charset="0"/>
              <a:cs typeface="Times New Roman" panose="02020603050405020304" pitchFamily="18" charset="0"/>
              <a:sym typeface="Arial"/>
            </a:endParaRP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S" sz="1200" b="0" i="0" u="none" strike="noStrike" kern="0" cap="none" spc="0" normalizeH="0" baseline="0" noProof="0" dirty="0">
                <a:ln>
                  <a:noFill/>
                </a:ln>
                <a:solidFill>
                  <a:prstClr val="white"/>
                </a:solidFill>
                <a:effectLst/>
                <a:uLnTx/>
                <a:uFillTx/>
                <a:latin typeface="Poetsen One" panose="020108030300000D0203" pitchFamily="2" charset="0"/>
                <a:cs typeface="Times New Roman" panose="02020603050405020304" pitchFamily="18" charset="0"/>
                <a:sym typeface="Arial"/>
              </a:rPr>
              <a:t>2 celebraciones</a:t>
            </a:r>
            <a:r>
              <a:rPr kumimoji="0" lang="es-ES" sz="1200" b="0" i="0" u="none" strike="noStrike" kern="0" cap="none" spc="0" normalizeH="0" baseline="0" noProof="0" dirty="0">
                <a:ln>
                  <a:noFill/>
                </a:ln>
                <a:solidFill>
                  <a:prstClr val="white"/>
                </a:solidFill>
                <a:effectLst/>
                <a:uLnTx/>
                <a:uFillTx/>
                <a:latin typeface="Poetsen One" panose="020108030300000D0203" pitchFamily="2" charset="0"/>
                <a:ea typeface="Calibri" panose="020F0502020204030204" pitchFamily="34" charset="0"/>
                <a:cs typeface="Times New Roman" panose="02020603050405020304" pitchFamily="18" charset="0"/>
                <a:sym typeface="Arial"/>
              </a:rPr>
              <a:t> de fechas especiales que involucran a niños y mujeres.</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endParaRPr kumimoji="0" lang="es-ES" sz="1200" b="0" i="0" u="none" strike="noStrike" kern="0" cap="none" spc="0" normalizeH="0" baseline="0" noProof="0" dirty="0">
              <a:ln>
                <a:noFill/>
              </a:ln>
              <a:solidFill>
                <a:prstClr val="white"/>
              </a:solidFill>
              <a:effectLst/>
              <a:uLnTx/>
              <a:uFillTx/>
              <a:latin typeface="Poetsen One" panose="020108030300000D0203" pitchFamily="2" charset="0"/>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S" sz="1200" b="0" i="0" u="none" strike="noStrike" kern="0" cap="none" spc="0" normalizeH="0" baseline="0" noProof="0" dirty="0">
                <a:ln>
                  <a:noFill/>
                </a:ln>
                <a:solidFill>
                  <a:prstClr val="white"/>
                </a:solidFill>
                <a:effectLst/>
                <a:uLnTx/>
                <a:uFillTx/>
                <a:latin typeface="Poetsen One" panose="020108030300000D0203" pitchFamily="2" charset="0"/>
                <a:cs typeface="Times New Roman" panose="02020603050405020304" pitchFamily="18" charset="0"/>
                <a:sym typeface="Arial"/>
              </a:rPr>
              <a:t>2 conversatorios</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endParaRPr kumimoji="0" lang="es-ES" sz="1200" b="0" i="0" u="none" strike="noStrike" kern="0" cap="none" spc="0" normalizeH="0" baseline="0" noProof="0" dirty="0">
              <a:ln>
                <a:noFill/>
              </a:ln>
              <a:solidFill>
                <a:prstClr val="white"/>
              </a:solidFill>
              <a:effectLst/>
              <a:uLnTx/>
              <a:uFillTx/>
              <a:latin typeface="Poetsen One" panose="020108030300000D0203" pitchFamily="2" charset="0"/>
              <a:cs typeface="Times New Roman" panose="02020603050405020304" pitchFamily="18" charset="0"/>
              <a:sym typeface="Arial"/>
            </a:endParaRP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S" sz="1200" b="0" i="0" u="none" strike="noStrike" kern="0" cap="none" spc="0" normalizeH="0" baseline="0" noProof="0" dirty="0">
                <a:ln>
                  <a:noFill/>
                </a:ln>
                <a:solidFill>
                  <a:prstClr val="white"/>
                </a:solidFill>
                <a:effectLst/>
                <a:uLnTx/>
                <a:uFillTx/>
                <a:latin typeface="Poetsen One" panose="020108030300000D0203" pitchFamily="2" charset="0"/>
                <a:cs typeface="Times New Roman" panose="02020603050405020304" pitchFamily="18" charset="0"/>
                <a:sym typeface="Arial"/>
              </a:rPr>
              <a:t>4 Jornadas de limpieza</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endParaRPr kumimoji="0" lang="es-ES" sz="1200" b="0" i="0" u="none" strike="noStrike" kern="0" cap="none" spc="0" normalizeH="0" baseline="0" noProof="0" dirty="0">
              <a:ln>
                <a:noFill/>
              </a:ln>
              <a:solidFill>
                <a:prstClr val="white"/>
              </a:solidFill>
              <a:effectLst/>
              <a:uLnTx/>
              <a:uFillTx/>
              <a:latin typeface="Poetsen One" panose="020108030300000D0203" pitchFamily="2" charset="0"/>
              <a:cs typeface="Times New Roman" panose="02020603050405020304" pitchFamily="18" charset="0"/>
              <a:sym typeface="Arial"/>
            </a:endParaRP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kumimoji="0" lang="es-ES" sz="1200" b="0" i="0" u="none" strike="noStrike" kern="0" cap="none" spc="0" normalizeH="0" baseline="0" noProof="0" dirty="0">
                <a:ln>
                  <a:noFill/>
                </a:ln>
                <a:solidFill>
                  <a:prstClr val="white"/>
                </a:solidFill>
                <a:effectLst/>
                <a:uLnTx/>
                <a:uFillTx/>
                <a:latin typeface="Poetsen One" panose="020108030300000D0203" pitchFamily="2" charset="0"/>
                <a:cs typeface="Times New Roman" panose="02020603050405020304" pitchFamily="18" charset="0"/>
                <a:sym typeface="Arial"/>
              </a:rPr>
              <a:t>6 Talleres </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endParaRPr kumimoji="0" lang="es-ES" sz="1200" b="0" i="0" u="none" strike="noStrike" kern="0" cap="none" spc="0" normalizeH="0" baseline="0" noProof="0" dirty="0">
              <a:ln>
                <a:noFill/>
              </a:ln>
              <a:solidFill>
                <a:prstClr val="white"/>
              </a:solidFill>
              <a:effectLst/>
              <a:uLnTx/>
              <a:uFillTx/>
              <a:latin typeface="Poetsen One" panose="020108030300000D0203" pitchFamily="2" charset="0"/>
              <a:cs typeface="Times New Roman" panose="02020603050405020304" pitchFamily="18" charset="0"/>
              <a:sym typeface="Arial"/>
            </a:endParaRPr>
          </a:p>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endParaRPr kumimoji="0" lang="es-ES" sz="1000" b="0" i="0" u="none" strike="noStrike" kern="0" cap="none" spc="0" normalizeH="0" baseline="0" noProof="0" dirty="0">
              <a:ln>
                <a:noFill/>
              </a:ln>
              <a:solidFill>
                <a:prstClr val="white"/>
              </a:solidFill>
              <a:effectLst/>
              <a:uLnTx/>
              <a:uFillTx/>
              <a:latin typeface="Poetsen One" panose="020108030300000D0203" pitchFamily="2" charset="0"/>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endParaRPr kumimoji="0" lang="es-ES" sz="1000" b="0" i="0" u="none" strike="noStrike" kern="0" cap="none" spc="0" normalizeH="0" baseline="0" noProof="0" dirty="0">
              <a:ln>
                <a:noFill/>
              </a:ln>
              <a:solidFill>
                <a:prstClr val="white"/>
              </a:solidFill>
              <a:effectLst/>
              <a:uLnTx/>
              <a:uFillTx/>
              <a:latin typeface="Poetsen One" panose="020108030300000D0203" pitchFamily="2" charset="0"/>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endParaRPr kumimoji="0" lang="es-ES" sz="1000" b="0" i="0" u="none" strike="noStrike" kern="0" cap="none" spc="0" normalizeH="0" baseline="0" noProof="0" dirty="0">
              <a:ln>
                <a:noFill/>
              </a:ln>
              <a:solidFill>
                <a:prstClr val="white"/>
              </a:solidFill>
              <a:effectLst/>
              <a:uLnTx/>
              <a:uFillTx/>
              <a:latin typeface="Poetsen One" panose="020108030300000D0203" pitchFamily="2" charset="0"/>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endParaRPr kumimoji="0" lang="es-ES" sz="1000" b="0" i="0" u="none" strike="noStrike" kern="0" cap="none" spc="0" normalizeH="0" baseline="0" noProof="0" dirty="0">
              <a:ln>
                <a:noFill/>
              </a:ln>
              <a:solidFill>
                <a:prstClr val="white"/>
              </a:solidFill>
              <a:effectLst/>
              <a:uLnTx/>
              <a:uFillTx/>
              <a:latin typeface="Poetsen One" panose="020108030300000D0203" pitchFamily="2" charset="0"/>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endParaRPr kumimoji="0" lang="es-ES" sz="1100" b="0" i="0" u="none" strike="noStrike" kern="0" cap="none" spc="0" normalizeH="0" baseline="0" noProof="0" dirty="0">
              <a:ln>
                <a:noFill/>
              </a:ln>
              <a:solidFill>
                <a:prstClr val="white"/>
              </a:solidFill>
              <a:effectLst/>
              <a:uLnTx/>
              <a:uFillTx/>
              <a:latin typeface="Red Hat Display" panose="020B0604020202020204" charset="0"/>
              <a:ea typeface="Calibri" panose="020F0502020204030204" pitchFamily="34" charset="0"/>
              <a:cs typeface="Times New Roman" panose="02020603050405020304" pitchFamily="18" charset="0"/>
              <a:sym typeface="Arial"/>
            </a:endParaRPr>
          </a:p>
        </p:txBody>
      </p:sp>
      <p:sp>
        <p:nvSpPr>
          <p:cNvPr id="31" name="Rectángulo: esquinas redondeadas 30">
            <a:extLst>
              <a:ext uri="{FF2B5EF4-FFF2-40B4-BE49-F238E27FC236}">
                <a16:creationId xmlns:a16="http://schemas.microsoft.com/office/drawing/2014/main" id="{37B27FAD-0964-43B5-AB39-87AA8984DA8D}"/>
              </a:ext>
            </a:extLst>
          </p:cNvPr>
          <p:cNvSpPr/>
          <p:nvPr/>
        </p:nvSpPr>
        <p:spPr>
          <a:xfrm>
            <a:off x="-634425" y="639089"/>
            <a:ext cx="5301550" cy="582877"/>
          </a:xfrm>
          <a:prstGeom prst="roundRect">
            <a:avLst>
              <a:gd name="adj" fmla="val 50000"/>
            </a:avLst>
          </a:prstGeom>
          <a:solidFill>
            <a:srgbClr val="6B5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800" b="0" i="0" u="none" strike="noStrike" kern="0" cap="none" spc="0" normalizeH="0" baseline="0" noProof="0">
              <a:ln>
                <a:noFill/>
              </a:ln>
              <a:solidFill>
                <a:srgbClr val="F8B164"/>
              </a:solidFill>
              <a:effectLst/>
              <a:uLnTx/>
              <a:uFillTx/>
              <a:latin typeface="Arial"/>
              <a:ea typeface="+mn-ea"/>
              <a:cs typeface="+mn-cs"/>
              <a:sym typeface="Arial"/>
            </a:endParaRPr>
          </a:p>
        </p:txBody>
      </p:sp>
      <p:sp>
        <p:nvSpPr>
          <p:cNvPr id="32" name="CuadroTexto 31">
            <a:extLst>
              <a:ext uri="{FF2B5EF4-FFF2-40B4-BE49-F238E27FC236}">
                <a16:creationId xmlns:a16="http://schemas.microsoft.com/office/drawing/2014/main" id="{84AC2CAA-12A8-40C3-AD49-5865970FABE8}"/>
              </a:ext>
            </a:extLst>
          </p:cNvPr>
          <p:cNvSpPr txBox="1"/>
          <p:nvPr/>
        </p:nvSpPr>
        <p:spPr>
          <a:xfrm>
            <a:off x="252596" y="880490"/>
            <a:ext cx="876890" cy="397545"/>
          </a:xfrm>
          <a:prstGeom prst="rect">
            <a:avLst/>
          </a:prstGeom>
          <a:noFill/>
        </p:spPr>
        <p:txBody>
          <a:bodyPr wrap="square" rtlCol="0">
            <a:spAutoFit/>
          </a:bodyPr>
          <a:lstStyle/>
          <a:p>
            <a:pPr marL="0" marR="0" lvl="0" indent="0" algn="l" defTabSz="914400" rtl="0" eaLnBrk="1" fontAlgn="auto" latinLnBrk="0" hangingPunct="1">
              <a:lnSpc>
                <a:spcPts val="2000"/>
              </a:lnSpc>
              <a:spcBef>
                <a:spcPts val="0"/>
              </a:spcBef>
              <a:spcAft>
                <a:spcPts val="0"/>
              </a:spcAft>
              <a:buClr>
                <a:srgbClr val="000000"/>
              </a:buClr>
              <a:buSzTx/>
              <a:buFont typeface="Arial"/>
              <a:buNone/>
              <a:tabLst/>
              <a:defRPr/>
            </a:pPr>
            <a:r>
              <a:rPr kumimoji="0" lang="es-ES" sz="4400" b="1" i="0" u="none" strike="noStrike" kern="0" cap="none" spc="0" normalizeH="0" baseline="0" noProof="0" dirty="0">
                <a:ln>
                  <a:noFill/>
                </a:ln>
                <a:solidFill>
                  <a:srgbClr val="FEEF94"/>
                </a:solidFill>
                <a:effectLst/>
                <a:uLnTx/>
                <a:uFillTx/>
                <a:latin typeface="Poetsen One" panose="020108030300000D0203" pitchFamily="2" charset="0"/>
                <a:ea typeface="Calibri" panose="020F0502020204030204" pitchFamily="34" charset="0"/>
                <a:cs typeface="Times New Roman" panose="02020603050405020304" pitchFamily="18" charset="0"/>
                <a:sym typeface="Arial"/>
              </a:rPr>
              <a:t>21</a:t>
            </a:r>
            <a:r>
              <a:rPr kumimoji="0" lang="es-ES" sz="4400" b="1" i="0" u="none" strike="noStrike" kern="0" cap="none" spc="0" normalizeH="0" baseline="0" noProof="0" dirty="0">
                <a:ln>
                  <a:noFill/>
                </a:ln>
                <a:solidFill>
                  <a:prstClr val="white"/>
                </a:solidFill>
                <a:effectLst/>
                <a:uLnTx/>
                <a:uFillTx/>
                <a:latin typeface="Poetsen One" panose="020108030300000D0203" pitchFamily="2" charset="0"/>
                <a:ea typeface="Calibri" panose="020F0502020204030204" pitchFamily="34" charset="0"/>
                <a:cs typeface="Times New Roman" panose="02020603050405020304" pitchFamily="18" charset="0"/>
                <a:sym typeface="Arial"/>
              </a:rPr>
              <a:t> </a:t>
            </a:r>
          </a:p>
        </p:txBody>
      </p:sp>
      <p:sp>
        <p:nvSpPr>
          <p:cNvPr id="33" name="Google Shape;629;p27">
            <a:extLst>
              <a:ext uri="{FF2B5EF4-FFF2-40B4-BE49-F238E27FC236}">
                <a16:creationId xmlns:a16="http://schemas.microsoft.com/office/drawing/2014/main" id="{14B7778F-65C8-4F74-AAB8-C327A06752FD}"/>
              </a:ext>
            </a:extLst>
          </p:cNvPr>
          <p:cNvSpPr/>
          <p:nvPr/>
        </p:nvSpPr>
        <p:spPr>
          <a:xfrm>
            <a:off x="1031046" y="659391"/>
            <a:ext cx="4055754" cy="642967"/>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ts val="1600"/>
              </a:lnSpc>
              <a:spcBef>
                <a:spcPts val="0"/>
              </a:spcBef>
              <a:spcAft>
                <a:spcPts val="0"/>
              </a:spcAft>
              <a:buClr>
                <a:srgbClr val="000000"/>
              </a:buClr>
              <a:buSzTx/>
              <a:buFont typeface="Arial"/>
              <a:buNone/>
              <a:tabLst/>
              <a:defRPr/>
            </a:pPr>
            <a:r>
              <a:rPr kumimoji="0" lang="es-ES" sz="1800" b="0" i="0" u="none" strike="noStrike" kern="0" cap="none" spc="-100" normalizeH="0" baseline="0" noProof="0" dirty="0">
                <a:ln>
                  <a:noFill/>
                </a:ln>
                <a:solidFill>
                  <a:prstClr val="white"/>
                </a:solidFill>
                <a:effectLst/>
                <a:uLnTx/>
                <a:uFillTx/>
                <a:latin typeface="Poetsen One" panose="020108030300000D0203" pitchFamily="2" charset="0"/>
                <a:ea typeface="Calibri" panose="020F0502020204030204" pitchFamily="34" charset="0"/>
                <a:cs typeface="Times New Roman" panose="02020603050405020304" pitchFamily="18" charset="0"/>
                <a:sym typeface="Arial"/>
              </a:rPr>
              <a:t>ACCIONES DE ARTICULACIÓN INTERINSTITUCIONAL REALIZADAS</a:t>
            </a:r>
            <a:endParaRPr kumimoji="0" lang="es-CO" sz="1800" b="0" i="0" u="none" strike="noStrike" kern="0" cap="none" spc="-100" normalizeH="0" baseline="0" noProof="0" dirty="0">
              <a:ln>
                <a:noFill/>
              </a:ln>
              <a:solidFill>
                <a:prstClr val="white"/>
              </a:solidFill>
              <a:effectLst/>
              <a:uLnTx/>
              <a:uFillTx/>
              <a:latin typeface="Arial"/>
              <a:cs typeface="Arial"/>
              <a:sym typeface="Arial"/>
            </a:endParaRPr>
          </a:p>
        </p:txBody>
      </p:sp>
      <p:sp>
        <p:nvSpPr>
          <p:cNvPr id="34" name="Rectángulo: esquinas redondeadas 28">
            <a:extLst>
              <a:ext uri="{FF2B5EF4-FFF2-40B4-BE49-F238E27FC236}">
                <a16:creationId xmlns:a16="http://schemas.microsoft.com/office/drawing/2014/main" id="{5FE735CD-DBF1-0D43-BDBB-136651045CA1}"/>
              </a:ext>
            </a:extLst>
          </p:cNvPr>
          <p:cNvSpPr/>
          <p:nvPr/>
        </p:nvSpPr>
        <p:spPr>
          <a:xfrm>
            <a:off x="471630" y="4238307"/>
            <a:ext cx="4019881" cy="373282"/>
          </a:xfrm>
          <a:prstGeom prst="roundRect">
            <a:avLst>
              <a:gd name="adj" fmla="val 50000"/>
            </a:avLst>
          </a:prstGeom>
          <a:solidFill>
            <a:srgbClr val="F8B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100" b="0" i="0" u="none" strike="noStrike" kern="0" cap="none" spc="0" normalizeH="0" baseline="0" noProof="0" dirty="0">
                <a:ln>
                  <a:noFill/>
                </a:ln>
                <a:solidFill>
                  <a:prstClr val="white"/>
                </a:solidFill>
                <a:effectLst/>
                <a:uLnTx/>
                <a:uFillTx/>
                <a:latin typeface="PoetsenOne" panose="020108030300000D0203" pitchFamily="2" charset="0"/>
                <a:ea typeface="+mn-ea"/>
                <a:cs typeface="+mn-cs"/>
                <a:sym typeface="Arial"/>
              </a:rPr>
              <a:t> Rutas aérea Cartagena-</a:t>
            </a:r>
            <a:r>
              <a:rPr kumimoji="0" lang="es-CO" sz="1100" b="0" i="0" u="none" strike="noStrike" kern="0" cap="none" spc="0" normalizeH="0" baseline="0" noProof="0" dirty="0" err="1">
                <a:ln>
                  <a:noFill/>
                </a:ln>
                <a:solidFill>
                  <a:prstClr val="white"/>
                </a:solidFill>
                <a:effectLst/>
                <a:uLnTx/>
                <a:uFillTx/>
                <a:latin typeface="PoetsenOne" panose="020108030300000D0203" pitchFamily="2" charset="0"/>
                <a:ea typeface="+mn-ea"/>
                <a:cs typeface="+mn-cs"/>
                <a:sym typeface="Arial"/>
              </a:rPr>
              <a:t>Mompox</a:t>
            </a:r>
            <a:r>
              <a:rPr kumimoji="0" lang="es-CO" sz="1100" b="0" i="0" u="none" strike="noStrike" kern="0" cap="none" spc="0" normalizeH="0" baseline="0" noProof="0" dirty="0">
                <a:ln>
                  <a:noFill/>
                </a:ln>
                <a:solidFill>
                  <a:prstClr val="white"/>
                </a:solidFill>
                <a:effectLst/>
                <a:uLnTx/>
                <a:uFillTx/>
                <a:latin typeface="PoetsenOne" panose="020108030300000D0203" pitchFamily="2" charset="0"/>
                <a:ea typeface="+mn-ea"/>
                <a:cs typeface="+mn-cs"/>
                <a:sym typeface="Arial"/>
              </a:rPr>
              <a:t> SAM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100" b="0" i="0" u="none" strike="noStrike" kern="0" cap="none" spc="0" normalizeH="0" baseline="0" noProof="0" dirty="0">
                <a:ln>
                  <a:noFill/>
                </a:ln>
                <a:solidFill>
                  <a:prstClr val="white"/>
                </a:solidFill>
                <a:effectLst/>
                <a:uLnTx/>
                <a:uFillTx/>
                <a:latin typeface="PoetsenOne" panose="020108030300000D0203" pitchFamily="2" charset="0"/>
                <a:ea typeface="+mn-ea"/>
                <a:cs typeface="+mn-cs"/>
                <a:sym typeface="Arial"/>
              </a:rPr>
              <a:t>Medellín-</a:t>
            </a:r>
            <a:r>
              <a:rPr kumimoji="0" lang="es-CO" sz="1100" b="0" i="0" u="none" strike="noStrike" kern="0" cap="none" spc="0" normalizeH="0" baseline="0" noProof="0" dirty="0" err="1">
                <a:ln>
                  <a:noFill/>
                </a:ln>
                <a:solidFill>
                  <a:prstClr val="white"/>
                </a:solidFill>
                <a:effectLst/>
                <a:uLnTx/>
                <a:uFillTx/>
                <a:latin typeface="PoetsenOne" panose="020108030300000D0203" pitchFamily="2" charset="0"/>
                <a:ea typeface="+mn-ea"/>
                <a:cs typeface="+mn-cs"/>
                <a:sym typeface="Arial"/>
              </a:rPr>
              <a:t>Mompox</a:t>
            </a:r>
            <a:r>
              <a:rPr kumimoji="0" lang="es-CO" sz="1100" b="0" i="0" u="none" strike="noStrike" kern="0" cap="none" spc="0" normalizeH="0" baseline="0" noProof="0" dirty="0">
                <a:ln>
                  <a:noFill/>
                </a:ln>
                <a:solidFill>
                  <a:prstClr val="white"/>
                </a:solidFill>
                <a:effectLst/>
                <a:uLnTx/>
                <a:uFillTx/>
                <a:latin typeface="PoetsenOne" panose="020108030300000D0203" pitchFamily="2" charset="0"/>
                <a:ea typeface="+mn-ea"/>
                <a:cs typeface="+mn-cs"/>
                <a:sym typeface="Arial"/>
              </a:rPr>
              <a:t> EASYFLY</a:t>
            </a:r>
          </a:p>
        </p:txBody>
      </p:sp>
    </p:spTree>
    <p:extLst>
      <p:ext uri="{BB962C8B-B14F-4D97-AF65-F5344CB8AC3E}">
        <p14:creationId xmlns:p14="http://schemas.microsoft.com/office/powerpoint/2010/main" val="6245242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6" name="Google Shape;116;p15"/>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24</a:t>
            </a:fld>
            <a:endParaRPr dirty="0"/>
          </a:p>
        </p:txBody>
      </p:sp>
      <p:sp>
        <p:nvSpPr>
          <p:cNvPr id="10" name="Rectángulo: esquinas diagonales redondeadas 9">
            <a:extLst>
              <a:ext uri="{FF2B5EF4-FFF2-40B4-BE49-F238E27FC236}">
                <a16:creationId xmlns:a16="http://schemas.microsoft.com/office/drawing/2014/main" id="{764EBBEA-7D6A-4090-A142-34C9C8B2B40F}"/>
              </a:ext>
            </a:extLst>
          </p:cNvPr>
          <p:cNvSpPr/>
          <p:nvPr/>
        </p:nvSpPr>
        <p:spPr>
          <a:xfrm>
            <a:off x="137886" y="65314"/>
            <a:ext cx="4005943" cy="447040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 name="Marcador de texto 2">
            <a:extLst>
              <a:ext uri="{FF2B5EF4-FFF2-40B4-BE49-F238E27FC236}">
                <a16:creationId xmlns:a16="http://schemas.microsoft.com/office/drawing/2014/main" id="{691B982C-D94A-4B4D-87C3-F921C689EFF6}"/>
              </a:ext>
            </a:extLst>
          </p:cNvPr>
          <p:cNvSpPr>
            <a:spLocks noGrp="1"/>
          </p:cNvSpPr>
          <p:nvPr>
            <p:ph type="body" idx="1"/>
          </p:nvPr>
        </p:nvSpPr>
        <p:spPr>
          <a:xfrm>
            <a:off x="297304" y="745157"/>
            <a:ext cx="3419100" cy="348929"/>
          </a:xfrm>
        </p:spPr>
        <p:txBody>
          <a:bodyPr/>
          <a:lstStyle/>
          <a:p>
            <a:r>
              <a:rPr lang="en-US" sz="1600" dirty="0">
                <a:solidFill>
                  <a:schemeClr val="bg1"/>
                </a:solidFill>
                <a:effectLst/>
                <a:latin typeface="Red Hat Display" panose="020B0604020202020204" charset="0"/>
                <a:ea typeface="Calibri" panose="020F0502020204030204" pitchFamily="34" charset="0"/>
                <a:cs typeface="Times New Roman" panose="02020603050405020304" pitchFamily="18" charset="0"/>
              </a:rPr>
              <a:t>Diseño e implementación de</a:t>
            </a:r>
            <a:endParaRPr lang="es-CO" sz="1800" dirty="0">
              <a:solidFill>
                <a:schemeClr val="bg1"/>
              </a:solidFill>
              <a:latin typeface="Red Hat Display" panose="020B0604020202020204" charset="0"/>
            </a:endParaRPr>
          </a:p>
        </p:txBody>
      </p:sp>
      <p:sp>
        <p:nvSpPr>
          <p:cNvPr id="12" name="CuadroTexto 11">
            <a:extLst>
              <a:ext uri="{FF2B5EF4-FFF2-40B4-BE49-F238E27FC236}">
                <a16:creationId xmlns:a16="http://schemas.microsoft.com/office/drawing/2014/main" id="{0B5E6DF5-1462-4600-914C-AFF3D861BC6E}"/>
              </a:ext>
            </a:extLst>
          </p:cNvPr>
          <p:cNvSpPr txBox="1"/>
          <p:nvPr/>
        </p:nvSpPr>
        <p:spPr>
          <a:xfrm>
            <a:off x="664400" y="769684"/>
            <a:ext cx="3419100" cy="1220847"/>
          </a:xfrm>
          <a:prstGeom prst="rect">
            <a:avLst/>
          </a:prstGeom>
          <a:noFill/>
        </p:spPr>
        <p:txBody>
          <a:bodyPr wrap="square" rtlCol="0">
            <a:spAutoFit/>
          </a:bodyPr>
          <a:lstStyle/>
          <a:p>
            <a:pPr>
              <a:lnSpc>
                <a:spcPts val="2200"/>
              </a:lnSpc>
            </a:pPr>
            <a:r>
              <a:rPr lang="es-ES" sz="2400" spc="-100" dirty="0">
                <a:solidFill>
                  <a:srgbClr val="318CB1"/>
                </a:solidFill>
                <a:effectLst/>
                <a:latin typeface="Poetsen One" panose="020108030300000D0203" pitchFamily="2" charset="0"/>
                <a:ea typeface="Calibri" panose="020F0502020204030204" pitchFamily="34" charset="0"/>
                <a:cs typeface="Times New Roman" panose="02020603050405020304" pitchFamily="18" charset="0"/>
              </a:rPr>
              <a:t>ACCIONES DE </a:t>
            </a:r>
          </a:p>
          <a:p>
            <a:pPr>
              <a:lnSpc>
                <a:spcPts val="2200"/>
              </a:lnSpc>
            </a:pPr>
            <a:r>
              <a:rPr lang="es-ES" sz="2400" spc="-100" dirty="0">
                <a:solidFill>
                  <a:srgbClr val="002060"/>
                </a:solidFill>
                <a:effectLst/>
                <a:latin typeface="Poetsen One" panose="020108030300000D0203" pitchFamily="2" charset="0"/>
                <a:ea typeface="Calibri" panose="020F0502020204030204" pitchFamily="34" charset="0"/>
                <a:cs typeface="Times New Roman" panose="02020603050405020304" pitchFamily="18" charset="0"/>
              </a:rPr>
              <a:t>ARTICULACIÓN INTERINSTITUCIONAL </a:t>
            </a:r>
            <a:r>
              <a:rPr lang="es-ES" sz="2400" spc="-100" dirty="0">
                <a:solidFill>
                  <a:srgbClr val="318CB1"/>
                </a:solidFill>
                <a:effectLst/>
                <a:latin typeface="Poetsen One" panose="020108030300000D0203" pitchFamily="2" charset="0"/>
                <a:ea typeface="Calibri" panose="020F0502020204030204" pitchFamily="34" charset="0"/>
                <a:cs typeface="Times New Roman" panose="02020603050405020304" pitchFamily="18" charset="0"/>
              </a:rPr>
              <a:t>REALIZADAS</a:t>
            </a:r>
            <a:endParaRPr lang="es-CO" sz="2400" spc="-100" dirty="0">
              <a:solidFill>
                <a:srgbClr val="318CB1"/>
              </a:solidFill>
            </a:endParaRPr>
          </a:p>
        </p:txBody>
      </p:sp>
      <p:grpSp>
        <p:nvGrpSpPr>
          <p:cNvPr id="4" name="Grupo 3">
            <a:extLst>
              <a:ext uri="{FF2B5EF4-FFF2-40B4-BE49-F238E27FC236}">
                <a16:creationId xmlns:a16="http://schemas.microsoft.com/office/drawing/2014/main" id="{AE618C8F-A651-48F8-8B0C-FB6A6CFE4AEB}"/>
              </a:ext>
            </a:extLst>
          </p:cNvPr>
          <p:cNvGrpSpPr/>
          <p:nvPr/>
        </p:nvGrpSpPr>
        <p:grpSpPr>
          <a:xfrm>
            <a:off x="548890" y="4697644"/>
            <a:ext cx="2159301" cy="437734"/>
            <a:chOff x="6330014" y="4690087"/>
            <a:chExt cx="2159301" cy="437734"/>
          </a:xfrm>
        </p:grpSpPr>
        <p:pic>
          <p:nvPicPr>
            <p:cNvPr id="25" name="Google Shape;123;p4">
              <a:extLst>
                <a:ext uri="{FF2B5EF4-FFF2-40B4-BE49-F238E27FC236}">
                  <a16:creationId xmlns:a16="http://schemas.microsoft.com/office/drawing/2014/main" id="{3CA73F56-871F-4B03-A345-D15A38E34F0D}"/>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7227405" y="4690087"/>
              <a:ext cx="1261910" cy="437734"/>
            </a:xfrm>
            <a:prstGeom prst="rect">
              <a:avLst/>
            </a:prstGeom>
            <a:noFill/>
            <a:ln>
              <a:noFill/>
            </a:ln>
          </p:spPr>
        </p:pic>
        <p:pic>
          <p:nvPicPr>
            <p:cNvPr id="55" name="Imagen 54">
              <a:extLst>
                <a:ext uri="{FF2B5EF4-FFF2-40B4-BE49-F238E27FC236}">
                  <a16:creationId xmlns:a16="http://schemas.microsoft.com/office/drawing/2014/main" id="{F224AF03-B00D-4429-B060-D9322CEAB20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330014" y="4720315"/>
              <a:ext cx="800141" cy="373399"/>
            </a:xfrm>
            <a:prstGeom prst="rect">
              <a:avLst/>
            </a:prstGeom>
          </p:spPr>
        </p:pic>
      </p:grpSp>
      <p:pic>
        <p:nvPicPr>
          <p:cNvPr id="15" name="Google Shape;339;p41">
            <a:extLst>
              <a:ext uri="{FF2B5EF4-FFF2-40B4-BE49-F238E27FC236}">
                <a16:creationId xmlns:a16="http://schemas.microsoft.com/office/drawing/2014/main" id="{4FBB787F-74F7-4A7F-ADA1-9F0BFC4EE478}"/>
              </a:ext>
            </a:extLst>
          </p:cNvPr>
          <p:cNvPicPr preferRelativeResize="0"/>
          <p:nvPr/>
        </p:nvPicPr>
        <p:blipFill>
          <a:blip r:embed="rId5" cstate="hqprint">
            <a:extLst>
              <a:ext uri="{28A0092B-C50C-407E-A947-70E740481C1C}">
                <a14:useLocalDpi xmlns:a14="http://schemas.microsoft.com/office/drawing/2010/main"/>
              </a:ext>
            </a:extLst>
          </a:blip>
          <a:srcRect/>
          <a:stretch/>
        </p:blipFill>
        <p:spPr>
          <a:xfrm>
            <a:off x="4298678" y="267417"/>
            <a:ext cx="4180922" cy="2264186"/>
          </a:xfrm>
          <a:prstGeom prst="round2DiagRect">
            <a:avLst>
              <a:gd name="adj1" fmla="val 15278"/>
              <a:gd name="adj2" fmla="val 0"/>
            </a:avLst>
          </a:prstGeom>
          <a:noFill/>
          <a:ln>
            <a:noFill/>
          </a:ln>
          <a:effectLst/>
        </p:spPr>
      </p:pic>
      <p:pic>
        <p:nvPicPr>
          <p:cNvPr id="16" name="Google Shape;339;p41">
            <a:extLst>
              <a:ext uri="{FF2B5EF4-FFF2-40B4-BE49-F238E27FC236}">
                <a16:creationId xmlns:a16="http://schemas.microsoft.com/office/drawing/2014/main" id="{DD96711E-7996-4CA6-B544-199458BD0E2B}"/>
              </a:ext>
            </a:extLst>
          </p:cNvPr>
          <p:cNvPicPr preferRelativeResize="0"/>
          <p:nvPr/>
        </p:nvPicPr>
        <p:blipFill>
          <a:blip r:embed="rId6" cstate="hqprint">
            <a:extLst>
              <a:ext uri="{28A0092B-C50C-407E-A947-70E740481C1C}">
                <a14:useLocalDpi xmlns:a14="http://schemas.microsoft.com/office/drawing/2010/main"/>
              </a:ext>
            </a:extLst>
          </a:blip>
          <a:srcRect/>
          <a:stretch/>
        </p:blipFill>
        <p:spPr>
          <a:xfrm>
            <a:off x="4298678" y="2668835"/>
            <a:ext cx="4180922" cy="2264186"/>
          </a:xfrm>
          <a:prstGeom prst="round2DiagRect">
            <a:avLst>
              <a:gd name="adj1" fmla="val 15278"/>
              <a:gd name="adj2" fmla="val 0"/>
            </a:avLst>
          </a:prstGeom>
          <a:noFill/>
          <a:ln>
            <a:noFill/>
          </a:ln>
          <a:effectLst>
            <a:reflection blurRad="6350" stA="50000" endPos="38500" dist="50800" dir="5400000" sy="-100000" algn="bl" rotWithShape="0"/>
          </a:effectLst>
        </p:spPr>
      </p:pic>
      <p:sp>
        <p:nvSpPr>
          <p:cNvPr id="59" name="CuadroTexto 58">
            <a:extLst>
              <a:ext uri="{FF2B5EF4-FFF2-40B4-BE49-F238E27FC236}">
                <a16:creationId xmlns:a16="http://schemas.microsoft.com/office/drawing/2014/main" id="{1648461E-1685-475B-AB5E-313700017AF7}"/>
              </a:ext>
            </a:extLst>
          </p:cNvPr>
          <p:cNvSpPr txBox="1"/>
          <p:nvPr/>
        </p:nvSpPr>
        <p:spPr>
          <a:xfrm>
            <a:off x="664400" y="2843200"/>
            <a:ext cx="3281157" cy="1446550"/>
          </a:xfrm>
          <a:prstGeom prst="rect">
            <a:avLst/>
          </a:prstGeom>
          <a:noFill/>
        </p:spPr>
        <p:txBody>
          <a:bodyPr wrap="square" rtlCol="0">
            <a:spAutoFit/>
          </a:bodyPr>
          <a:lstStyle/>
          <a:p>
            <a:r>
              <a:rPr lang="es-ES" sz="1100" b="1" dirty="0">
                <a:solidFill>
                  <a:schemeClr val="tx1">
                    <a:lumMod val="50000"/>
                    <a:lumOff val="50000"/>
                  </a:schemeClr>
                </a:solidFill>
                <a:latin typeface="Red Hat Display" panose="020B0604020202020204" charset="0"/>
                <a:ea typeface="Calibri" panose="020F0502020204030204" pitchFamily="34" charset="0"/>
                <a:cs typeface="Times New Roman" panose="02020603050405020304" pitchFamily="18" charset="0"/>
              </a:rPr>
              <a:t>Participaron 13 miembros de la comunidad, entre jóvenes y líderes que se han dedicado a la actividad turística en el territorio.</a:t>
            </a:r>
          </a:p>
          <a:p>
            <a:endParaRPr lang="es-ES" sz="1100" dirty="0">
              <a:solidFill>
                <a:schemeClr val="tx1">
                  <a:lumMod val="50000"/>
                  <a:lumOff val="50000"/>
                </a:schemeClr>
              </a:solidFill>
              <a:latin typeface="Red Hat Display" panose="020B0604020202020204" charset="0"/>
              <a:ea typeface="Calibri" panose="020F0502020204030204" pitchFamily="34" charset="0"/>
              <a:cs typeface="Times New Roman" panose="02020603050405020304" pitchFamily="18" charset="0"/>
            </a:endParaRPr>
          </a:p>
          <a:p>
            <a:r>
              <a:rPr lang="es-ES" sz="1100" dirty="0">
                <a:solidFill>
                  <a:schemeClr val="tx1">
                    <a:lumMod val="50000"/>
                    <a:lumOff val="50000"/>
                  </a:schemeClr>
                </a:solidFill>
                <a:latin typeface="Red Hat Display" panose="020B0604020202020204" charset="0"/>
                <a:ea typeface="Calibri" panose="020F0502020204030204" pitchFamily="34" charset="0"/>
                <a:cs typeface="Times New Roman" panose="02020603050405020304" pitchFamily="18" charset="0"/>
              </a:rPr>
              <a:t> En articulación con la Universidad Libre Sede Cartagena y la Secretaría de Desarrollo Regional</a:t>
            </a:r>
          </a:p>
          <a:p>
            <a:endParaRPr lang="es-ES" sz="1100" dirty="0">
              <a:solidFill>
                <a:schemeClr val="tx1">
                  <a:lumMod val="50000"/>
                  <a:lumOff val="50000"/>
                </a:schemeClr>
              </a:solidFill>
              <a:latin typeface="Red Hat Display" panose="020B0604020202020204" charset="0"/>
              <a:ea typeface="Calibri" panose="020F0502020204030204" pitchFamily="34" charset="0"/>
              <a:cs typeface="Times New Roman" panose="02020603050405020304" pitchFamily="18" charset="0"/>
            </a:endParaRPr>
          </a:p>
          <a:p>
            <a:r>
              <a:rPr lang="es-ES" sz="1100" dirty="0">
                <a:solidFill>
                  <a:schemeClr val="tx1">
                    <a:lumMod val="50000"/>
                    <a:lumOff val="50000"/>
                  </a:schemeClr>
                </a:solidFill>
                <a:latin typeface="Red Hat Display" panose="020B0604020202020204" charset="0"/>
                <a:ea typeface="Calibri" panose="020F0502020204030204" pitchFamily="34" charset="0"/>
                <a:cs typeface="Times New Roman" panose="02020603050405020304" pitchFamily="18" charset="0"/>
              </a:rPr>
              <a:t>7 de julio de 2021</a:t>
            </a:r>
          </a:p>
        </p:txBody>
      </p:sp>
      <p:sp>
        <p:nvSpPr>
          <p:cNvPr id="13" name="Rectángulo: esquinas redondeadas 12">
            <a:extLst>
              <a:ext uri="{FF2B5EF4-FFF2-40B4-BE49-F238E27FC236}">
                <a16:creationId xmlns:a16="http://schemas.microsoft.com/office/drawing/2014/main" id="{204B0043-FBBC-406D-AAF7-AFECC651635F}"/>
              </a:ext>
            </a:extLst>
          </p:cNvPr>
          <p:cNvSpPr/>
          <p:nvPr/>
        </p:nvSpPr>
        <p:spPr>
          <a:xfrm>
            <a:off x="-643921" y="2112024"/>
            <a:ext cx="5301550" cy="582877"/>
          </a:xfrm>
          <a:prstGeom prst="roundRect">
            <a:avLst>
              <a:gd name="adj" fmla="val 50000"/>
            </a:avLst>
          </a:prstGeom>
          <a:solidFill>
            <a:srgbClr val="A89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F8B164"/>
              </a:solidFill>
            </a:endParaRPr>
          </a:p>
        </p:txBody>
      </p:sp>
      <p:sp>
        <p:nvSpPr>
          <p:cNvPr id="14" name="CuadroTexto 13">
            <a:extLst>
              <a:ext uri="{FF2B5EF4-FFF2-40B4-BE49-F238E27FC236}">
                <a16:creationId xmlns:a16="http://schemas.microsoft.com/office/drawing/2014/main" id="{94012030-E85F-4533-9C30-072E5EBE3489}"/>
              </a:ext>
            </a:extLst>
          </p:cNvPr>
          <p:cNvSpPr txBox="1"/>
          <p:nvPr/>
        </p:nvSpPr>
        <p:spPr>
          <a:xfrm>
            <a:off x="664400" y="2108140"/>
            <a:ext cx="3541678" cy="605294"/>
          </a:xfrm>
          <a:prstGeom prst="rect">
            <a:avLst/>
          </a:prstGeom>
          <a:noFill/>
        </p:spPr>
        <p:txBody>
          <a:bodyPr wrap="square" rtlCol="0">
            <a:spAutoFit/>
          </a:bodyPr>
          <a:lstStyle/>
          <a:p>
            <a:pPr>
              <a:lnSpc>
                <a:spcPts val="2000"/>
              </a:lnSpc>
            </a:pPr>
            <a:r>
              <a:rPr lang="es-ES" sz="1800" b="1" dirty="0">
                <a:solidFill>
                  <a:schemeClr val="bg1"/>
                </a:solidFill>
                <a:latin typeface="Poetsen One" panose="020108030300000D0203" pitchFamily="2" charset="0"/>
                <a:ea typeface="Calibri" panose="020F0502020204030204" pitchFamily="34" charset="0"/>
                <a:cs typeface="Times New Roman" panose="02020603050405020304" pitchFamily="18" charset="0"/>
              </a:rPr>
              <a:t>T</a:t>
            </a:r>
            <a:r>
              <a:rPr lang="es-ES" sz="1800" b="1" dirty="0">
                <a:solidFill>
                  <a:schemeClr val="bg1"/>
                </a:solidFill>
                <a:effectLst/>
                <a:latin typeface="Poetsen One" panose="020108030300000D0203" pitchFamily="2" charset="0"/>
                <a:ea typeface="Calibri" panose="020F0502020204030204" pitchFamily="34" charset="0"/>
                <a:cs typeface="Times New Roman" panose="02020603050405020304" pitchFamily="18" charset="0"/>
              </a:rPr>
              <a:t>aller para el diseño del producto turístico de Camarón</a:t>
            </a:r>
          </a:p>
        </p:txBody>
      </p:sp>
    </p:spTree>
    <p:extLst>
      <p:ext uri="{BB962C8B-B14F-4D97-AF65-F5344CB8AC3E}">
        <p14:creationId xmlns:p14="http://schemas.microsoft.com/office/powerpoint/2010/main" val="18425417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6" name="Google Shape;116;p15"/>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25</a:t>
            </a:fld>
            <a:endParaRPr dirty="0"/>
          </a:p>
        </p:txBody>
      </p:sp>
      <p:sp>
        <p:nvSpPr>
          <p:cNvPr id="10" name="Rectángulo: esquinas diagonales redondeadas 9">
            <a:extLst>
              <a:ext uri="{FF2B5EF4-FFF2-40B4-BE49-F238E27FC236}">
                <a16:creationId xmlns:a16="http://schemas.microsoft.com/office/drawing/2014/main" id="{764EBBEA-7D6A-4090-A142-34C9C8B2B40F}"/>
              </a:ext>
            </a:extLst>
          </p:cNvPr>
          <p:cNvSpPr/>
          <p:nvPr/>
        </p:nvSpPr>
        <p:spPr>
          <a:xfrm>
            <a:off x="137886" y="65314"/>
            <a:ext cx="4005943" cy="447040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 name="Marcador de texto 2">
            <a:extLst>
              <a:ext uri="{FF2B5EF4-FFF2-40B4-BE49-F238E27FC236}">
                <a16:creationId xmlns:a16="http://schemas.microsoft.com/office/drawing/2014/main" id="{691B982C-D94A-4B4D-87C3-F921C689EFF6}"/>
              </a:ext>
            </a:extLst>
          </p:cNvPr>
          <p:cNvSpPr>
            <a:spLocks noGrp="1"/>
          </p:cNvSpPr>
          <p:nvPr>
            <p:ph type="body" idx="1"/>
          </p:nvPr>
        </p:nvSpPr>
        <p:spPr>
          <a:xfrm>
            <a:off x="297304" y="869341"/>
            <a:ext cx="3419100" cy="348929"/>
          </a:xfrm>
        </p:spPr>
        <p:txBody>
          <a:bodyPr/>
          <a:lstStyle/>
          <a:p>
            <a:r>
              <a:rPr lang="en-US" sz="1600" dirty="0">
                <a:solidFill>
                  <a:schemeClr val="bg1"/>
                </a:solidFill>
                <a:effectLst/>
                <a:latin typeface="Red Hat Display" panose="020B0604020202020204" charset="0"/>
                <a:ea typeface="Calibri" panose="020F0502020204030204" pitchFamily="34" charset="0"/>
                <a:cs typeface="Times New Roman" panose="02020603050405020304" pitchFamily="18" charset="0"/>
              </a:rPr>
              <a:t>Diseño e implementación de</a:t>
            </a:r>
            <a:endParaRPr lang="es-CO" sz="1800" dirty="0">
              <a:solidFill>
                <a:schemeClr val="bg1"/>
              </a:solidFill>
              <a:latin typeface="Red Hat Display" panose="020B0604020202020204" charset="0"/>
            </a:endParaRPr>
          </a:p>
        </p:txBody>
      </p:sp>
      <p:sp>
        <p:nvSpPr>
          <p:cNvPr id="12" name="CuadroTexto 11">
            <a:extLst>
              <a:ext uri="{FF2B5EF4-FFF2-40B4-BE49-F238E27FC236}">
                <a16:creationId xmlns:a16="http://schemas.microsoft.com/office/drawing/2014/main" id="{0B5E6DF5-1462-4600-914C-AFF3D861BC6E}"/>
              </a:ext>
            </a:extLst>
          </p:cNvPr>
          <p:cNvSpPr txBox="1"/>
          <p:nvPr/>
        </p:nvSpPr>
        <p:spPr>
          <a:xfrm>
            <a:off x="664400" y="893868"/>
            <a:ext cx="3419100" cy="1220847"/>
          </a:xfrm>
          <a:prstGeom prst="rect">
            <a:avLst/>
          </a:prstGeom>
          <a:noFill/>
        </p:spPr>
        <p:txBody>
          <a:bodyPr wrap="square" rtlCol="0">
            <a:spAutoFit/>
          </a:bodyPr>
          <a:lstStyle/>
          <a:p>
            <a:pPr>
              <a:lnSpc>
                <a:spcPts val="2200"/>
              </a:lnSpc>
            </a:pPr>
            <a:r>
              <a:rPr lang="es-ES" sz="2400" spc="-100" dirty="0">
                <a:solidFill>
                  <a:srgbClr val="318CB1"/>
                </a:solidFill>
                <a:effectLst/>
                <a:latin typeface="Poetsen One" panose="020108030300000D0203" pitchFamily="2" charset="0"/>
                <a:ea typeface="Calibri" panose="020F0502020204030204" pitchFamily="34" charset="0"/>
                <a:cs typeface="Times New Roman" panose="02020603050405020304" pitchFamily="18" charset="0"/>
              </a:rPr>
              <a:t>ACCIONES DE </a:t>
            </a:r>
          </a:p>
          <a:p>
            <a:pPr>
              <a:lnSpc>
                <a:spcPts val="2200"/>
              </a:lnSpc>
            </a:pPr>
            <a:r>
              <a:rPr lang="es-ES" sz="2400" spc="-100" dirty="0">
                <a:solidFill>
                  <a:srgbClr val="002060"/>
                </a:solidFill>
                <a:effectLst/>
                <a:latin typeface="Poetsen One" panose="020108030300000D0203" pitchFamily="2" charset="0"/>
                <a:ea typeface="Calibri" panose="020F0502020204030204" pitchFamily="34" charset="0"/>
                <a:cs typeface="Times New Roman" panose="02020603050405020304" pitchFamily="18" charset="0"/>
              </a:rPr>
              <a:t>ARTICULACIÓN INTERINSTITUCIONAL </a:t>
            </a:r>
            <a:r>
              <a:rPr lang="es-ES" sz="2400" spc="-100" dirty="0">
                <a:solidFill>
                  <a:srgbClr val="318CB1"/>
                </a:solidFill>
                <a:effectLst/>
                <a:latin typeface="Poetsen One" panose="020108030300000D0203" pitchFamily="2" charset="0"/>
                <a:ea typeface="Calibri" panose="020F0502020204030204" pitchFamily="34" charset="0"/>
                <a:cs typeface="Times New Roman" panose="02020603050405020304" pitchFamily="18" charset="0"/>
              </a:rPr>
              <a:t>REALIZADAS</a:t>
            </a:r>
            <a:endParaRPr lang="es-CO" sz="2400" spc="-100" dirty="0">
              <a:solidFill>
                <a:srgbClr val="318CB1"/>
              </a:solidFill>
            </a:endParaRPr>
          </a:p>
        </p:txBody>
      </p:sp>
      <p:grpSp>
        <p:nvGrpSpPr>
          <p:cNvPr id="4" name="Grupo 3">
            <a:extLst>
              <a:ext uri="{FF2B5EF4-FFF2-40B4-BE49-F238E27FC236}">
                <a16:creationId xmlns:a16="http://schemas.microsoft.com/office/drawing/2014/main" id="{AE618C8F-A651-48F8-8B0C-FB6A6CFE4AEB}"/>
              </a:ext>
            </a:extLst>
          </p:cNvPr>
          <p:cNvGrpSpPr/>
          <p:nvPr/>
        </p:nvGrpSpPr>
        <p:grpSpPr>
          <a:xfrm>
            <a:off x="548890" y="4697644"/>
            <a:ext cx="2159301" cy="437734"/>
            <a:chOff x="6330014" y="4690087"/>
            <a:chExt cx="2159301" cy="437734"/>
          </a:xfrm>
        </p:grpSpPr>
        <p:pic>
          <p:nvPicPr>
            <p:cNvPr id="25" name="Google Shape;123;p4">
              <a:extLst>
                <a:ext uri="{FF2B5EF4-FFF2-40B4-BE49-F238E27FC236}">
                  <a16:creationId xmlns:a16="http://schemas.microsoft.com/office/drawing/2014/main" id="{3CA73F56-871F-4B03-A345-D15A38E34F0D}"/>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7227405" y="4690087"/>
              <a:ext cx="1261910" cy="437734"/>
            </a:xfrm>
            <a:prstGeom prst="rect">
              <a:avLst/>
            </a:prstGeom>
            <a:noFill/>
            <a:ln>
              <a:noFill/>
            </a:ln>
          </p:spPr>
        </p:pic>
        <p:pic>
          <p:nvPicPr>
            <p:cNvPr id="55" name="Imagen 54">
              <a:extLst>
                <a:ext uri="{FF2B5EF4-FFF2-40B4-BE49-F238E27FC236}">
                  <a16:creationId xmlns:a16="http://schemas.microsoft.com/office/drawing/2014/main" id="{F224AF03-B00D-4429-B060-D9322CEAB20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330014" y="4720315"/>
              <a:ext cx="800141" cy="373399"/>
            </a:xfrm>
            <a:prstGeom prst="rect">
              <a:avLst/>
            </a:prstGeom>
          </p:spPr>
        </p:pic>
      </p:grpSp>
      <p:pic>
        <p:nvPicPr>
          <p:cNvPr id="15" name="Google Shape;339;p41">
            <a:extLst>
              <a:ext uri="{FF2B5EF4-FFF2-40B4-BE49-F238E27FC236}">
                <a16:creationId xmlns:a16="http://schemas.microsoft.com/office/drawing/2014/main" id="{4FBB787F-74F7-4A7F-ADA1-9F0BFC4EE478}"/>
              </a:ext>
            </a:extLst>
          </p:cNvPr>
          <p:cNvPicPr preferRelativeResize="0"/>
          <p:nvPr/>
        </p:nvPicPr>
        <p:blipFill>
          <a:blip r:embed="rId5" cstate="hqprint">
            <a:extLst>
              <a:ext uri="{28A0092B-C50C-407E-A947-70E740481C1C}">
                <a14:useLocalDpi xmlns:a14="http://schemas.microsoft.com/office/drawing/2010/main"/>
              </a:ext>
            </a:extLst>
          </a:blip>
          <a:srcRect/>
          <a:stretch/>
        </p:blipFill>
        <p:spPr>
          <a:xfrm>
            <a:off x="4472070" y="267417"/>
            <a:ext cx="4007529" cy="2220255"/>
          </a:xfrm>
          <a:prstGeom prst="round2DiagRect">
            <a:avLst>
              <a:gd name="adj1" fmla="val 15278"/>
              <a:gd name="adj2" fmla="val 0"/>
            </a:avLst>
          </a:prstGeom>
          <a:noFill/>
          <a:ln>
            <a:noFill/>
          </a:ln>
          <a:effectLst/>
        </p:spPr>
      </p:pic>
      <p:pic>
        <p:nvPicPr>
          <p:cNvPr id="16" name="Google Shape;339;p41">
            <a:extLst>
              <a:ext uri="{FF2B5EF4-FFF2-40B4-BE49-F238E27FC236}">
                <a16:creationId xmlns:a16="http://schemas.microsoft.com/office/drawing/2014/main" id="{DD96711E-7996-4CA6-B544-199458BD0E2B}"/>
              </a:ext>
            </a:extLst>
          </p:cNvPr>
          <p:cNvPicPr preferRelativeResize="0"/>
          <p:nvPr/>
        </p:nvPicPr>
        <p:blipFill rotWithShape="1">
          <a:blip r:embed="rId6" cstate="hqprint">
            <a:extLst>
              <a:ext uri="{28A0092B-C50C-407E-A947-70E740481C1C}">
                <a14:useLocalDpi xmlns:a14="http://schemas.microsoft.com/office/drawing/2010/main"/>
              </a:ext>
            </a:extLst>
          </a:blip>
          <a:srcRect/>
          <a:stretch/>
        </p:blipFill>
        <p:spPr>
          <a:xfrm>
            <a:off x="4472070" y="2668835"/>
            <a:ext cx="4007529" cy="2220255"/>
          </a:xfrm>
          <a:prstGeom prst="round2DiagRect">
            <a:avLst>
              <a:gd name="adj1" fmla="val 15278"/>
              <a:gd name="adj2" fmla="val 0"/>
            </a:avLst>
          </a:prstGeom>
          <a:noFill/>
          <a:ln>
            <a:noFill/>
          </a:ln>
          <a:effectLst>
            <a:reflection blurRad="6350" stA="50000" endPos="38500" dist="50800" dir="5400000" sy="-100000" algn="bl" rotWithShape="0"/>
          </a:effectLst>
        </p:spPr>
      </p:pic>
      <p:sp>
        <p:nvSpPr>
          <p:cNvPr id="59" name="CuadroTexto 58">
            <a:extLst>
              <a:ext uri="{FF2B5EF4-FFF2-40B4-BE49-F238E27FC236}">
                <a16:creationId xmlns:a16="http://schemas.microsoft.com/office/drawing/2014/main" id="{1648461E-1685-475B-AB5E-313700017AF7}"/>
              </a:ext>
            </a:extLst>
          </p:cNvPr>
          <p:cNvSpPr txBox="1"/>
          <p:nvPr/>
        </p:nvSpPr>
        <p:spPr>
          <a:xfrm>
            <a:off x="664400" y="2260114"/>
            <a:ext cx="3281157" cy="1287532"/>
          </a:xfrm>
          <a:prstGeom prst="rect">
            <a:avLst/>
          </a:prstGeom>
          <a:noFill/>
        </p:spPr>
        <p:txBody>
          <a:bodyPr wrap="square" rtlCol="0">
            <a:spAutoFit/>
          </a:bodyPr>
          <a:lstStyle/>
          <a:p>
            <a:pPr>
              <a:lnSpc>
                <a:spcPts val="1600"/>
              </a:lnSpc>
            </a:pPr>
            <a:r>
              <a:rPr lang="es-ES" sz="1600" b="1" dirty="0">
                <a:solidFill>
                  <a:srgbClr val="F8B164"/>
                </a:solidFill>
                <a:latin typeface="Red Hat Display" panose="020B0604020202020204" charset="0"/>
                <a:ea typeface="Calibri" panose="020F0502020204030204" pitchFamily="34" charset="0"/>
                <a:cs typeface="Times New Roman" panose="02020603050405020304" pitchFamily="18" charset="0"/>
              </a:rPr>
              <a:t>Inauguración de la Ruta aérea Cartagena- Mompox- Cartagena con la </a:t>
            </a:r>
            <a:r>
              <a:rPr lang="es-ES" sz="1600" b="1" dirty="0" err="1">
                <a:solidFill>
                  <a:srgbClr val="F8B164"/>
                </a:solidFill>
                <a:latin typeface="Red Hat Display" panose="020B0604020202020204" charset="0"/>
                <a:ea typeface="Calibri" panose="020F0502020204030204" pitchFamily="34" charset="0"/>
                <a:cs typeface="Times New Roman" panose="02020603050405020304" pitchFamily="18" charset="0"/>
              </a:rPr>
              <a:t>Aereolínea</a:t>
            </a:r>
            <a:r>
              <a:rPr lang="es-ES" sz="1600" b="1" dirty="0">
                <a:solidFill>
                  <a:srgbClr val="F8B164"/>
                </a:solidFill>
                <a:latin typeface="Red Hat Display" panose="020B0604020202020204" charset="0"/>
                <a:ea typeface="Calibri" panose="020F0502020204030204" pitchFamily="34" charset="0"/>
                <a:cs typeface="Times New Roman" panose="02020603050405020304" pitchFamily="18" charset="0"/>
              </a:rPr>
              <a:t> SAM – Servicio Aéreo Mompox.</a:t>
            </a:r>
          </a:p>
          <a:p>
            <a:pPr>
              <a:lnSpc>
                <a:spcPts val="1600"/>
              </a:lnSpc>
            </a:pPr>
            <a:endParaRPr lang="es-ES" sz="1600" b="1" dirty="0">
              <a:solidFill>
                <a:schemeClr val="tx1">
                  <a:lumMod val="50000"/>
                  <a:lumOff val="50000"/>
                </a:schemeClr>
              </a:solidFill>
              <a:latin typeface="Red Hat Display" panose="020B0604020202020204" charset="0"/>
              <a:ea typeface="Calibri" panose="020F0502020204030204" pitchFamily="34" charset="0"/>
              <a:cs typeface="Times New Roman" panose="02020603050405020304" pitchFamily="18" charset="0"/>
            </a:endParaRPr>
          </a:p>
          <a:p>
            <a:r>
              <a:rPr lang="es-ES" sz="1100" dirty="0">
                <a:solidFill>
                  <a:schemeClr val="tx1">
                    <a:lumMod val="50000"/>
                    <a:lumOff val="50000"/>
                  </a:schemeClr>
                </a:solidFill>
                <a:latin typeface="Red Hat Display" panose="020B0604020202020204" charset="0"/>
                <a:ea typeface="Calibri" panose="020F0502020204030204" pitchFamily="34" charset="0"/>
                <a:cs typeface="Times New Roman" panose="02020603050405020304" pitchFamily="18" charset="0"/>
              </a:rPr>
              <a:t>16 de julio 2021</a:t>
            </a:r>
          </a:p>
        </p:txBody>
      </p:sp>
    </p:spTree>
    <p:extLst>
      <p:ext uri="{BB962C8B-B14F-4D97-AF65-F5344CB8AC3E}">
        <p14:creationId xmlns:p14="http://schemas.microsoft.com/office/powerpoint/2010/main" val="31879317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6" name="Google Shape;116;p15"/>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26</a:t>
            </a:fld>
            <a:endParaRPr dirty="0"/>
          </a:p>
        </p:txBody>
      </p:sp>
      <p:sp>
        <p:nvSpPr>
          <p:cNvPr id="10" name="Rectángulo: esquinas diagonales redondeadas 9">
            <a:extLst>
              <a:ext uri="{FF2B5EF4-FFF2-40B4-BE49-F238E27FC236}">
                <a16:creationId xmlns:a16="http://schemas.microsoft.com/office/drawing/2014/main" id="{764EBBEA-7D6A-4090-A142-34C9C8B2B40F}"/>
              </a:ext>
            </a:extLst>
          </p:cNvPr>
          <p:cNvSpPr/>
          <p:nvPr/>
        </p:nvSpPr>
        <p:spPr>
          <a:xfrm>
            <a:off x="137886" y="65314"/>
            <a:ext cx="4005943" cy="447040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 name="Marcador de texto 2">
            <a:extLst>
              <a:ext uri="{FF2B5EF4-FFF2-40B4-BE49-F238E27FC236}">
                <a16:creationId xmlns:a16="http://schemas.microsoft.com/office/drawing/2014/main" id="{691B982C-D94A-4B4D-87C3-F921C689EFF6}"/>
              </a:ext>
            </a:extLst>
          </p:cNvPr>
          <p:cNvSpPr>
            <a:spLocks noGrp="1"/>
          </p:cNvSpPr>
          <p:nvPr>
            <p:ph type="body" idx="1"/>
          </p:nvPr>
        </p:nvSpPr>
        <p:spPr>
          <a:xfrm>
            <a:off x="297304" y="869341"/>
            <a:ext cx="3419100" cy="348929"/>
          </a:xfrm>
        </p:spPr>
        <p:txBody>
          <a:bodyPr/>
          <a:lstStyle/>
          <a:p>
            <a:r>
              <a:rPr lang="en-US" sz="1600" dirty="0">
                <a:solidFill>
                  <a:schemeClr val="bg1"/>
                </a:solidFill>
                <a:effectLst/>
                <a:latin typeface="Red Hat Display" panose="020B0604020202020204" charset="0"/>
                <a:ea typeface="Calibri" panose="020F0502020204030204" pitchFamily="34" charset="0"/>
                <a:cs typeface="Times New Roman" panose="02020603050405020304" pitchFamily="18" charset="0"/>
              </a:rPr>
              <a:t>Diseño e implementación de</a:t>
            </a:r>
            <a:endParaRPr lang="es-CO" sz="1800" dirty="0">
              <a:solidFill>
                <a:schemeClr val="bg1"/>
              </a:solidFill>
              <a:latin typeface="Red Hat Display" panose="020B0604020202020204" charset="0"/>
            </a:endParaRPr>
          </a:p>
        </p:txBody>
      </p:sp>
      <p:sp>
        <p:nvSpPr>
          <p:cNvPr id="12" name="CuadroTexto 11">
            <a:extLst>
              <a:ext uri="{FF2B5EF4-FFF2-40B4-BE49-F238E27FC236}">
                <a16:creationId xmlns:a16="http://schemas.microsoft.com/office/drawing/2014/main" id="{0B5E6DF5-1462-4600-914C-AFF3D861BC6E}"/>
              </a:ext>
            </a:extLst>
          </p:cNvPr>
          <p:cNvSpPr txBox="1"/>
          <p:nvPr/>
        </p:nvSpPr>
        <p:spPr>
          <a:xfrm>
            <a:off x="664400" y="893868"/>
            <a:ext cx="3419100" cy="1220847"/>
          </a:xfrm>
          <a:prstGeom prst="rect">
            <a:avLst/>
          </a:prstGeom>
          <a:noFill/>
        </p:spPr>
        <p:txBody>
          <a:bodyPr wrap="square" rtlCol="0">
            <a:spAutoFit/>
          </a:bodyPr>
          <a:lstStyle/>
          <a:p>
            <a:pPr>
              <a:lnSpc>
                <a:spcPts val="2200"/>
              </a:lnSpc>
            </a:pPr>
            <a:r>
              <a:rPr lang="es-ES" sz="2400" spc="-100" dirty="0">
                <a:solidFill>
                  <a:srgbClr val="318CB1"/>
                </a:solidFill>
                <a:effectLst/>
                <a:latin typeface="Poetsen One" panose="020108030300000D0203" pitchFamily="2" charset="0"/>
                <a:ea typeface="Calibri" panose="020F0502020204030204" pitchFamily="34" charset="0"/>
                <a:cs typeface="Times New Roman" panose="02020603050405020304" pitchFamily="18" charset="0"/>
              </a:rPr>
              <a:t>ACCIONES DE </a:t>
            </a:r>
          </a:p>
          <a:p>
            <a:pPr>
              <a:lnSpc>
                <a:spcPts val="2200"/>
              </a:lnSpc>
            </a:pPr>
            <a:r>
              <a:rPr lang="es-ES" sz="2400" spc="-100" dirty="0">
                <a:solidFill>
                  <a:srgbClr val="002060"/>
                </a:solidFill>
                <a:effectLst/>
                <a:latin typeface="Poetsen One" panose="020108030300000D0203" pitchFamily="2" charset="0"/>
                <a:ea typeface="Calibri" panose="020F0502020204030204" pitchFamily="34" charset="0"/>
                <a:cs typeface="Times New Roman" panose="02020603050405020304" pitchFamily="18" charset="0"/>
              </a:rPr>
              <a:t>ARTICULACIÓN INTERINSTITUCIONAL </a:t>
            </a:r>
            <a:r>
              <a:rPr lang="es-ES" sz="2400" spc="-100" dirty="0">
                <a:solidFill>
                  <a:srgbClr val="318CB1"/>
                </a:solidFill>
                <a:effectLst/>
                <a:latin typeface="Poetsen One" panose="020108030300000D0203" pitchFamily="2" charset="0"/>
                <a:ea typeface="Calibri" panose="020F0502020204030204" pitchFamily="34" charset="0"/>
                <a:cs typeface="Times New Roman" panose="02020603050405020304" pitchFamily="18" charset="0"/>
              </a:rPr>
              <a:t>REALIZADAS</a:t>
            </a:r>
            <a:endParaRPr lang="es-CO" sz="2400" spc="-100" dirty="0">
              <a:solidFill>
                <a:srgbClr val="318CB1"/>
              </a:solidFill>
            </a:endParaRPr>
          </a:p>
        </p:txBody>
      </p:sp>
      <p:grpSp>
        <p:nvGrpSpPr>
          <p:cNvPr id="4" name="Grupo 3">
            <a:extLst>
              <a:ext uri="{FF2B5EF4-FFF2-40B4-BE49-F238E27FC236}">
                <a16:creationId xmlns:a16="http://schemas.microsoft.com/office/drawing/2014/main" id="{AE618C8F-A651-48F8-8B0C-FB6A6CFE4AEB}"/>
              </a:ext>
            </a:extLst>
          </p:cNvPr>
          <p:cNvGrpSpPr/>
          <p:nvPr/>
        </p:nvGrpSpPr>
        <p:grpSpPr>
          <a:xfrm>
            <a:off x="548890" y="4697644"/>
            <a:ext cx="2159301" cy="437734"/>
            <a:chOff x="6330014" y="4690087"/>
            <a:chExt cx="2159301" cy="437734"/>
          </a:xfrm>
        </p:grpSpPr>
        <p:pic>
          <p:nvPicPr>
            <p:cNvPr id="25" name="Google Shape;123;p4">
              <a:extLst>
                <a:ext uri="{FF2B5EF4-FFF2-40B4-BE49-F238E27FC236}">
                  <a16:creationId xmlns:a16="http://schemas.microsoft.com/office/drawing/2014/main" id="{3CA73F56-871F-4B03-A345-D15A38E34F0D}"/>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7227405" y="4690087"/>
              <a:ext cx="1261910" cy="437734"/>
            </a:xfrm>
            <a:prstGeom prst="rect">
              <a:avLst/>
            </a:prstGeom>
            <a:noFill/>
            <a:ln>
              <a:noFill/>
            </a:ln>
          </p:spPr>
        </p:pic>
        <p:pic>
          <p:nvPicPr>
            <p:cNvPr id="55" name="Imagen 54">
              <a:extLst>
                <a:ext uri="{FF2B5EF4-FFF2-40B4-BE49-F238E27FC236}">
                  <a16:creationId xmlns:a16="http://schemas.microsoft.com/office/drawing/2014/main" id="{F224AF03-B00D-4429-B060-D9322CEAB20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330014" y="4720315"/>
              <a:ext cx="800141" cy="373399"/>
            </a:xfrm>
            <a:prstGeom prst="rect">
              <a:avLst/>
            </a:prstGeom>
          </p:spPr>
        </p:pic>
      </p:grpSp>
      <p:sp>
        <p:nvSpPr>
          <p:cNvPr id="59" name="CuadroTexto 58">
            <a:extLst>
              <a:ext uri="{FF2B5EF4-FFF2-40B4-BE49-F238E27FC236}">
                <a16:creationId xmlns:a16="http://schemas.microsoft.com/office/drawing/2014/main" id="{1648461E-1685-475B-AB5E-313700017AF7}"/>
              </a:ext>
            </a:extLst>
          </p:cNvPr>
          <p:cNvSpPr txBox="1"/>
          <p:nvPr/>
        </p:nvSpPr>
        <p:spPr>
          <a:xfrm>
            <a:off x="664400" y="2260114"/>
            <a:ext cx="3281157" cy="1215717"/>
          </a:xfrm>
          <a:prstGeom prst="rect">
            <a:avLst/>
          </a:prstGeom>
          <a:noFill/>
        </p:spPr>
        <p:txBody>
          <a:bodyPr wrap="square" rtlCol="0">
            <a:spAutoFit/>
          </a:bodyPr>
          <a:lstStyle/>
          <a:p>
            <a:pPr>
              <a:lnSpc>
                <a:spcPts val="1600"/>
              </a:lnSpc>
            </a:pPr>
            <a:r>
              <a:rPr lang="es-ES" sz="1600" b="1" dirty="0">
                <a:solidFill>
                  <a:srgbClr val="F8B164"/>
                </a:solidFill>
                <a:latin typeface="Red Hat Display" panose="020B0604020202020204" charset="0"/>
                <a:ea typeface="Calibri" panose="020F0502020204030204" pitchFamily="34" charset="0"/>
                <a:cs typeface="Times New Roman" panose="02020603050405020304" pitchFamily="18" charset="0"/>
              </a:rPr>
              <a:t>Inauguración de la Ruta aérea Mompox - Medellín – Mompox con la Aerolínea Easy </a:t>
            </a:r>
            <a:r>
              <a:rPr lang="es-ES" sz="1600" b="1" dirty="0" err="1">
                <a:solidFill>
                  <a:srgbClr val="F8B164"/>
                </a:solidFill>
                <a:latin typeface="Red Hat Display" panose="020B0604020202020204" charset="0"/>
                <a:ea typeface="Calibri" panose="020F0502020204030204" pitchFamily="34" charset="0"/>
                <a:cs typeface="Times New Roman" panose="02020603050405020304" pitchFamily="18" charset="0"/>
              </a:rPr>
              <a:t>Fly</a:t>
            </a:r>
            <a:r>
              <a:rPr lang="es-ES" sz="1600" b="1" dirty="0">
                <a:solidFill>
                  <a:srgbClr val="F8B164"/>
                </a:solidFill>
                <a:latin typeface="Red Hat Display" panose="020B0604020202020204" charset="0"/>
                <a:ea typeface="Calibri" panose="020F0502020204030204" pitchFamily="34" charset="0"/>
                <a:cs typeface="Times New Roman" panose="02020603050405020304" pitchFamily="18" charset="0"/>
              </a:rPr>
              <a:t>.</a:t>
            </a:r>
          </a:p>
          <a:p>
            <a:endParaRPr lang="es-ES" sz="1100" dirty="0">
              <a:solidFill>
                <a:schemeClr val="tx1">
                  <a:lumMod val="50000"/>
                  <a:lumOff val="50000"/>
                </a:schemeClr>
              </a:solidFill>
              <a:latin typeface="Red Hat Display" panose="020B0604020202020204" charset="0"/>
              <a:ea typeface="Calibri" panose="020F0502020204030204" pitchFamily="34" charset="0"/>
              <a:cs typeface="Times New Roman" panose="02020603050405020304" pitchFamily="18" charset="0"/>
            </a:endParaRPr>
          </a:p>
          <a:p>
            <a:r>
              <a:rPr lang="es-ES" sz="1100" dirty="0">
                <a:solidFill>
                  <a:schemeClr val="tx1">
                    <a:lumMod val="50000"/>
                    <a:lumOff val="50000"/>
                  </a:schemeClr>
                </a:solidFill>
                <a:latin typeface="Red Hat Display" panose="020B0604020202020204" charset="0"/>
                <a:ea typeface="Calibri" panose="020F0502020204030204" pitchFamily="34" charset="0"/>
                <a:cs typeface="Times New Roman" panose="02020603050405020304" pitchFamily="18" charset="0"/>
              </a:rPr>
              <a:t>25 de noviembre 2025</a:t>
            </a:r>
          </a:p>
          <a:p>
            <a:endParaRPr lang="es-ES" sz="1100" dirty="0">
              <a:solidFill>
                <a:schemeClr val="tx1">
                  <a:lumMod val="50000"/>
                  <a:lumOff val="50000"/>
                </a:schemeClr>
              </a:solidFill>
              <a:latin typeface="Red Hat Display" panose="020B0604020202020204" charset="0"/>
              <a:ea typeface="Calibri" panose="020F0502020204030204" pitchFamily="34" charset="0"/>
              <a:cs typeface="Times New Roman" panose="02020603050405020304" pitchFamily="18" charset="0"/>
            </a:endParaRPr>
          </a:p>
        </p:txBody>
      </p:sp>
      <p:pic>
        <p:nvPicPr>
          <p:cNvPr id="14" name="Imagen 13">
            <a:extLst>
              <a:ext uri="{FF2B5EF4-FFF2-40B4-BE49-F238E27FC236}">
                <a16:creationId xmlns:a16="http://schemas.microsoft.com/office/drawing/2014/main" id="{609B53AF-32CA-43A2-BD69-BF0E08283A6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702522" y="2571750"/>
            <a:ext cx="3546623" cy="2401677"/>
          </a:xfrm>
          <a:prstGeom prst="round2DiagRect">
            <a:avLst>
              <a:gd name="adj1" fmla="val 15278"/>
              <a:gd name="adj2" fmla="val 0"/>
            </a:avLst>
          </a:prstGeom>
          <a:noFill/>
          <a:ln>
            <a:noFill/>
          </a:ln>
          <a:effectLst/>
        </p:spPr>
      </p:pic>
      <p:pic>
        <p:nvPicPr>
          <p:cNvPr id="17" name="Imagen 16">
            <a:extLst>
              <a:ext uri="{FF2B5EF4-FFF2-40B4-BE49-F238E27FC236}">
                <a16:creationId xmlns:a16="http://schemas.microsoft.com/office/drawing/2014/main" id="{078DA354-44A4-4AB2-B224-D594E66849A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744138" y="170073"/>
            <a:ext cx="3463389" cy="2401677"/>
          </a:xfrm>
          <a:prstGeom prst="round2DiagRect">
            <a:avLst>
              <a:gd name="adj1" fmla="val 15278"/>
              <a:gd name="adj2" fmla="val 0"/>
            </a:avLst>
          </a:prstGeom>
          <a:noFill/>
          <a:ln>
            <a:noFill/>
          </a:ln>
          <a:effectLst/>
        </p:spPr>
      </p:pic>
    </p:spTree>
    <p:extLst>
      <p:ext uri="{BB962C8B-B14F-4D97-AF65-F5344CB8AC3E}">
        <p14:creationId xmlns:p14="http://schemas.microsoft.com/office/powerpoint/2010/main" val="40399788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20" name="Google Shape;339;p41">
            <a:extLst>
              <a:ext uri="{FF2B5EF4-FFF2-40B4-BE49-F238E27FC236}">
                <a16:creationId xmlns:a16="http://schemas.microsoft.com/office/drawing/2014/main" id="{520E3CE4-9509-4408-99F9-9E46F46444DD}"/>
              </a:ext>
            </a:extLst>
          </p:cNvPr>
          <p:cNvPicPr preferRelativeResize="0"/>
          <p:nvPr/>
        </p:nvPicPr>
        <p:blipFill>
          <a:blip r:embed="rId3" cstate="hqprint">
            <a:extLst>
              <a:ext uri="{28A0092B-C50C-407E-A947-70E740481C1C}">
                <a14:useLocalDpi xmlns:a14="http://schemas.microsoft.com/office/drawing/2010/main"/>
              </a:ext>
            </a:extLst>
          </a:blip>
          <a:srcRect/>
          <a:stretch/>
        </p:blipFill>
        <p:spPr>
          <a:xfrm>
            <a:off x="4298678" y="267417"/>
            <a:ext cx="4180922" cy="2264186"/>
          </a:xfrm>
          <a:prstGeom prst="round2DiagRect">
            <a:avLst>
              <a:gd name="adj1" fmla="val 15278"/>
              <a:gd name="adj2" fmla="val 0"/>
            </a:avLst>
          </a:prstGeom>
          <a:noFill/>
          <a:ln>
            <a:noFill/>
          </a:ln>
          <a:effectLst/>
        </p:spPr>
      </p:pic>
      <p:pic>
        <p:nvPicPr>
          <p:cNvPr id="22" name="Google Shape;339;p41">
            <a:extLst>
              <a:ext uri="{FF2B5EF4-FFF2-40B4-BE49-F238E27FC236}">
                <a16:creationId xmlns:a16="http://schemas.microsoft.com/office/drawing/2014/main" id="{B744AA6C-5074-4ABF-A2D5-34DD69AB6E80}"/>
              </a:ext>
            </a:extLst>
          </p:cNvPr>
          <p:cNvPicPr preferRelativeResize="0"/>
          <p:nvPr/>
        </p:nvPicPr>
        <p:blipFill>
          <a:blip r:embed="rId4" cstate="hqprint">
            <a:extLst>
              <a:ext uri="{28A0092B-C50C-407E-A947-70E740481C1C}">
                <a14:useLocalDpi xmlns:a14="http://schemas.microsoft.com/office/drawing/2010/main"/>
              </a:ext>
            </a:extLst>
          </a:blip>
          <a:srcRect/>
          <a:stretch/>
        </p:blipFill>
        <p:spPr>
          <a:xfrm>
            <a:off x="4298678" y="2668835"/>
            <a:ext cx="4180922" cy="2264186"/>
          </a:xfrm>
          <a:prstGeom prst="round2DiagRect">
            <a:avLst>
              <a:gd name="adj1" fmla="val 15278"/>
              <a:gd name="adj2" fmla="val 0"/>
            </a:avLst>
          </a:prstGeom>
          <a:noFill/>
          <a:ln>
            <a:noFill/>
          </a:ln>
          <a:effectLst>
            <a:reflection blurRad="6350" stA="50000" endPos="38500" dist="50800" dir="5400000" sy="-100000" algn="bl" rotWithShape="0"/>
          </a:effectLst>
        </p:spPr>
      </p:pic>
      <p:sp>
        <p:nvSpPr>
          <p:cNvPr id="116" name="Google Shape;116;p15"/>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27</a:t>
            </a:fld>
            <a:endParaRPr dirty="0"/>
          </a:p>
        </p:txBody>
      </p:sp>
      <p:sp>
        <p:nvSpPr>
          <p:cNvPr id="10" name="Rectángulo: esquinas diagonales redondeadas 9">
            <a:extLst>
              <a:ext uri="{FF2B5EF4-FFF2-40B4-BE49-F238E27FC236}">
                <a16:creationId xmlns:a16="http://schemas.microsoft.com/office/drawing/2014/main" id="{764EBBEA-7D6A-4090-A142-34C9C8B2B40F}"/>
              </a:ext>
            </a:extLst>
          </p:cNvPr>
          <p:cNvSpPr/>
          <p:nvPr/>
        </p:nvSpPr>
        <p:spPr>
          <a:xfrm>
            <a:off x="137886" y="65314"/>
            <a:ext cx="4005943" cy="447040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 name="Marcador de texto 2">
            <a:extLst>
              <a:ext uri="{FF2B5EF4-FFF2-40B4-BE49-F238E27FC236}">
                <a16:creationId xmlns:a16="http://schemas.microsoft.com/office/drawing/2014/main" id="{691B982C-D94A-4B4D-87C3-F921C689EFF6}"/>
              </a:ext>
            </a:extLst>
          </p:cNvPr>
          <p:cNvSpPr>
            <a:spLocks noGrp="1"/>
          </p:cNvSpPr>
          <p:nvPr>
            <p:ph type="body" idx="1"/>
          </p:nvPr>
        </p:nvSpPr>
        <p:spPr>
          <a:xfrm>
            <a:off x="297304" y="833141"/>
            <a:ext cx="3419100" cy="348929"/>
          </a:xfrm>
        </p:spPr>
        <p:txBody>
          <a:bodyPr/>
          <a:lstStyle/>
          <a:p>
            <a:r>
              <a:rPr lang="en-US" sz="1600" dirty="0">
                <a:solidFill>
                  <a:schemeClr val="bg1"/>
                </a:solidFill>
                <a:effectLst/>
                <a:latin typeface="Red Hat Display" panose="020B0604020202020204" charset="0"/>
                <a:ea typeface="Calibri" panose="020F0502020204030204" pitchFamily="34" charset="0"/>
                <a:cs typeface="Times New Roman" panose="02020603050405020304" pitchFamily="18" charset="0"/>
              </a:rPr>
              <a:t>Diseño e implementación de</a:t>
            </a:r>
            <a:endParaRPr lang="es-CO" sz="1800" dirty="0">
              <a:solidFill>
                <a:schemeClr val="bg1"/>
              </a:solidFill>
              <a:latin typeface="Red Hat Display" panose="020B0604020202020204" charset="0"/>
            </a:endParaRPr>
          </a:p>
        </p:txBody>
      </p:sp>
      <p:sp>
        <p:nvSpPr>
          <p:cNvPr id="12" name="CuadroTexto 11">
            <a:extLst>
              <a:ext uri="{FF2B5EF4-FFF2-40B4-BE49-F238E27FC236}">
                <a16:creationId xmlns:a16="http://schemas.microsoft.com/office/drawing/2014/main" id="{0B5E6DF5-1462-4600-914C-AFF3D861BC6E}"/>
              </a:ext>
            </a:extLst>
          </p:cNvPr>
          <p:cNvSpPr txBox="1"/>
          <p:nvPr/>
        </p:nvSpPr>
        <p:spPr>
          <a:xfrm>
            <a:off x="664400" y="857668"/>
            <a:ext cx="3419100" cy="1220847"/>
          </a:xfrm>
          <a:prstGeom prst="rect">
            <a:avLst/>
          </a:prstGeom>
          <a:noFill/>
        </p:spPr>
        <p:txBody>
          <a:bodyPr wrap="square" rtlCol="0">
            <a:spAutoFit/>
          </a:bodyPr>
          <a:lstStyle/>
          <a:p>
            <a:pPr>
              <a:lnSpc>
                <a:spcPts val="2200"/>
              </a:lnSpc>
            </a:pPr>
            <a:r>
              <a:rPr lang="es-ES" sz="2400" spc="-100" dirty="0">
                <a:solidFill>
                  <a:srgbClr val="318CB1"/>
                </a:solidFill>
                <a:effectLst/>
                <a:latin typeface="Poetsen One" panose="020108030300000D0203" pitchFamily="2" charset="0"/>
                <a:ea typeface="Calibri" panose="020F0502020204030204" pitchFamily="34" charset="0"/>
                <a:cs typeface="Times New Roman" panose="02020603050405020304" pitchFamily="18" charset="0"/>
              </a:rPr>
              <a:t>ACCIONES DE </a:t>
            </a:r>
          </a:p>
          <a:p>
            <a:pPr>
              <a:lnSpc>
                <a:spcPts val="2200"/>
              </a:lnSpc>
            </a:pPr>
            <a:r>
              <a:rPr lang="es-ES" sz="2400" spc="-100" dirty="0">
                <a:solidFill>
                  <a:srgbClr val="002060"/>
                </a:solidFill>
                <a:effectLst/>
                <a:latin typeface="Poetsen One" panose="020108030300000D0203" pitchFamily="2" charset="0"/>
                <a:ea typeface="Calibri" panose="020F0502020204030204" pitchFamily="34" charset="0"/>
                <a:cs typeface="Times New Roman" panose="02020603050405020304" pitchFamily="18" charset="0"/>
              </a:rPr>
              <a:t>ARTICULACIÓN INTERINSTITUCIONAL </a:t>
            </a:r>
            <a:r>
              <a:rPr lang="es-ES" sz="2400" spc="-100" dirty="0">
                <a:solidFill>
                  <a:srgbClr val="318CB1"/>
                </a:solidFill>
                <a:effectLst/>
                <a:latin typeface="Poetsen One" panose="020108030300000D0203" pitchFamily="2" charset="0"/>
                <a:ea typeface="Calibri" panose="020F0502020204030204" pitchFamily="34" charset="0"/>
                <a:cs typeface="Times New Roman" panose="02020603050405020304" pitchFamily="18" charset="0"/>
              </a:rPr>
              <a:t>REALIZADAS</a:t>
            </a:r>
            <a:endParaRPr lang="es-CO" sz="2400" spc="-100" dirty="0">
              <a:solidFill>
                <a:srgbClr val="318CB1"/>
              </a:solidFill>
            </a:endParaRPr>
          </a:p>
        </p:txBody>
      </p:sp>
      <p:sp>
        <p:nvSpPr>
          <p:cNvPr id="19" name="Rectángulo: esquinas redondeadas 18">
            <a:extLst>
              <a:ext uri="{FF2B5EF4-FFF2-40B4-BE49-F238E27FC236}">
                <a16:creationId xmlns:a16="http://schemas.microsoft.com/office/drawing/2014/main" id="{465465AB-76EB-4B7F-8820-1C3575D06C14}"/>
              </a:ext>
            </a:extLst>
          </p:cNvPr>
          <p:cNvSpPr/>
          <p:nvPr/>
        </p:nvSpPr>
        <p:spPr>
          <a:xfrm>
            <a:off x="-822284" y="2498277"/>
            <a:ext cx="5301550" cy="669423"/>
          </a:xfrm>
          <a:prstGeom prst="roundRect">
            <a:avLst>
              <a:gd name="adj" fmla="val 50000"/>
            </a:avLst>
          </a:prstGeom>
          <a:solidFill>
            <a:srgbClr val="F8B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A89BBC"/>
              </a:solidFill>
            </a:endParaRPr>
          </a:p>
        </p:txBody>
      </p:sp>
      <p:sp>
        <p:nvSpPr>
          <p:cNvPr id="21" name="CuadroTexto 20">
            <a:extLst>
              <a:ext uri="{FF2B5EF4-FFF2-40B4-BE49-F238E27FC236}">
                <a16:creationId xmlns:a16="http://schemas.microsoft.com/office/drawing/2014/main" id="{EB90E4E1-ABC9-4CF1-B33E-C5DB8077A635}"/>
              </a:ext>
            </a:extLst>
          </p:cNvPr>
          <p:cNvSpPr txBox="1"/>
          <p:nvPr/>
        </p:nvSpPr>
        <p:spPr>
          <a:xfrm>
            <a:off x="664400" y="2517064"/>
            <a:ext cx="3541678" cy="605294"/>
          </a:xfrm>
          <a:prstGeom prst="rect">
            <a:avLst/>
          </a:prstGeom>
          <a:noFill/>
        </p:spPr>
        <p:txBody>
          <a:bodyPr wrap="square" rtlCol="0">
            <a:spAutoFit/>
          </a:bodyPr>
          <a:lstStyle/>
          <a:p>
            <a:pPr>
              <a:lnSpc>
                <a:spcPts val="2000"/>
              </a:lnSpc>
            </a:pPr>
            <a:r>
              <a:rPr lang="es-ES" sz="1800" b="1" dirty="0">
                <a:solidFill>
                  <a:schemeClr val="bg1"/>
                </a:solidFill>
                <a:latin typeface="Poetsen One" panose="020108030300000D0203" pitchFamily="2" charset="0"/>
                <a:ea typeface="Calibri" panose="020F0502020204030204" pitchFamily="34" charset="0"/>
                <a:cs typeface="Times New Roman" panose="02020603050405020304" pitchFamily="18" charset="0"/>
              </a:rPr>
              <a:t>J</a:t>
            </a:r>
            <a:r>
              <a:rPr lang="es-ES" sz="1800" b="1" dirty="0">
                <a:solidFill>
                  <a:schemeClr val="bg1"/>
                </a:solidFill>
                <a:effectLst/>
                <a:latin typeface="Poetsen One" panose="020108030300000D0203" pitchFamily="2" charset="0"/>
                <a:ea typeface="Calibri" panose="020F0502020204030204" pitchFamily="34" charset="0"/>
                <a:cs typeface="Times New Roman" panose="02020603050405020304" pitchFamily="18" charset="0"/>
              </a:rPr>
              <a:t>ornada de formalización </a:t>
            </a:r>
          </a:p>
          <a:p>
            <a:pPr>
              <a:lnSpc>
                <a:spcPts val="2000"/>
              </a:lnSpc>
            </a:pPr>
            <a:r>
              <a:rPr lang="es-ES" sz="1800" b="1" dirty="0">
                <a:solidFill>
                  <a:schemeClr val="bg1"/>
                </a:solidFill>
                <a:effectLst/>
                <a:latin typeface="Poetsen One" panose="020108030300000D0203" pitchFamily="2" charset="0"/>
                <a:ea typeface="Calibri" panose="020F0502020204030204" pitchFamily="34" charset="0"/>
                <a:cs typeface="Times New Roman" panose="02020603050405020304" pitchFamily="18" charset="0"/>
              </a:rPr>
              <a:t>en San Jacinto-Bolívar. </a:t>
            </a:r>
          </a:p>
        </p:txBody>
      </p:sp>
      <p:grpSp>
        <p:nvGrpSpPr>
          <p:cNvPr id="4" name="Grupo 3">
            <a:extLst>
              <a:ext uri="{FF2B5EF4-FFF2-40B4-BE49-F238E27FC236}">
                <a16:creationId xmlns:a16="http://schemas.microsoft.com/office/drawing/2014/main" id="{AE618C8F-A651-48F8-8B0C-FB6A6CFE4AEB}"/>
              </a:ext>
            </a:extLst>
          </p:cNvPr>
          <p:cNvGrpSpPr/>
          <p:nvPr/>
        </p:nvGrpSpPr>
        <p:grpSpPr>
          <a:xfrm>
            <a:off x="548890" y="4697644"/>
            <a:ext cx="2159301" cy="437734"/>
            <a:chOff x="6330014" y="4690087"/>
            <a:chExt cx="2159301" cy="437734"/>
          </a:xfrm>
        </p:grpSpPr>
        <p:pic>
          <p:nvPicPr>
            <p:cNvPr id="25" name="Google Shape;123;p4">
              <a:extLst>
                <a:ext uri="{FF2B5EF4-FFF2-40B4-BE49-F238E27FC236}">
                  <a16:creationId xmlns:a16="http://schemas.microsoft.com/office/drawing/2014/main" id="{3CA73F56-871F-4B03-A345-D15A38E34F0D}"/>
                </a:ext>
              </a:extLst>
            </p:cNvPr>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7227405" y="4690087"/>
              <a:ext cx="1261910" cy="437734"/>
            </a:xfrm>
            <a:prstGeom prst="rect">
              <a:avLst/>
            </a:prstGeom>
            <a:noFill/>
            <a:ln>
              <a:noFill/>
            </a:ln>
          </p:spPr>
        </p:pic>
        <p:pic>
          <p:nvPicPr>
            <p:cNvPr id="55" name="Imagen 54">
              <a:extLst>
                <a:ext uri="{FF2B5EF4-FFF2-40B4-BE49-F238E27FC236}">
                  <a16:creationId xmlns:a16="http://schemas.microsoft.com/office/drawing/2014/main" id="{F224AF03-B00D-4429-B060-D9322CEAB20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330014" y="4720315"/>
              <a:ext cx="800141" cy="373399"/>
            </a:xfrm>
            <a:prstGeom prst="rect">
              <a:avLst/>
            </a:prstGeom>
          </p:spPr>
        </p:pic>
      </p:grpSp>
      <p:sp>
        <p:nvSpPr>
          <p:cNvPr id="59" name="CuadroTexto 58">
            <a:extLst>
              <a:ext uri="{FF2B5EF4-FFF2-40B4-BE49-F238E27FC236}">
                <a16:creationId xmlns:a16="http://schemas.microsoft.com/office/drawing/2014/main" id="{1648461E-1685-475B-AB5E-313700017AF7}"/>
              </a:ext>
            </a:extLst>
          </p:cNvPr>
          <p:cNvSpPr txBox="1"/>
          <p:nvPr/>
        </p:nvSpPr>
        <p:spPr>
          <a:xfrm>
            <a:off x="664400" y="2048555"/>
            <a:ext cx="3281157" cy="415498"/>
          </a:xfrm>
          <a:prstGeom prst="rect">
            <a:avLst/>
          </a:prstGeom>
          <a:noFill/>
        </p:spPr>
        <p:txBody>
          <a:bodyPr wrap="square" rtlCol="0">
            <a:spAutoFit/>
          </a:bodyPr>
          <a:lstStyle/>
          <a:p>
            <a:r>
              <a:rPr lang="es-ES" sz="1050" dirty="0">
                <a:solidFill>
                  <a:schemeClr val="tx1">
                    <a:lumMod val="50000"/>
                    <a:lumOff val="50000"/>
                  </a:schemeClr>
                </a:solidFill>
                <a:latin typeface="Red Hat Display" panose="020B0604020202020204" charset="0"/>
                <a:ea typeface="Calibri" panose="020F0502020204030204" pitchFamily="34" charset="0"/>
                <a:cs typeface="Times New Roman" panose="02020603050405020304" pitchFamily="18" charset="0"/>
              </a:rPr>
              <a:t>En articulación con la Cámara de Comercio de Cartagena</a:t>
            </a:r>
            <a:endParaRPr lang="es-CO" sz="1050" b="1" dirty="0">
              <a:solidFill>
                <a:schemeClr val="tx1">
                  <a:lumMod val="50000"/>
                  <a:lumOff val="50000"/>
                </a:schemeClr>
              </a:solidFill>
            </a:endParaRPr>
          </a:p>
        </p:txBody>
      </p:sp>
      <p:sp>
        <p:nvSpPr>
          <p:cNvPr id="24" name="Rectángulo: esquinas redondeadas 23">
            <a:extLst>
              <a:ext uri="{FF2B5EF4-FFF2-40B4-BE49-F238E27FC236}">
                <a16:creationId xmlns:a16="http://schemas.microsoft.com/office/drawing/2014/main" id="{F69C1E73-6E8C-4979-9171-190D8979BAF7}"/>
              </a:ext>
            </a:extLst>
          </p:cNvPr>
          <p:cNvSpPr/>
          <p:nvPr/>
        </p:nvSpPr>
        <p:spPr>
          <a:xfrm>
            <a:off x="-444995" y="3338942"/>
            <a:ext cx="5760467" cy="492548"/>
          </a:xfrm>
          <a:prstGeom prst="roundRect">
            <a:avLst>
              <a:gd name="adj" fmla="val 50000"/>
            </a:avLst>
          </a:prstGeom>
          <a:solidFill>
            <a:srgbClr val="54A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6" name="CuadroTexto 25">
            <a:extLst>
              <a:ext uri="{FF2B5EF4-FFF2-40B4-BE49-F238E27FC236}">
                <a16:creationId xmlns:a16="http://schemas.microsoft.com/office/drawing/2014/main" id="{51947D62-5BF2-45BC-8201-53852AC7EE71}"/>
              </a:ext>
            </a:extLst>
          </p:cNvPr>
          <p:cNvSpPr txBox="1"/>
          <p:nvPr/>
        </p:nvSpPr>
        <p:spPr>
          <a:xfrm>
            <a:off x="494992" y="3540058"/>
            <a:ext cx="4609007" cy="289182"/>
          </a:xfrm>
          <a:prstGeom prst="rect">
            <a:avLst/>
          </a:prstGeom>
          <a:noFill/>
        </p:spPr>
        <p:txBody>
          <a:bodyPr wrap="square" rtlCol="0">
            <a:spAutoFit/>
          </a:bodyPr>
          <a:lstStyle/>
          <a:p>
            <a:pPr>
              <a:lnSpc>
                <a:spcPts val="1300"/>
              </a:lnSpc>
            </a:pPr>
            <a:r>
              <a:rPr lang="es-ES" sz="2800" dirty="0">
                <a:solidFill>
                  <a:srgbClr val="002060"/>
                </a:solidFill>
                <a:effectLst/>
                <a:latin typeface="Poetsen One" panose="020108030300000D0203" pitchFamily="2" charset="0"/>
                <a:ea typeface="Calibri" panose="020F0502020204030204" pitchFamily="34" charset="0"/>
                <a:cs typeface="Times New Roman" panose="02020603050405020304" pitchFamily="18" charset="0"/>
              </a:rPr>
              <a:t>38 </a:t>
            </a:r>
            <a:r>
              <a:rPr lang="es-ES" sz="2000" dirty="0">
                <a:solidFill>
                  <a:schemeClr val="bg1"/>
                </a:solidFill>
                <a:effectLst/>
                <a:latin typeface="Poetsen One" panose="020108030300000D0203" pitchFamily="2" charset="0"/>
                <a:ea typeface="Calibri" panose="020F0502020204030204" pitchFamily="34" charset="0"/>
                <a:cs typeface="Times New Roman" panose="02020603050405020304" pitchFamily="18" charset="0"/>
              </a:rPr>
              <a:t>personas beneficiadas</a:t>
            </a:r>
          </a:p>
        </p:txBody>
      </p:sp>
      <p:grpSp>
        <p:nvGrpSpPr>
          <p:cNvPr id="27" name="Grupo 26">
            <a:extLst>
              <a:ext uri="{FF2B5EF4-FFF2-40B4-BE49-F238E27FC236}">
                <a16:creationId xmlns:a16="http://schemas.microsoft.com/office/drawing/2014/main" id="{7493C472-68C3-4530-9072-589FBD07FDBD}"/>
              </a:ext>
            </a:extLst>
          </p:cNvPr>
          <p:cNvGrpSpPr/>
          <p:nvPr/>
        </p:nvGrpSpPr>
        <p:grpSpPr>
          <a:xfrm>
            <a:off x="4278867" y="3233100"/>
            <a:ext cx="690094" cy="690094"/>
            <a:chOff x="4403077" y="3942413"/>
            <a:chExt cx="690094" cy="690094"/>
          </a:xfrm>
        </p:grpSpPr>
        <p:sp>
          <p:nvSpPr>
            <p:cNvPr id="28" name="Elipse 27">
              <a:extLst>
                <a:ext uri="{FF2B5EF4-FFF2-40B4-BE49-F238E27FC236}">
                  <a16:creationId xmlns:a16="http://schemas.microsoft.com/office/drawing/2014/main" id="{83DAA8A3-F01E-4D54-8A79-F3356D7ED18C}"/>
                </a:ext>
              </a:extLst>
            </p:cNvPr>
            <p:cNvSpPr/>
            <p:nvPr/>
          </p:nvSpPr>
          <p:spPr>
            <a:xfrm>
              <a:off x="4403077" y="3942413"/>
              <a:ext cx="690094" cy="690094"/>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9" name="Google Shape;795;p49">
              <a:extLst>
                <a:ext uri="{FF2B5EF4-FFF2-40B4-BE49-F238E27FC236}">
                  <a16:creationId xmlns:a16="http://schemas.microsoft.com/office/drawing/2014/main" id="{48982A8B-C59A-48DB-A097-422EA918F031}"/>
                </a:ext>
              </a:extLst>
            </p:cNvPr>
            <p:cNvSpPr/>
            <p:nvPr/>
          </p:nvSpPr>
          <p:spPr>
            <a:xfrm>
              <a:off x="4587935" y="4118572"/>
              <a:ext cx="320378" cy="337776"/>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10062989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6" name="Google Shape;116;p15"/>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28</a:t>
            </a:fld>
            <a:endParaRPr dirty="0"/>
          </a:p>
        </p:txBody>
      </p:sp>
      <p:sp>
        <p:nvSpPr>
          <p:cNvPr id="10" name="Rectángulo: esquinas diagonales redondeadas 9">
            <a:extLst>
              <a:ext uri="{FF2B5EF4-FFF2-40B4-BE49-F238E27FC236}">
                <a16:creationId xmlns:a16="http://schemas.microsoft.com/office/drawing/2014/main" id="{764EBBEA-7D6A-4090-A142-34C9C8B2B40F}"/>
              </a:ext>
            </a:extLst>
          </p:cNvPr>
          <p:cNvSpPr/>
          <p:nvPr/>
        </p:nvSpPr>
        <p:spPr>
          <a:xfrm>
            <a:off x="137886" y="65314"/>
            <a:ext cx="4005943" cy="447040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20" name="Google Shape;339;p41">
            <a:extLst>
              <a:ext uri="{FF2B5EF4-FFF2-40B4-BE49-F238E27FC236}">
                <a16:creationId xmlns:a16="http://schemas.microsoft.com/office/drawing/2014/main" id="{34B4DD6B-98FD-47C3-B956-6576BCD3F57A}"/>
              </a:ext>
            </a:extLst>
          </p:cNvPr>
          <p:cNvPicPr preferRelativeResize="0"/>
          <p:nvPr/>
        </p:nvPicPr>
        <p:blipFill>
          <a:blip r:embed="rId3" cstate="hqprint">
            <a:extLst>
              <a:ext uri="{28A0092B-C50C-407E-A947-70E740481C1C}">
                <a14:useLocalDpi xmlns:a14="http://schemas.microsoft.com/office/drawing/2010/main"/>
              </a:ext>
            </a:extLst>
          </a:blip>
          <a:srcRect/>
          <a:stretch/>
        </p:blipFill>
        <p:spPr>
          <a:xfrm>
            <a:off x="4298678" y="267417"/>
            <a:ext cx="4180922" cy="2264186"/>
          </a:xfrm>
          <a:prstGeom prst="round2DiagRect">
            <a:avLst>
              <a:gd name="adj1" fmla="val 15278"/>
              <a:gd name="adj2" fmla="val 0"/>
            </a:avLst>
          </a:prstGeom>
          <a:noFill/>
          <a:ln>
            <a:noFill/>
          </a:ln>
          <a:effectLst/>
        </p:spPr>
      </p:pic>
      <p:pic>
        <p:nvPicPr>
          <p:cNvPr id="22" name="Google Shape;339;p41">
            <a:extLst>
              <a:ext uri="{FF2B5EF4-FFF2-40B4-BE49-F238E27FC236}">
                <a16:creationId xmlns:a16="http://schemas.microsoft.com/office/drawing/2014/main" id="{BC2F1E4E-2CF4-48AB-9E46-EC75ED13D8E9}"/>
              </a:ext>
            </a:extLst>
          </p:cNvPr>
          <p:cNvPicPr preferRelativeResize="0"/>
          <p:nvPr/>
        </p:nvPicPr>
        <p:blipFill rotWithShape="1">
          <a:blip r:embed="rId4" cstate="hqprint">
            <a:extLst>
              <a:ext uri="{28A0092B-C50C-407E-A947-70E740481C1C}">
                <a14:useLocalDpi xmlns:a14="http://schemas.microsoft.com/office/drawing/2010/main"/>
              </a:ext>
            </a:extLst>
          </a:blip>
          <a:srcRect/>
          <a:stretch/>
        </p:blipFill>
        <p:spPr>
          <a:xfrm>
            <a:off x="4298678" y="2668835"/>
            <a:ext cx="4180922" cy="2264186"/>
          </a:xfrm>
          <a:prstGeom prst="round2DiagRect">
            <a:avLst>
              <a:gd name="adj1" fmla="val 15278"/>
              <a:gd name="adj2" fmla="val 0"/>
            </a:avLst>
          </a:prstGeom>
          <a:noFill/>
          <a:ln>
            <a:noFill/>
          </a:ln>
          <a:effectLst>
            <a:reflection blurRad="6350" stA="50000" endPos="38500" dist="50800" dir="5400000" sy="-100000" algn="bl" rotWithShape="0"/>
          </a:effectLst>
        </p:spPr>
      </p:pic>
      <p:sp>
        <p:nvSpPr>
          <p:cNvPr id="3" name="Marcador de texto 2">
            <a:extLst>
              <a:ext uri="{FF2B5EF4-FFF2-40B4-BE49-F238E27FC236}">
                <a16:creationId xmlns:a16="http://schemas.microsoft.com/office/drawing/2014/main" id="{691B982C-D94A-4B4D-87C3-F921C689EFF6}"/>
              </a:ext>
            </a:extLst>
          </p:cNvPr>
          <p:cNvSpPr>
            <a:spLocks noGrp="1"/>
          </p:cNvSpPr>
          <p:nvPr>
            <p:ph type="body" idx="1"/>
          </p:nvPr>
        </p:nvSpPr>
        <p:spPr>
          <a:xfrm>
            <a:off x="289747" y="485019"/>
            <a:ext cx="3419100" cy="348929"/>
          </a:xfrm>
        </p:spPr>
        <p:txBody>
          <a:bodyPr/>
          <a:lstStyle/>
          <a:p>
            <a:r>
              <a:rPr lang="en-US" sz="1600" dirty="0">
                <a:solidFill>
                  <a:schemeClr val="bg1"/>
                </a:solidFill>
                <a:effectLst/>
                <a:latin typeface="Red Hat Display" panose="020B0604020202020204" charset="0"/>
                <a:ea typeface="Calibri" panose="020F0502020204030204" pitchFamily="34" charset="0"/>
                <a:cs typeface="Times New Roman" panose="02020603050405020304" pitchFamily="18" charset="0"/>
              </a:rPr>
              <a:t>Diseño e implementación de</a:t>
            </a:r>
            <a:endParaRPr lang="es-CO" sz="1800" dirty="0">
              <a:solidFill>
                <a:schemeClr val="bg1"/>
              </a:solidFill>
              <a:latin typeface="Red Hat Display" panose="020B0604020202020204" charset="0"/>
            </a:endParaRPr>
          </a:p>
        </p:txBody>
      </p:sp>
      <p:sp>
        <p:nvSpPr>
          <p:cNvPr id="12" name="CuadroTexto 11">
            <a:extLst>
              <a:ext uri="{FF2B5EF4-FFF2-40B4-BE49-F238E27FC236}">
                <a16:creationId xmlns:a16="http://schemas.microsoft.com/office/drawing/2014/main" id="{0B5E6DF5-1462-4600-914C-AFF3D861BC6E}"/>
              </a:ext>
            </a:extLst>
          </p:cNvPr>
          <p:cNvSpPr txBox="1"/>
          <p:nvPr/>
        </p:nvSpPr>
        <p:spPr>
          <a:xfrm>
            <a:off x="656843" y="509546"/>
            <a:ext cx="3419100" cy="1220847"/>
          </a:xfrm>
          <a:prstGeom prst="rect">
            <a:avLst/>
          </a:prstGeom>
          <a:noFill/>
        </p:spPr>
        <p:txBody>
          <a:bodyPr wrap="square" rtlCol="0">
            <a:spAutoFit/>
          </a:bodyPr>
          <a:lstStyle/>
          <a:p>
            <a:pPr>
              <a:lnSpc>
                <a:spcPts val="2200"/>
              </a:lnSpc>
            </a:pPr>
            <a:r>
              <a:rPr lang="es-ES" sz="2400" spc="-100" dirty="0">
                <a:solidFill>
                  <a:srgbClr val="318CB1"/>
                </a:solidFill>
                <a:effectLst/>
                <a:latin typeface="Poetsen One" panose="020108030300000D0203" pitchFamily="2" charset="0"/>
                <a:ea typeface="Calibri" panose="020F0502020204030204" pitchFamily="34" charset="0"/>
                <a:cs typeface="Times New Roman" panose="02020603050405020304" pitchFamily="18" charset="0"/>
              </a:rPr>
              <a:t>ACCIONES DE </a:t>
            </a:r>
          </a:p>
          <a:p>
            <a:pPr>
              <a:lnSpc>
                <a:spcPts val="2200"/>
              </a:lnSpc>
            </a:pPr>
            <a:r>
              <a:rPr lang="es-ES" sz="2400" spc="-100" dirty="0">
                <a:solidFill>
                  <a:srgbClr val="002060"/>
                </a:solidFill>
                <a:effectLst/>
                <a:latin typeface="Poetsen One" panose="020108030300000D0203" pitchFamily="2" charset="0"/>
                <a:ea typeface="Calibri" panose="020F0502020204030204" pitchFamily="34" charset="0"/>
                <a:cs typeface="Times New Roman" panose="02020603050405020304" pitchFamily="18" charset="0"/>
              </a:rPr>
              <a:t>ARTICULACIÓN INTERINSTITUCIONAL </a:t>
            </a:r>
            <a:r>
              <a:rPr lang="es-ES" sz="2400" spc="-100" dirty="0">
                <a:solidFill>
                  <a:srgbClr val="318CB1"/>
                </a:solidFill>
                <a:effectLst/>
                <a:latin typeface="Poetsen One" panose="020108030300000D0203" pitchFamily="2" charset="0"/>
                <a:ea typeface="Calibri" panose="020F0502020204030204" pitchFamily="34" charset="0"/>
                <a:cs typeface="Times New Roman" panose="02020603050405020304" pitchFamily="18" charset="0"/>
              </a:rPr>
              <a:t>REALIZADAS</a:t>
            </a:r>
            <a:endParaRPr lang="es-CO" sz="2400" spc="-100" dirty="0">
              <a:solidFill>
                <a:srgbClr val="318CB1"/>
              </a:solidFill>
            </a:endParaRPr>
          </a:p>
        </p:txBody>
      </p:sp>
      <p:grpSp>
        <p:nvGrpSpPr>
          <p:cNvPr id="4" name="Grupo 3">
            <a:extLst>
              <a:ext uri="{FF2B5EF4-FFF2-40B4-BE49-F238E27FC236}">
                <a16:creationId xmlns:a16="http://schemas.microsoft.com/office/drawing/2014/main" id="{AE618C8F-A651-48F8-8B0C-FB6A6CFE4AEB}"/>
              </a:ext>
            </a:extLst>
          </p:cNvPr>
          <p:cNvGrpSpPr/>
          <p:nvPr/>
        </p:nvGrpSpPr>
        <p:grpSpPr>
          <a:xfrm>
            <a:off x="548890" y="4697644"/>
            <a:ext cx="2159301" cy="437734"/>
            <a:chOff x="6330014" y="4690087"/>
            <a:chExt cx="2159301" cy="437734"/>
          </a:xfrm>
        </p:grpSpPr>
        <p:pic>
          <p:nvPicPr>
            <p:cNvPr id="25" name="Google Shape;123;p4">
              <a:extLst>
                <a:ext uri="{FF2B5EF4-FFF2-40B4-BE49-F238E27FC236}">
                  <a16:creationId xmlns:a16="http://schemas.microsoft.com/office/drawing/2014/main" id="{3CA73F56-871F-4B03-A345-D15A38E34F0D}"/>
                </a:ext>
              </a:extLst>
            </p:cNvPr>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7227405" y="4690087"/>
              <a:ext cx="1261910" cy="437734"/>
            </a:xfrm>
            <a:prstGeom prst="rect">
              <a:avLst/>
            </a:prstGeom>
            <a:noFill/>
            <a:ln>
              <a:noFill/>
            </a:ln>
          </p:spPr>
        </p:pic>
        <p:pic>
          <p:nvPicPr>
            <p:cNvPr id="55" name="Imagen 54">
              <a:extLst>
                <a:ext uri="{FF2B5EF4-FFF2-40B4-BE49-F238E27FC236}">
                  <a16:creationId xmlns:a16="http://schemas.microsoft.com/office/drawing/2014/main" id="{F224AF03-B00D-4429-B060-D9322CEAB20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330014" y="4720315"/>
              <a:ext cx="800141" cy="373399"/>
            </a:xfrm>
            <a:prstGeom prst="rect">
              <a:avLst/>
            </a:prstGeom>
          </p:spPr>
        </p:pic>
      </p:grpSp>
      <p:sp>
        <p:nvSpPr>
          <p:cNvPr id="59" name="CuadroTexto 58">
            <a:extLst>
              <a:ext uri="{FF2B5EF4-FFF2-40B4-BE49-F238E27FC236}">
                <a16:creationId xmlns:a16="http://schemas.microsoft.com/office/drawing/2014/main" id="{1648461E-1685-475B-AB5E-313700017AF7}"/>
              </a:ext>
            </a:extLst>
          </p:cNvPr>
          <p:cNvSpPr txBox="1"/>
          <p:nvPr/>
        </p:nvSpPr>
        <p:spPr>
          <a:xfrm>
            <a:off x="656843" y="2300262"/>
            <a:ext cx="3281157" cy="1969770"/>
          </a:xfrm>
          <a:prstGeom prst="rect">
            <a:avLst/>
          </a:prstGeom>
          <a:noFill/>
        </p:spPr>
        <p:txBody>
          <a:bodyPr wrap="square" rtlCol="0">
            <a:spAutoFit/>
          </a:bodyPr>
          <a:lstStyle/>
          <a:p>
            <a:r>
              <a:rPr lang="es-ES" sz="1000" dirty="0">
                <a:solidFill>
                  <a:schemeClr val="tx1">
                    <a:lumMod val="50000"/>
                    <a:lumOff val="50000"/>
                  </a:schemeClr>
                </a:solidFill>
                <a:latin typeface="Red Hat Display" panose="020B0604020202020204" charset="0"/>
                <a:ea typeface="Calibri" panose="020F0502020204030204" pitchFamily="34" charset="0"/>
                <a:cs typeface="Times New Roman" panose="02020603050405020304" pitchFamily="18" charset="0"/>
              </a:rPr>
              <a:t>En el marco del Día Mundial del Turismo, realizamos esta jornada la cual combina la actividad física con recoger residuos sólidos. </a:t>
            </a:r>
          </a:p>
          <a:p>
            <a:endParaRPr lang="es-ES" sz="1000" dirty="0">
              <a:solidFill>
                <a:schemeClr val="tx1">
                  <a:lumMod val="50000"/>
                  <a:lumOff val="50000"/>
                </a:schemeClr>
              </a:solidFill>
              <a:latin typeface="Red Hat Display" panose="020B0604020202020204" charset="0"/>
              <a:ea typeface="Calibri" panose="020F0502020204030204" pitchFamily="34" charset="0"/>
              <a:cs typeface="Times New Roman" panose="02020603050405020304" pitchFamily="18" charset="0"/>
            </a:endParaRPr>
          </a:p>
          <a:p>
            <a:r>
              <a:rPr lang="es-ES" sz="1100" b="1" dirty="0">
                <a:solidFill>
                  <a:schemeClr val="accent5">
                    <a:lumMod val="75000"/>
                  </a:schemeClr>
                </a:solidFill>
                <a:latin typeface="Red Hat Display" panose="020B0604020202020204" charset="0"/>
                <a:ea typeface="Calibri" panose="020F0502020204030204" pitchFamily="34" charset="0"/>
                <a:cs typeface="Times New Roman" panose="02020603050405020304" pitchFamily="18" charset="0"/>
              </a:rPr>
              <a:t>En esta ocasión, recogimos residuos aprovechables (Plástico y vidrio) en un total de </a:t>
            </a:r>
            <a:r>
              <a:rPr lang="es-ES" sz="1200" b="1" dirty="0">
                <a:solidFill>
                  <a:schemeClr val="accent5">
                    <a:lumMod val="60000"/>
                    <a:lumOff val="40000"/>
                  </a:schemeClr>
                </a:solidFill>
                <a:latin typeface="Red Hat Display" panose="020B0604020202020204" charset="0"/>
                <a:ea typeface="Calibri" panose="020F0502020204030204" pitchFamily="34" charset="0"/>
                <a:cs typeface="Times New Roman" panose="02020603050405020304" pitchFamily="18" charset="0"/>
              </a:rPr>
              <a:t>62,5 kilos</a:t>
            </a:r>
            <a:r>
              <a:rPr lang="es-ES" sz="1100" b="1" dirty="0">
                <a:solidFill>
                  <a:schemeClr val="accent5">
                    <a:lumMod val="75000"/>
                  </a:schemeClr>
                </a:solidFill>
                <a:latin typeface="Red Hat Display" panose="020B0604020202020204" charset="0"/>
                <a:ea typeface="Calibri" panose="020F0502020204030204" pitchFamily="34" charset="0"/>
                <a:cs typeface="Times New Roman" panose="02020603050405020304" pitchFamily="18" charset="0"/>
              </a:rPr>
              <a:t>, los cuales, fueron entregados al señor Eliseo Félix, reciclador del municipio. </a:t>
            </a:r>
          </a:p>
          <a:p>
            <a:endParaRPr lang="es-ES" sz="1000" dirty="0">
              <a:solidFill>
                <a:schemeClr val="tx1">
                  <a:lumMod val="50000"/>
                  <a:lumOff val="50000"/>
                </a:schemeClr>
              </a:solidFill>
              <a:latin typeface="Red Hat Display" panose="020B0604020202020204" charset="0"/>
              <a:ea typeface="Calibri" panose="020F0502020204030204" pitchFamily="34" charset="0"/>
              <a:cs typeface="Times New Roman" panose="02020603050405020304" pitchFamily="18" charset="0"/>
            </a:endParaRPr>
          </a:p>
          <a:p>
            <a:r>
              <a:rPr lang="es-ES" sz="900" dirty="0">
                <a:solidFill>
                  <a:schemeClr val="tx1">
                    <a:lumMod val="50000"/>
                    <a:lumOff val="50000"/>
                  </a:schemeClr>
                </a:solidFill>
                <a:latin typeface="Red Hat Display" panose="020B0604020202020204" charset="0"/>
                <a:ea typeface="Calibri" panose="020F0502020204030204" pitchFamily="34" charset="0"/>
                <a:cs typeface="Times New Roman" panose="02020603050405020304" pitchFamily="18" charset="0"/>
              </a:rPr>
              <a:t>Contó con la participación de estudiantes  voluntarios 5 de la Universidad de Cartagena, 9 de </a:t>
            </a:r>
            <a:r>
              <a:rPr lang="es-ES" sz="900" dirty="0" err="1">
                <a:solidFill>
                  <a:schemeClr val="tx1">
                    <a:lumMod val="50000"/>
                    <a:lumOff val="50000"/>
                  </a:schemeClr>
                </a:solidFill>
                <a:latin typeface="Red Hat Display" panose="020B0604020202020204" charset="0"/>
                <a:ea typeface="Calibri" panose="020F0502020204030204" pitchFamily="34" charset="0"/>
                <a:cs typeface="Times New Roman" panose="02020603050405020304" pitchFamily="18" charset="0"/>
              </a:rPr>
              <a:t>Unitecnar</a:t>
            </a:r>
            <a:r>
              <a:rPr lang="es-ES" sz="900" dirty="0">
                <a:solidFill>
                  <a:schemeClr val="tx1">
                    <a:lumMod val="50000"/>
                    <a:lumOff val="50000"/>
                  </a:schemeClr>
                </a:solidFill>
                <a:latin typeface="Red Hat Display" panose="020B0604020202020204" charset="0"/>
                <a:ea typeface="Calibri" panose="020F0502020204030204" pitchFamily="34" charset="0"/>
                <a:cs typeface="Times New Roman" panose="02020603050405020304" pitchFamily="18" charset="0"/>
              </a:rPr>
              <a:t> y 15 del Colectivo de Comunicaciones de San Jacinto. </a:t>
            </a:r>
          </a:p>
        </p:txBody>
      </p:sp>
      <p:sp>
        <p:nvSpPr>
          <p:cNvPr id="15" name="Rectángulo: esquinas redondeadas 14">
            <a:extLst>
              <a:ext uri="{FF2B5EF4-FFF2-40B4-BE49-F238E27FC236}">
                <a16:creationId xmlns:a16="http://schemas.microsoft.com/office/drawing/2014/main" id="{66AA9997-F63E-4A64-B9F6-4FA23AB9CA8C}"/>
              </a:ext>
            </a:extLst>
          </p:cNvPr>
          <p:cNvSpPr/>
          <p:nvPr/>
        </p:nvSpPr>
        <p:spPr>
          <a:xfrm>
            <a:off x="-651478" y="1700907"/>
            <a:ext cx="5301550" cy="485212"/>
          </a:xfrm>
          <a:prstGeom prst="roundRect">
            <a:avLst>
              <a:gd name="adj" fmla="val 50000"/>
            </a:avLst>
          </a:prstGeom>
          <a:solidFill>
            <a:srgbClr val="C2E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F8B164"/>
              </a:solidFill>
            </a:endParaRPr>
          </a:p>
        </p:txBody>
      </p:sp>
      <p:sp>
        <p:nvSpPr>
          <p:cNvPr id="16" name="CuadroTexto 15">
            <a:extLst>
              <a:ext uri="{FF2B5EF4-FFF2-40B4-BE49-F238E27FC236}">
                <a16:creationId xmlns:a16="http://schemas.microsoft.com/office/drawing/2014/main" id="{A3E208EF-4DE5-4C0A-B703-399E713B64E8}"/>
              </a:ext>
            </a:extLst>
          </p:cNvPr>
          <p:cNvSpPr txBox="1"/>
          <p:nvPr/>
        </p:nvSpPr>
        <p:spPr>
          <a:xfrm>
            <a:off x="656843" y="1811819"/>
            <a:ext cx="3541678" cy="348813"/>
          </a:xfrm>
          <a:prstGeom prst="rect">
            <a:avLst/>
          </a:prstGeom>
          <a:noFill/>
        </p:spPr>
        <p:txBody>
          <a:bodyPr wrap="square" rtlCol="0">
            <a:spAutoFit/>
          </a:bodyPr>
          <a:lstStyle/>
          <a:p>
            <a:pPr>
              <a:lnSpc>
                <a:spcPts val="2000"/>
              </a:lnSpc>
            </a:pPr>
            <a:r>
              <a:rPr lang="es-ES" sz="2400" b="1" dirty="0" err="1">
                <a:solidFill>
                  <a:schemeClr val="bg1"/>
                </a:solidFill>
                <a:latin typeface="Poetsen One" panose="020108030300000D0203" pitchFamily="2" charset="0"/>
                <a:ea typeface="Calibri" panose="020F0502020204030204" pitchFamily="34" charset="0"/>
                <a:cs typeface="Times New Roman" panose="02020603050405020304" pitchFamily="18" charset="0"/>
              </a:rPr>
              <a:t>Plogging</a:t>
            </a:r>
            <a:r>
              <a:rPr lang="es-ES" sz="2400" b="1" dirty="0">
                <a:solidFill>
                  <a:schemeClr val="bg1"/>
                </a:solidFill>
                <a:latin typeface="Poetsen One" panose="020108030300000D0203" pitchFamily="2" charset="0"/>
                <a:ea typeface="Calibri" panose="020F0502020204030204" pitchFamily="34" charset="0"/>
                <a:cs typeface="Times New Roman" panose="02020603050405020304" pitchFamily="18" charset="0"/>
              </a:rPr>
              <a:t> San Jacinto</a:t>
            </a:r>
            <a:endParaRPr lang="es-ES" sz="2400" b="1" dirty="0">
              <a:solidFill>
                <a:schemeClr val="bg1"/>
              </a:solidFill>
              <a:effectLst/>
              <a:latin typeface="Poetsen One" panose="020108030300000D0203"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700878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6" name="Google Shape;116;p15"/>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29</a:t>
            </a:fld>
            <a:endParaRPr dirty="0"/>
          </a:p>
        </p:txBody>
      </p:sp>
      <p:sp>
        <p:nvSpPr>
          <p:cNvPr id="10" name="Rectángulo: esquinas diagonales redondeadas 9">
            <a:extLst>
              <a:ext uri="{FF2B5EF4-FFF2-40B4-BE49-F238E27FC236}">
                <a16:creationId xmlns:a16="http://schemas.microsoft.com/office/drawing/2014/main" id="{764EBBEA-7D6A-4090-A142-34C9C8B2B40F}"/>
              </a:ext>
            </a:extLst>
          </p:cNvPr>
          <p:cNvSpPr/>
          <p:nvPr/>
        </p:nvSpPr>
        <p:spPr>
          <a:xfrm>
            <a:off x="137886" y="65314"/>
            <a:ext cx="4005943" cy="447040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 name="Marcador de texto 2">
            <a:extLst>
              <a:ext uri="{FF2B5EF4-FFF2-40B4-BE49-F238E27FC236}">
                <a16:creationId xmlns:a16="http://schemas.microsoft.com/office/drawing/2014/main" id="{691B982C-D94A-4B4D-87C3-F921C689EFF6}"/>
              </a:ext>
            </a:extLst>
          </p:cNvPr>
          <p:cNvSpPr>
            <a:spLocks noGrp="1"/>
          </p:cNvSpPr>
          <p:nvPr>
            <p:ph type="body" idx="1"/>
          </p:nvPr>
        </p:nvSpPr>
        <p:spPr>
          <a:xfrm>
            <a:off x="289747" y="485019"/>
            <a:ext cx="3419100" cy="348929"/>
          </a:xfrm>
        </p:spPr>
        <p:txBody>
          <a:bodyPr/>
          <a:lstStyle/>
          <a:p>
            <a:r>
              <a:rPr lang="en-US" sz="1600" dirty="0">
                <a:solidFill>
                  <a:schemeClr val="bg1"/>
                </a:solidFill>
                <a:effectLst/>
                <a:latin typeface="Red Hat Display" panose="020B0604020202020204" charset="0"/>
                <a:ea typeface="Calibri" panose="020F0502020204030204" pitchFamily="34" charset="0"/>
                <a:cs typeface="Times New Roman" panose="02020603050405020304" pitchFamily="18" charset="0"/>
              </a:rPr>
              <a:t>Diseño e implementación de</a:t>
            </a:r>
            <a:endParaRPr lang="es-CO" sz="1800" dirty="0">
              <a:solidFill>
                <a:schemeClr val="bg1"/>
              </a:solidFill>
              <a:latin typeface="Red Hat Display" panose="020B0604020202020204" charset="0"/>
            </a:endParaRPr>
          </a:p>
        </p:txBody>
      </p:sp>
      <p:sp>
        <p:nvSpPr>
          <p:cNvPr id="12" name="CuadroTexto 11">
            <a:extLst>
              <a:ext uri="{FF2B5EF4-FFF2-40B4-BE49-F238E27FC236}">
                <a16:creationId xmlns:a16="http://schemas.microsoft.com/office/drawing/2014/main" id="{0B5E6DF5-1462-4600-914C-AFF3D861BC6E}"/>
              </a:ext>
            </a:extLst>
          </p:cNvPr>
          <p:cNvSpPr txBox="1"/>
          <p:nvPr/>
        </p:nvSpPr>
        <p:spPr>
          <a:xfrm>
            <a:off x="656843" y="509546"/>
            <a:ext cx="3419100" cy="1220847"/>
          </a:xfrm>
          <a:prstGeom prst="rect">
            <a:avLst/>
          </a:prstGeom>
          <a:noFill/>
        </p:spPr>
        <p:txBody>
          <a:bodyPr wrap="square" rtlCol="0">
            <a:spAutoFit/>
          </a:bodyPr>
          <a:lstStyle/>
          <a:p>
            <a:pPr>
              <a:lnSpc>
                <a:spcPts val="2200"/>
              </a:lnSpc>
            </a:pPr>
            <a:r>
              <a:rPr lang="es-ES" sz="2400" spc="-100" dirty="0">
                <a:solidFill>
                  <a:srgbClr val="318CB1"/>
                </a:solidFill>
                <a:effectLst/>
                <a:latin typeface="Poetsen One" panose="020108030300000D0203" pitchFamily="2" charset="0"/>
                <a:ea typeface="Calibri" panose="020F0502020204030204" pitchFamily="34" charset="0"/>
                <a:cs typeface="Times New Roman" panose="02020603050405020304" pitchFamily="18" charset="0"/>
              </a:rPr>
              <a:t>ACCIONES DE </a:t>
            </a:r>
          </a:p>
          <a:p>
            <a:pPr>
              <a:lnSpc>
                <a:spcPts val="2200"/>
              </a:lnSpc>
            </a:pPr>
            <a:r>
              <a:rPr lang="es-ES" sz="2400" spc="-100" dirty="0">
                <a:solidFill>
                  <a:srgbClr val="002060"/>
                </a:solidFill>
                <a:effectLst/>
                <a:latin typeface="Poetsen One" panose="020108030300000D0203" pitchFamily="2" charset="0"/>
                <a:ea typeface="Calibri" panose="020F0502020204030204" pitchFamily="34" charset="0"/>
                <a:cs typeface="Times New Roman" panose="02020603050405020304" pitchFamily="18" charset="0"/>
              </a:rPr>
              <a:t>ARTICULACIÓN INTERINSTITUCIONAL </a:t>
            </a:r>
            <a:r>
              <a:rPr lang="es-ES" sz="2400" spc="-100" dirty="0">
                <a:solidFill>
                  <a:srgbClr val="318CB1"/>
                </a:solidFill>
                <a:effectLst/>
                <a:latin typeface="Poetsen One" panose="020108030300000D0203" pitchFamily="2" charset="0"/>
                <a:ea typeface="Calibri" panose="020F0502020204030204" pitchFamily="34" charset="0"/>
                <a:cs typeface="Times New Roman" panose="02020603050405020304" pitchFamily="18" charset="0"/>
              </a:rPr>
              <a:t>REALIZADAS</a:t>
            </a:r>
            <a:endParaRPr lang="es-CO" sz="2400" spc="-100" dirty="0">
              <a:solidFill>
                <a:srgbClr val="318CB1"/>
              </a:solidFill>
            </a:endParaRPr>
          </a:p>
        </p:txBody>
      </p:sp>
      <p:grpSp>
        <p:nvGrpSpPr>
          <p:cNvPr id="4" name="Grupo 3">
            <a:extLst>
              <a:ext uri="{FF2B5EF4-FFF2-40B4-BE49-F238E27FC236}">
                <a16:creationId xmlns:a16="http://schemas.microsoft.com/office/drawing/2014/main" id="{AE618C8F-A651-48F8-8B0C-FB6A6CFE4AEB}"/>
              </a:ext>
            </a:extLst>
          </p:cNvPr>
          <p:cNvGrpSpPr/>
          <p:nvPr/>
        </p:nvGrpSpPr>
        <p:grpSpPr>
          <a:xfrm>
            <a:off x="548890" y="4697644"/>
            <a:ext cx="2159301" cy="437734"/>
            <a:chOff x="6330014" y="4690087"/>
            <a:chExt cx="2159301" cy="437734"/>
          </a:xfrm>
        </p:grpSpPr>
        <p:pic>
          <p:nvPicPr>
            <p:cNvPr id="25" name="Google Shape;123;p4">
              <a:extLst>
                <a:ext uri="{FF2B5EF4-FFF2-40B4-BE49-F238E27FC236}">
                  <a16:creationId xmlns:a16="http://schemas.microsoft.com/office/drawing/2014/main" id="{3CA73F56-871F-4B03-A345-D15A38E34F0D}"/>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7227405" y="4690087"/>
              <a:ext cx="1261910" cy="437734"/>
            </a:xfrm>
            <a:prstGeom prst="rect">
              <a:avLst/>
            </a:prstGeom>
            <a:noFill/>
            <a:ln>
              <a:noFill/>
            </a:ln>
          </p:spPr>
        </p:pic>
        <p:pic>
          <p:nvPicPr>
            <p:cNvPr id="55" name="Imagen 54">
              <a:extLst>
                <a:ext uri="{FF2B5EF4-FFF2-40B4-BE49-F238E27FC236}">
                  <a16:creationId xmlns:a16="http://schemas.microsoft.com/office/drawing/2014/main" id="{F224AF03-B00D-4429-B060-D9322CEAB20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330014" y="4720315"/>
              <a:ext cx="800141" cy="373399"/>
            </a:xfrm>
            <a:prstGeom prst="rect">
              <a:avLst/>
            </a:prstGeom>
          </p:spPr>
        </p:pic>
      </p:grpSp>
      <p:sp>
        <p:nvSpPr>
          <p:cNvPr id="59" name="CuadroTexto 58">
            <a:extLst>
              <a:ext uri="{FF2B5EF4-FFF2-40B4-BE49-F238E27FC236}">
                <a16:creationId xmlns:a16="http://schemas.microsoft.com/office/drawing/2014/main" id="{1648461E-1685-475B-AB5E-313700017AF7}"/>
              </a:ext>
            </a:extLst>
          </p:cNvPr>
          <p:cNvSpPr txBox="1"/>
          <p:nvPr/>
        </p:nvSpPr>
        <p:spPr>
          <a:xfrm>
            <a:off x="656843" y="2300262"/>
            <a:ext cx="3281157" cy="1661993"/>
          </a:xfrm>
          <a:prstGeom prst="rect">
            <a:avLst/>
          </a:prstGeom>
          <a:noFill/>
        </p:spPr>
        <p:txBody>
          <a:bodyPr wrap="square" rtlCol="0">
            <a:spAutoFit/>
          </a:bodyPr>
          <a:lstStyle/>
          <a:p>
            <a:r>
              <a:rPr lang="es-MX" sz="1000" dirty="0">
                <a:solidFill>
                  <a:schemeClr val="tx1">
                    <a:lumMod val="50000"/>
                    <a:lumOff val="50000"/>
                  </a:schemeClr>
                </a:solidFill>
                <a:latin typeface="Red Hat Display" panose="020B0604020202020204" charset="0"/>
                <a:ea typeface="Calibri" panose="020F0502020204030204" pitchFamily="34" charset="0"/>
                <a:cs typeface="Times New Roman" panose="02020603050405020304" pitchFamily="18" charset="0"/>
              </a:rPr>
              <a:t>13 de octubre. En articulación con Universidad de Cartagena,  Universidad Libre, Parques Nacionales Naturales de Colombia-SFF Los Colorados e ICULTUR  se realizó el  </a:t>
            </a:r>
            <a:r>
              <a:rPr lang="es-MX" sz="1100" b="1" dirty="0">
                <a:solidFill>
                  <a:schemeClr val="accent5">
                    <a:lumMod val="75000"/>
                  </a:schemeClr>
                </a:solidFill>
                <a:latin typeface="Red Hat Display" panose="020B0604020202020204" charset="0"/>
                <a:cs typeface="Times New Roman" panose="02020603050405020304" pitchFamily="18" charset="0"/>
              </a:rPr>
              <a:t>Taller de Turismo Sostenible y Buenas Practicas</a:t>
            </a:r>
            <a:r>
              <a:rPr lang="es-MX" sz="1000" dirty="0">
                <a:solidFill>
                  <a:schemeClr val="tx1">
                    <a:lumMod val="50000"/>
                    <a:lumOff val="50000"/>
                  </a:schemeClr>
                </a:solidFill>
                <a:latin typeface="Red Hat Display" panose="020B0604020202020204" charset="0"/>
                <a:ea typeface="Calibri" panose="020F0502020204030204" pitchFamily="34" charset="0"/>
                <a:cs typeface="Times New Roman" panose="02020603050405020304" pitchFamily="18" charset="0"/>
              </a:rPr>
              <a:t> (!( personas). </a:t>
            </a:r>
          </a:p>
          <a:p>
            <a:endParaRPr lang="es-MX" sz="1000" dirty="0">
              <a:solidFill>
                <a:schemeClr val="tx1">
                  <a:lumMod val="50000"/>
                  <a:lumOff val="50000"/>
                </a:schemeClr>
              </a:solidFill>
              <a:latin typeface="Red Hat Display" panose="020B0604020202020204" charset="0"/>
              <a:ea typeface="Calibri" panose="020F0502020204030204" pitchFamily="34" charset="0"/>
              <a:cs typeface="Times New Roman" panose="02020603050405020304" pitchFamily="18" charset="0"/>
            </a:endParaRPr>
          </a:p>
          <a:p>
            <a:r>
              <a:rPr lang="es-MX" sz="1000" dirty="0">
                <a:solidFill>
                  <a:schemeClr val="tx1">
                    <a:lumMod val="50000"/>
                    <a:lumOff val="50000"/>
                  </a:schemeClr>
                </a:solidFill>
                <a:latin typeface="Red Hat Display" panose="020B0604020202020204" charset="0"/>
                <a:ea typeface="Calibri" panose="020F0502020204030204" pitchFamily="34" charset="0"/>
                <a:cs typeface="Times New Roman" panose="02020603050405020304" pitchFamily="18" charset="0"/>
              </a:rPr>
              <a:t>21 de  octubre. Se realizó jornada de sensibilización en el volcán del totumo acerca de posibles amenazas y como afrontarlas </a:t>
            </a:r>
            <a:endParaRPr lang="es-ES" sz="1000" dirty="0">
              <a:solidFill>
                <a:schemeClr val="tx1">
                  <a:lumMod val="50000"/>
                  <a:lumOff val="50000"/>
                </a:schemeClr>
              </a:solidFill>
              <a:latin typeface="Red Hat Display" panose="020B0604020202020204" charset="0"/>
              <a:ea typeface="Calibri" panose="020F0502020204030204" pitchFamily="34" charset="0"/>
              <a:cs typeface="Times New Roman" panose="02020603050405020304" pitchFamily="18" charset="0"/>
            </a:endParaRPr>
          </a:p>
          <a:p>
            <a:endParaRPr lang="es-ES" sz="1000" dirty="0">
              <a:solidFill>
                <a:schemeClr val="tx1">
                  <a:lumMod val="50000"/>
                  <a:lumOff val="50000"/>
                </a:schemeClr>
              </a:solidFill>
              <a:latin typeface="Red Hat Display" panose="020B0604020202020204" charset="0"/>
              <a:ea typeface="Calibri" panose="020F0502020204030204" pitchFamily="34" charset="0"/>
              <a:cs typeface="Times New Roman" panose="02020603050405020304" pitchFamily="18" charset="0"/>
            </a:endParaRPr>
          </a:p>
        </p:txBody>
      </p:sp>
      <p:sp>
        <p:nvSpPr>
          <p:cNvPr id="15" name="Rectángulo: esquinas redondeadas 14">
            <a:extLst>
              <a:ext uri="{FF2B5EF4-FFF2-40B4-BE49-F238E27FC236}">
                <a16:creationId xmlns:a16="http://schemas.microsoft.com/office/drawing/2014/main" id="{66AA9997-F63E-4A64-B9F6-4FA23AB9CA8C}"/>
              </a:ext>
            </a:extLst>
          </p:cNvPr>
          <p:cNvSpPr/>
          <p:nvPr/>
        </p:nvSpPr>
        <p:spPr>
          <a:xfrm>
            <a:off x="-651478" y="1700907"/>
            <a:ext cx="5301550" cy="485212"/>
          </a:xfrm>
          <a:prstGeom prst="roundRect">
            <a:avLst>
              <a:gd name="adj" fmla="val 50000"/>
            </a:avLst>
          </a:prstGeom>
          <a:solidFill>
            <a:srgbClr val="C2E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F8B164"/>
              </a:solidFill>
            </a:endParaRPr>
          </a:p>
        </p:txBody>
      </p:sp>
      <p:sp>
        <p:nvSpPr>
          <p:cNvPr id="16" name="CuadroTexto 15">
            <a:extLst>
              <a:ext uri="{FF2B5EF4-FFF2-40B4-BE49-F238E27FC236}">
                <a16:creationId xmlns:a16="http://schemas.microsoft.com/office/drawing/2014/main" id="{A3E208EF-4DE5-4C0A-B703-399E713B64E8}"/>
              </a:ext>
            </a:extLst>
          </p:cNvPr>
          <p:cNvSpPr txBox="1"/>
          <p:nvPr/>
        </p:nvSpPr>
        <p:spPr>
          <a:xfrm>
            <a:off x="656842" y="1811819"/>
            <a:ext cx="3915157" cy="348813"/>
          </a:xfrm>
          <a:prstGeom prst="rect">
            <a:avLst/>
          </a:prstGeom>
          <a:noFill/>
        </p:spPr>
        <p:txBody>
          <a:bodyPr wrap="square" rtlCol="0">
            <a:spAutoFit/>
          </a:bodyPr>
          <a:lstStyle/>
          <a:p>
            <a:pPr>
              <a:lnSpc>
                <a:spcPts val="2000"/>
              </a:lnSpc>
            </a:pPr>
            <a:r>
              <a:rPr lang="es-MX" sz="2400" b="1" dirty="0">
                <a:solidFill>
                  <a:schemeClr val="bg1"/>
                </a:solidFill>
                <a:latin typeface="Poetsen One" panose="020108030300000D0203" pitchFamily="2" charset="0"/>
                <a:ea typeface="Calibri" panose="020F0502020204030204" pitchFamily="34" charset="0"/>
                <a:cs typeface="Times New Roman" panose="02020603050405020304" pitchFamily="18" charset="0"/>
              </a:rPr>
              <a:t>Talleres y sensibilización</a:t>
            </a:r>
            <a:endParaRPr lang="es-ES" sz="2400" b="1" dirty="0">
              <a:solidFill>
                <a:schemeClr val="bg1"/>
              </a:solidFill>
              <a:effectLst/>
              <a:latin typeface="Poetsen One" panose="020108030300000D0203" pitchFamily="2" charset="0"/>
              <a:ea typeface="Calibri" panose="020F0502020204030204" pitchFamily="34" charset="0"/>
              <a:cs typeface="Times New Roman" panose="02020603050405020304" pitchFamily="18" charset="0"/>
            </a:endParaRPr>
          </a:p>
        </p:txBody>
      </p:sp>
      <p:pic>
        <p:nvPicPr>
          <p:cNvPr id="19" name="Imagen 18">
            <a:extLst>
              <a:ext uri="{FF2B5EF4-FFF2-40B4-BE49-F238E27FC236}">
                <a16:creationId xmlns:a16="http://schemas.microsoft.com/office/drawing/2014/main" id="{2A8EA754-2C98-47EC-A237-A2A0ED5B332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900142" y="166411"/>
            <a:ext cx="2993380" cy="2327587"/>
          </a:xfrm>
          <a:prstGeom prst="round2DiagRect">
            <a:avLst>
              <a:gd name="adj1" fmla="val 15278"/>
              <a:gd name="adj2" fmla="val 0"/>
            </a:avLst>
          </a:prstGeom>
          <a:noFill/>
          <a:ln>
            <a:noFill/>
          </a:ln>
          <a:effectLst>
            <a:reflection blurRad="6350" stA="50000" endPos="38500" dist="50800" dir="5400000" sy="-100000" algn="bl" rotWithShape="0"/>
          </a:effectLst>
        </p:spPr>
      </p:pic>
      <p:pic>
        <p:nvPicPr>
          <p:cNvPr id="23" name="Imagen 22">
            <a:extLst>
              <a:ext uri="{FF2B5EF4-FFF2-40B4-BE49-F238E27FC236}">
                <a16:creationId xmlns:a16="http://schemas.microsoft.com/office/drawing/2014/main" id="{32CA6F7A-8DD7-44B9-A062-E271E74F975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900142" y="2571750"/>
            <a:ext cx="3060984" cy="2347385"/>
          </a:xfrm>
          <a:prstGeom prst="round2DiagRect">
            <a:avLst>
              <a:gd name="adj1" fmla="val 15278"/>
              <a:gd name="adj2" fmla="val 0"/>
            </a:avLst>
          </a:prstGeom>
          <a:noFill/>
          <a:ln>
            <a:noFill/>
          </a:ln>
          <a:effectLst>
            <a:reflection blurRad="6350" stA="50000" endPos="38500" dist="50800" dir="5400000" sy="-100000" algn="bl" rotWithShape="0"/>
          </a:effectLst>
        </p:spPr>
      </p:pic>
    </p:spTree>
    <p:extLst>
      <p:ext uri="{BB962C8B-B14F-4D97-AF65-F5344CB8AC3E}">
        <p14:creationId xmlns:p14="http://schemas.microsoft.com/office/powerpoint/2010/main" val="675384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Shape 98"/>
        <p:cNvGrpSpPr/>
        <p:nvPr/>
      </p:nvGrpSpPr>
      <p:grpSpPr>
        <a:xfrm>
          <a:off x="0" y="0"/>
          <a:ext cx="0" cy="0"/>
          <a:chOff x="0" y="0"/>
          <a:chExt cx="0" cy="0"/>
        </a:xfrm>
      </p:grpSpPr>
      <p:sp>
        <p:nvSpPr>
          <p:cNvPr id="13" name="Google Shape;155;p19">
            <a:extLst>
              <a:ext uri="{FF2B5EF4-FFF2-40B4-BE49-F238E27FC236}">
                <a16:creationId xmlns:a16="http://schemas.microsoft.com/office/drawing/2014/main" id="{30924572-4E17-4C98-B7DA-AEA1E38E5E55}"/>
              </a:ext>
            </a:extLst>
          </p:cNvPr>
          <p:cNvSpPr txBox="1">
            <a:spLocks/>
          </p:cNvSpPr>
          <p:nvPr/>
        </p:nvSpPr>
        <p:spPr>
          <a:xfrm>
            <a:off x="683852" y="1149595"/>
            <a:ext cx="4855028" cy="957942"/>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1100"/>
              </a:lnSpc>
              <a:spcBef>
                <a:spcPts val="600"/>
              </a:spcBef>
            </a:pPr>
            <a:r>
              <a:rPr lang="es-ES" sz="1100" dirty="0">
                <a:solidFill>
                  <a:schemeClr val="tx1">
                    <a:lumMod val="50000"/>
                    <a:lumOff val="50000"/>
                  </a:schemeClr>
                </a:solidFill>
                <a:latin typeface="Red Hat Display" panose="020B0604020202020204" charset="0"/>
              </a:rPr>
              <a:t>Proyecto apoyado por el Ministerio de Cultura a través del Programa Nacional de Concertación Cultural, con el fin de fortalecer los procesos de Formación artística y cultural en los municipios</a:t>
            </a:r>
          </a:p>
        </p:txBody>
      </p:sp>
      <p:sp>
        <p:nvSpPr>
          <p:cNvPr id="14" name="CuadroTexto 13">
            <a:extLst>
              <a:ext uri="{FF2B5EF4-FFF2-40B4-BE49-F238E27FC236}">
                <a16:creationId xmlns:a16="http://schemas.microsoft.com/office/drawing/2014/main" id="{0836BAC5-802B-4E41-894F-559BF6845B5F}"/>
              </a:ext>
            </a:extLst>
          </p:cNvPr>
          <p:cNvSpPr txBox="1"/>
          <p:nvPr/>
        </p:nvSpPr>
        <p:spPr>
          <a:xfrm>
            <a:off x="341085" y="362856"/>
            <a:ext cx="1973943" cy="338554"/>
          </a:xfrm>
          <a:prstGeom prst="rect">
            <a:avLst/>
          </a:prstGeom>
          <a:noFill/>
        </p:spPr>
        <p:txBody>
          <a:bodyPr wrap="square" rtlCol="0">
            <a:spAutoFit/>
          </a:bodyPr>
          <a:lstStyle/>
          <a:p>
            <a:r>
              <a:rPr lang="es-ES" sz="1600" dirty="0">
                <a:solidFill>
                  <a:schemeClr val="tx1">
                    <a:lumMod val="50000"/>
                    <a:lumOff val="50000"/>
                  </a:schemeClr>
                </a:solidFill>
                <a:latin typeface="Red Hat Display" panose="020B0604020202020204" charset="0"/>
              </a:rPr>
              <a:t>Programa</a:t>
            </a:r>
            <a:endParaRPr lang="es-CO" sz="1600" dirty="0">
              <a:solidFill>
                <a:schemeClr val="tx1">
                  <a:lumMod val="50000"/>
                  <a:lumOff val="50000"/>
                </a:schemeClr>
              </a:solidFill>
            </a:endParaRPr>
          </a:p>
        </p:txBody>
      </p:sp>
      <p:sp>
        <p:nvSpPr>
          <p:cNvPr id="15" name="CuadroTexto 14">
            <a:extLst>
              <a:ext uri="{FF2B5EF4-FFF2-40B4-BE49-F238E27FC236}">
                <a16:creationId xmlns:a16="http://schemas.microsoft.com/office/drawing/2014/main" id="{FF4AE337-643D-4750-930A-3178374B3425}"/>
              </a:ext>
            </a:extLst>
          </p:cNvPr>
          <p:cNvSpPr txBox="1"/>
          <p:nvPr/>
        </p:nvSpPr>
        <p:spPr>
          <a:xfrm>
            <a:off x="574994" y="612883"/>
            <a:ext cx="4963886" cy="584775"/>
          </a:xfrm>
          <a:prstGeom prst="rect">
            <a:avLst/>
          </a:prstGeom>
          <a:noFill/>
        </p:spPr>
        <p:txBody>
          <a:bodyPr wrap="square" rtlCol="0">
            <a:spAutoFit/>
          </a:bodyPr>
          <a:lstStyle/>
          <a:p>
            <a:r>
              <a:rPr lang="es-ES" sz="3200" spc="-100" dirty="0">
                <a:solidFill>
                  <a:srgbClr val="002060"/>
                </a:solidFill>
                <a:latin typeface="Poetsen One" panose="020108030300000D0203" pitchFamily="2" charset="0"/>
              </a:rPr>
              <a:t>CULTURA EN MOVIMIENTO</a:t>
            </a:r>
            <a:endParaRPr lang="es-CO" sz="3200" spc="-100" dirty="0">
              <a:solidFill>
                <a:srgbClr val="002060"/>
              </a:solidFill>
            </a:endParaRPr>
          </a:p>
        </p:txBody>
      </p:sp>
      <p:pic>
        <p:nvPicPr>
          <p:cNvPr id="16" name="Google Shape;339;p41">
            <a:extLst>
              <a:ext uri="{FF2B5EF4-FFF2-40B4-BE49-F238E27FC236}">
                <a16:creationId xmlns:a16="http://schemas.microsoft.com/office/drawing/2014/main" id="{5DA4DB40-733B-4495-9565-AC8637599F5B}"/>
              </a:ext>
            </a:extLst>
          </p:cNvPr>
          <p:cNvPicPr preferRelativeResize="0"/>
          <p:nvPr/>
        </p:nvPicPr>
        <p:blipFill>
          <a:blip r:embed="rId4" cstate="hqprint">
            <a:extLst>
              <a:ext uri="{28A0092B-C50C-407E-A947-70E740481C1C}">
                <a14:useLocalDpi xmlns:a14="http://schemas.microsoft.com/office/drawing/2010/main"/>
              </a:ext>
            </a:extLst>
          </a:blip>
          <a:srcRect/>
          <a:stretch/>
        </p:blipFill>
        <p:spPr>
          <a:xfrm>
            <a:off x="395643" y="1809406"/>
            <a:ext cx="3185886" cy="3185886"/>
          </a:xfrm>
          <a:prstGeom prst="round2DiagRect">
            <a:avLst>
              <a:gd name="adj1" fmla="val 16667"/>
              <a:gd name="adj2" fmla="val 0"/>
            </a:avLst>
          </a:prstGeom>
          <a:noFill/>
          <a:ln>
            <a:noFill/>
          </a:ln>
          <a:effectLst>
            <a:reflection blurRad="6350" stA="30000" endPos="38500" dist="50800" dir="5400000" sy="-100000" algn="bl" rotWithShape="0"/>
          </a:effectLst>
        </p:spPr>
      </p:pic>
      <p:sp>
        <p:nvSpPr>
          <p:cNvPr id="4" name="CuadroTexto 3">
            <a:extLst>
              <a:ext uri="{FF2B5EF4-FFF2-40B4-BE49-F238E27FC236}">
                <a16:creationId xmlns:a16="http://schemas.microsoft.com/office/drawing/2014/main" id="{5EA259E8-CDFB-46A8-8D4C-0B394E98E333}"/>
              </a:ext>
            </a:extLst>
          </p:cNvPr>
          <p:cNvSpPr txBox="1"/>
          <p:nvPr/>
        </p:nvSpPr>
        <p:spPr>
          <a:xfrm>
            <a:off x="5250647" y="2555722"/>
            <a:ext cx="3893353" cy="372859"/>
          </a:xfrm>
          <a:prstGeom prst="rect">
            <a:avLst/>
          </a:prstGeom>
          <a:noFill/>
        </p:spPr>
        <p:txBody>
          <a:bodyPr wrap="square" rtlCol="0">
            <a:spAutoFit/>
          </a:bodyPr>
          <a:lstStyle/>
          <a:p>
            <a:pPr>
              <a:lnSpc>
                <a:spcPts val="2400"/>
              </a:lnSpc>
            </a:pPr>
            <a:r>
              <a:rPr lang="es-ES" b="1" dirty="0">
                <a:solidFill>
                  <a:srgbClr val="FEEF94"/>
                </a:solidFill>
                <a:latin typeface="Red Hat Display" panose="020B0604020202020204" charset="0"/>
                <a:ea typeface="Sen"/>
                <a:cs typeface="Sen"/>
                <a:sym typeface="Sen"/>
              </a:rPr>
              <a:t>Ejecución del Programa en los municipios: </a:t>
            </a:r>
            <a:endParaRPr lang="es-CO" b="1" dirty="0">
              <a:solidFill>
                <a:srgbClr val="FEEF94"/>
              </a:solidFill>
              <a:latin typeface="Red Hat Display" panose="020B0604020202020204" charset="0"/>
            </a:endParaRPr>
          </a:p>
        </p:txBody>
      </p:sp>
      <p:pic>
        <p:nvPicPr>
          <p:cNvPr id="25" name="Imagen 24">
            <a:extLst>
              <a:ext uri="{FF2B5EF4-FFF2-40B4-BE49-F238E27FC236}">
                <a16:creationId xmlns:a16="http://schemas.microsoft.com/office/drawing/2014/main" id="{D2749184-0278-46DC-BD3C-2FDD25D50C5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058445" y="323185"/>
            <a:ext cx="1510561" cy="432000"/>
          </a:xfrm>
          <a:prstGeom prst="rect">
            <a:avLst/>
          </a:prstGeom>
        </p:spPr>
      </p:pic>
      <p:sp>
        <p:nvSpPr>
          <p:cNvPr id="26" name="Rectángulo 25">
            <a:extLst>
              <a:ext uri="{FF2B5EF4-FFF2-40B4-BE49-F238E27FC236}">
                <a16:creationId xmlns:a16="http://schemas.microsoft.com/office/drawing/2014/main" id="{30501AED-A1E8-44F8-999B-5688C509E1C7}"/>
              </a:ext>
            </a:extLst>
          </p:cNvPr>
          <p:cNvSpPr/>
          <p:nvPr/>
        </p:nvSpPr>
        <p:spPr>
          <a:xfrm>
            <a:off x="216466" y="487162"/>
            <a:ext cx="134523" cy="74951"/>
          </a:xfrm>
          <a:prstGeom prst="rect">
            <a:avLst/>
          </a:prstGeom>
          <a:solidFill>
            <a:srgbClr val="09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4" name="Google Shape;681;p49">
            <a:extLst>
              <a:ext uri="{FF2B5EF4-FFF2-40B4-BE49-F238E27FC236}">
                <a16:creationId xmlns:a16="http://schemas.microsoft.com/office/drawing/2014/main" id="{C829C16B-70DA-460B-A092-B7346A5224B6}"/>
              </a:ext>
            </a:extLst>
          </p:cNvPr>
          <p:cNvSpPr/>
          <p:nvPr/>
        </p:nvSpPr>
        <p:spPr>
          <a:xfrm>
            <a:off x="8405937" y="4388116"/>
            <a:ext cx="326137" cy="432199"/>
          </a:xfrm>
          <a:custGeom>
            <a:avLst/>
            <a:gdLst/>
            <a:ahLst/>
            <a:cxnLst/>
            <a:rect l="l" t="t" r="r" b="b"/>
            <a:pathLst>
              <a:path w="11983" h="15880" fill="none" extrusionOk="0">
                <a:moveTo>
                  <a:pt x="5992" y="0"/>
                </a:moveTo>
                <a:lnTo>
                  <a:pt x="5992" y="0"/>
                </a:lnTo>
                <a:lnTo>
                  <a:pt x="5675" y="0"/>
                </a:lnTo>
                <a:lnTo>
                  <a:pt x="5383" y="25"/>
                </a:lnTo>
                <a:lnTo>
                  <a:pt x="5091" y="73"/>
                </a:lnTo>
                <a:lnTo>
                  <a:pt x="4774" y="122"/>
                </a:lnTo>
                <a:lnTo>
                  <a:pt x="4506" y="195"/>
                </a:lnTo>
                <a:lnTo>
                  <a:pt x="4214" y="268"/>
                </a:lnTo>
                <a:lnTo>
                  <a:pt x="3654" y="463"/>
                </a:lnTo>
                <a:lnTo>
                  <a:pt x="3142" y="731"/>
                </a:lnTo>
                <a:lnTo>
                  <a:pt x="2631" y="1023"/>
                </a:lnTo>
                <a:lnTo>
                  <a:pt x="2192" y="1364"/>
                </a:lnTo>
                <a:lnTo>
                  <a:pt x="1754" y="1754"/>
                </a:lnTo>
                <a:lnTo>
                  <a:pt x="1364" y="2192"/>
                </a:lnTo>
                <a:lnTo>
                  <a:pt x="1023" y="2631"/>
                </a:lnTo>
                <a:lnTo>
                  <a:pt x="731" y="3142"/>
                </a:lnTo>
                <a:lnTo>
                  <a:pt x="463" y="3653"/>
                </a:lnTo>
                <a:lnTo>
                  <a:pt x="268" y="4214"/>
                </a:lnTo>
                <a:lnTo>
                  <a:pt x="195" y="4506"/>
                </a:lnTo>
                <a:lnTo>
                  <a:pt x="122" y="4774"/>
                </a:lnTo>
                <a:lnTo>
                  <a:pt x="73" y="5090"/>
                </a:lnTo>
                <a:lnTo>
                  <a:pt x="25" y="5383"/>
                </a:lnTo>
                <a:lnTo>
                  <a:pt x="0" y="5675"/>
                </a:lnTo>
                <a:lnTo>
                  <a:pt x="0" y="5991"/>
                </a:lnTo>
                <a:lnTo>
                  <a:pt x="0" y="5991"/>
                </a:lnTo>
                <a:lnTo>
                  <a:pt x="25" y="6430"/>
                </a:lnTo>
                <a:lnTo>
                  <a:pt x="73" y="6868"/>
                </a:lnTo>
                <a:lnTo>
                  <a:pt x="147" y="7331"/>
                </a:lnTo>
                <a:lnTo>
                  <a:pt x="268" y="7769"/>
                </a:lnTo>
                <a:lnTo>
                  <a:pt x="390" y="8208"/>
                </a:lnTo>
                <a:lnTo>
                  <a:pt x="561" y="8646"/>
                </a:lnTo>
                <a:lnTo>
                  <a:pt x="731" y="9085"/>
                </a:lnTo>
                <a:lnTo>
                  <a:pt x="926" y="9523"/>
                </a:lnTo>
                <a:lnTo>
                  <a:pt x="1145" y="9937"/>
                </a:lnTo>
                <a:lnTo>
                  <a:pt x="1389" y="10375"/>
                </a:lnTo>
                <a:lnTo>
                  <a:pt x="1900" y="11179"/>
                </a:lnTo>
                <a:lnTo>
                  <a:pt x="2436" y="11958"/>
                </a:lnTo>
                <a:lnTo>
                  <a:pt x="2996" y="12689"/>
                </a:lnTo>
                <a:lnTo>
                  <a:pt x="3556" y="13371"/>
                </a:lnTo>
                <a:lnTo>
                  <a:pt x="4092" y="13980"/>
                </a:lnTo>
                <a:lnTo>
                  <a:pt x="4603" y="14540"/>
                </a:lnTo>
                <a:lnTo>
                  <a:pt x="5066" y="15003"/>
                </a:lnTo>
                <a:lnTo>
                  <a:pt x="5724" y="15636"/>
                </a:lnTo>
                <a:lnTo>
                  <a:pt x="5992" y="15880"/>
                </a:lnTo>
                <a:lnTo>
                  <a:pt x="5992" y="15880"/>
                </a:lnTo>
                <a:lnTo>
                  <a:pt x="6260" y="15636"/>
                </a:lnTo>
                <a:lnTo>
                  <a:pt x="6917" y="15003"/>
                </a:lnTo>
                <a:lnTo>
                  <a:pt x="7380" y="14540"/>
                </a:lnTo>
                <a:lnTo>
                  <a:pt x="7891" y="13980"/>
                </a:lnTo>
                <a:lnTo>
                  <a:pt x="8427" y="13371"/>
                </a:lnTo>
                <a:lnTo>
                  <a:pt x="8987" y="12689"/>
                </a:lnTo>
                <a:lnTo>
                  <a:pt x="9548" y="11958"/>
                </a:lnTo>
                <a:lnTo>
                  <a:pt x="10083" y="11179"/>
                </a:lnTo>
                <a:lnTo>
                  <a:pt x="10595" y="10375"/>
                </a:lnTo>
                <a:lnTo>
                  <a:pt x="10838" y="9937"/>
                </a:lnTo>
                <a:lnTo>
                  <a:pt x="11058" y="9523"/>
                </a:lnTo>
                <a:lnTo>
                  <a:pt x="11252" y="9085"/>
                </a:lnTo>
                <a:lnTo>
                  <a:pt x="11423" y="8646"/>
                </a:lnTo>
                <a:lnTo>
                  <a:pt x="11593" y="8208"/>
                </a:lnTo>
                <a:lnTo>
                  <a:pt x="11715" y="7769"/>
                </a:lnTo>
                <a:lnTo>
                  <a:pt x="11837" y="7331"/>
                </a:lnTo>
                <a:lnTo>
                  <a:pt x="11910" y="6868"/>
                </a:lnTo>
                <a:lnTo>
                  <a:pt x="11959" y="6430"/>
                </a:lnTo>
                <a:lnTo>
                  <a:pt x="11983" y="5991"/>
                </a:lnTo>
                <a:lnTo>
                  <a:pt x="11983" y="5991"/>
                </a:lnTo>
                <a:lnTo>
                  <a:pt x="11983" y="5675"/>
                </a:lnTo>
                <a:lnTo>
                  <a:pt x="11959" y="5383"/>
                </a:lnTo>
                <a:lnTo>
                  <a:pt x="11910" y="5090"/>
                </a:lnTo>
                <a:lnTo>
                  <a:pt x="11861" y="4774"/>
                </a:lnTo>
                <a:lnTo>
                  <a:pt x="11788" y="4506"/>
                </a:lnTo>
                <a:lnTo>
                  <a:pt x="11715" y="4214"/>
                </a:lnTo>
                <a:lnTo>
                  <a:pt x="11520" y="3653"/>
                </a:lnTo>
                <a:lnTo>
                  <a:pt x="11252" y="3142"/>
                </a:lnTo>
                <a:lnTo>
                  <a:pt x="10960" y="2631"/>
                </a:lnTo>
                <a:lnTo>
                  <a:pt x="10619" y="2192"/>
                </a:lnTo>
                <a:lnTo>
                  <a:pt x="10229" y="1754"/>
                </a:lnTo>
                <a:lnTo>
                  <a:pt x="9791" y="1364"/>
                </a:lnTo>
                <a:lnTo>
                  <a:pt x="9353" y="1023"/>
                </a:lnTo>
                <a:lnTo>
                  <a:pt x="8841" y="731"/>
                </a:lnTo>
                <a:lnTo>
                  <a:pt x="8330" y="463"/>
                </a:lnTo>
                <a:lnTo>
                  <a:pt x="7770" y="268"/>
                </a:lnTo>
                <a:lnTo>
                  <a:pt x="7477" y="195"/>
                </a:lnTo>
                <a:lnTo>
                  <a:pt x="7209" y="122"/>
                </a:lnTo>
                <a:lnTo>
                  <a:pt x="6893" y="73"/>
                </a:lnTo>
                <a:lnTo>
                  <a:pt x="6601" y="25"/>
                </a:lnTo>
                <a:lnTo>
                  <a:pt x="6308" y="0"/>
                </a:lnTo>
                <a:lnTo>
                  <a:pt x="5992" y="0"/>
                </a:lnTo>
                <a:lnTo>
                  <a:pt x="5992" y="0"/>
                </a:lnTo>
                <a:close/>
                <a:moveTo>
                  <a:pt x="5992" y="8549"/>
                </a:moveTo>
                <a:lnTo>
                  <a:pt x="5992" y="8549"/>
                </a:lnTo>
                <a:lnTo>
                  <a:pt x="5724" y="8549"/>
                </a:lnTo>
                <a:lnTo>
                  <a:pt x="5480" y="8500"/>
                </a:lnTo>
                <a:lnTo>
                  <a:pt x="5237" y="8451"/>
                </a:lnTo>
                <a:lnTo>
                  <a:pt x="4993" y="8354"/>
                </a:lnTo>
                <a:lnTo>
                  <a:pt x="4774" y="8257"/>
                </a:lnTo>
                <a:lnTo>
                  <a:pt x="4555" y="8110"/>
                </a:lnTo>
                <a:lnTo>
                  <a:pt x="4360" y="7964"/>
                </a:lnTo>
                <a:lnTo>
                  <a:pt x="4189" y="7794"/>
                </a:lnTo>
                <a:lnTo>
                  <a:pt x="4019" y="7623"/>
                </a:lnTo>
                <a:lnTo>
                  <a:pt x="3873" y="7428"/>
                </a:lnTo>
                <a:lnTo>
                  <a:pt x="3727" y="7209"/>
                </a:lnTo>
                <a:lnTo>
                  <a:pt x="3629" y="6990"/>
                </a:lnTo>
                <a:lnTo>
                  <a:pt x="3532" y="6746"/>
                </a:lnTo>
                <a:lnTo>
                  <a:pt x="3483" y="6503"/>
                </a:lnTo>
                <a:lnTo>
                  <a:pt x="3434" y="6259"/>
                </a:lnTo>
                <a:lnTo>
                  <a:pt x="3434" y="5991"/>
                </a:lnTo>
                <a:lnTo>
                  <a:pt x="3434" y="5991"/>
                </a:lnTo>
                <a:lnTo>
                  <a:pt x="3434" y="5724"/>
                </a:lnTo>
                <a:lnTo>
                  <a:pt x="3483" y="5480"/>
                </a:lnTo>
                <a:lnTo>
                  <a:pt x="3532" y="5236"/>
                </a:lnTo>
                <a:lnTo>
                  <a:pt x="3629" y="4993"/>
                </a:lnTo>
                <a:lnTo>
                  <a:pt x="3727" y="4774"/>
                </a:lnTo>
                <a:lnTo>
                  <a:pt x="3873" y="4555"/>
                </a:lnTo>
                <a:lnTo>
                  <a:pt x="4019" y="4360"/>
                </a:lnTo>
                <a:lnTo>
                  <a:pt x="4189" y="4189"/>
                </a:lnTo>
                <a:lnTo>
                  <a:pt x="4360" y="4019"/>
                </a:lnTo>
                <a:lnTo>
                  <a:pt x="4555" y="3873"/>
                </a:lnTo>
                <a:lnTo>
                  <a:pt x="4774" y="3726"/>
                </a:lnTo>
                <a:lnTo>
                  <a:pt x="4993" y="3629"/>
                </a:lnTo>
                <a:lnTo>
                  <a:pt x="5237" y="3532"/>
                </a:lnTo>
                <a:lnTo>
                  <a:pt x="5480" y="3483"/>
                </a:lnTo>
                <a:lnTo>
                  <a:pt x="5724" y="3434"/>
                </a:lnTo>
                <a:lnTo>
                  <a:pt x="5992" y="3434"/>
                </a:lnTo>
                <a:lnTo>
                  <a:pt x="5992" y="3434"/>
                </a:lnTo>
                <a:lnTo>
                  <a:pt x="6260" y="3434"/>
                </a:lnTo>
                <a:lnTo>
                  <a:pt x="6503" y="3483"/>
                </a:lnTo>
                <a:lnTo>
                  <a:pt x="6747" y="3532"/>
                </a:lnTo>
                <a:lnTo>
                  <a:pt x="6990" y="3629"/>
                </a:lnTo>
                <a:lnTo>
                  <a:pt x="7209" y="3726"/>
                </a:lnTo>
                <a:lnTo>
                  <a:pt x="7429" y="3873"/>
                </a:lnTo>
                <a:lnTo>
                  <a:pt x="7623" y="4019"/>
                </a:lnTo>
                <a:lnTo>
                  <a:pt x="7794" y="4189"/>
                </a:lnTo>
                <a:lnTo>
                  <a:pt x="7964" y="4360"/>
                </a:lnTo>
                <a:lnTo>
                  <a:pt x="8111" y="4555"/>
                </a:lnTo>
                <a:lnTo>
                  <a:pt x="8257" y="4774"/>
                </a:lnTo>
                <a:lnTo>
                  <a:pt x="8354" y="4993"/>
                </a:lnTo>
                <a:lnTo>
                  <a:pt x="8452" y="5236"/>
                </a:lnTo>
                <a:lnTo>
                  <a:pt x="8500" y="5480"/>
                </a:lnTo>
                <a:lnTo>
                  <a:pt x="8549" y="5724"/>
                </a:lnTo>
                <a:lnTo>
                  <a:pt x="8549" y="5991"/>
                </a:lnTo>
                <a:lnTo>
                  <a:pt x="8549" y="5991"/>
                </a:lnTo>
                <a:lnTo>
                  <a:pt x="8549" y="6259"/>
                </a:lnTo>
                <a:lnTo>
                  <a:pt x="8500" y="6503"/>
                </a:lnTo>
                <a:lnTo>
                  <a:pt x="8452" y="6746"/>
                </a:lnTo>
                <a:lnTo>
                  <a:pt x="8354" y="6990"/>
                </a:lnTo>
                <a:lnTo>
                  <a:pt x="8257" y="7209"/>
                </a:lnTo>
                <a:lnTo>
                  <a:pt x="8111" y="7428"/>
                </a:lnTo>
                <a:lnTo>
                  <a:pt x="7964" y="7623"/>
                </a:lnTo>
                <a:lnTo>
                  <a:pt x="7794" y="7794"/>
                </a:lnTo>
                <a:lnTo>
                  <a:pt x="7623" y="7964"/>
                </a:lnTo>
                <a:lnTo>
                  <a:pt x="7429" y="8110"/>
                </a:lnTo>
                <a:lnTo>
                  <a:pt x="7209" y="8257"/>
                </a:lnTo>
                <a:lnTo>
                  <a:pt x="6990" y="8354"/>
                </a:lnTo>
                <a:lnTo>
                  <a:pt x="6747" y="8451"/>
                </a:lnTo>
                <a:lnTo>
                  <a:pt x="6503" y="8500"/>
                </a:lnTo>
                <a:lnTo>
                  <a:pt x="6260" y="8549"/>
                </a:lnTo>
                <a:lnTo>
                  <a:pt x="5992" y="8549"/>
                </a:lnTo>
                <a:lnTo>
                  <a:pt x="5992" y="8549"/>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Rectángulo: esquinas redondeadas 27">
            <a:extLst>
              <a:ext uri="{FF2B5EF4-FFF2-40B4-BE49-F238E27FC236}">
                <a16:creationId xmlns:a16="http://schemas.microsoft.com/office/drawing/2014/main" id="{95F7D431-6240-47E5-BA5E-EF28FE38534D}"/>
              </a:ext>
            </a:extLst>
          </p:cNvPr>
          <p:cNvSpPr/>
          <p:nvPr/>
        </p:nvSpPr>
        <p:spPr>
          <a:xfrm>
            <a:off x="3517491" y="3016593"/>
            <a:ext cx="4423894" cy="290574"/>
          </a:xfrm>
          <a:prstGeom prst="roundRect">
            <a:avLst>
              <a:gd name="adj" fmla="val 50000"/>
            </a:avLst>
          </a:prstGeom>
          <a:solidFill>
            <a:srgbClr val="318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9" name="Rectángulo: esquinas redondeadas 28">
            <a:extLst>
              <a:ext uri="{FF2B5EF4-FFF2-40B4-BE49-F238E27FC236}">
                <a16:creationId xmlns:a16="http://schemas.microsoft.com/office/drawing/2014/main" id="{AF068DB1-65C9-42B4-9002-119EEE8BD13A}"/>
              </a:ext>
            </a:extLst>
          </p:cNvPr>
          <p:cNvSpPr/>
          <p:nvPr/>
        </p:nvSpPr>
        <p:spPr>
          <a:xfrm>
            <a:off x="3517491" y="3338007"/>
            <a:ext cx="4423894" cy="290574"/>
          </a:xfrm>
          <a:prstGeom prst="roundRect">
            <a:avLst>
              <a:gd name="adj" fmla="val 50000"/>
            </a:avLst>
          </a:prstGeom>
          <a:solidFill>
            <a:srgbClr val="A89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0" name="Rectángulo: esquinas redondeadas 29">
            <a:extLst>
              <a:ext uri="{FF2B5EF4-FFF2-40B4-BE49-F238E27FC236}">
                <a16:creationId xmlns:a16="http://schemas.microsoft.com/office/drawing/2014/main" id="{EDE3DC70-609A-4DB7-A9AA-011075FCB85A}"/>
              </a:ext>
            </a:extLst>
          </p:cNvPr>
          <p:cNvSpPr/>
          <p:nvPr/>
        </p:nvSpPr>
        <p:spPr>
          <a:xfrm>
            <a:off x="3721637" y="3659421"/>
            <a:ext cx="4219747" cy="290574"/>
          </a:xfrm>
          <a:prstGeom prst="roundRect">
            <a:avLst>
              <a:gd name="adj" fmla="val 50000"/>
            </a:avLst>
          </a:prstGeom>
          <a:solidFill>
            <a:srgbClr val="318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3" name="Rectángulo: esquinas redondeadas 32">
            <a:extLst>
              <a:ext uri="{FF2B5EF4-FFF2-40B4-BE49-F238E27FC236}">
                <a16:creationId xmlns:a16="http://schemas.microsoft.com/office/drawing/2014/main" id="{87B7E98F-AD2F-48A7-B62D-BB889994CE74}"/>
              </a:ext>
            </a:extLst>
          </p:cNvPr>
          <p:cNvSpPr/>
          <p:nvPr/>
        </p:nvSpPr>
        <p:spPr>
          <a:xfrm>
            <a:off x="6252078" y="1149595"/>
            <a:ext cx="2660754" cy="1153014"/>
          </a:xfrm>
          <a:prstGeom prst="roundRect">
            <a:avLst>
              <a:gd name="adj" fmla="val 50000"/>
            </a:avLst>
          </a:prstGeom>
          <a:solidFill>
            <a:srgbClr val="318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CuadroTexto 1">
            <a:extLst>
              <a:ext uri="{FF2B5EF4-FFF2-40B4-BE49-F238E27FC236}">
                <a16:creationId xmlns:a16="http://schemas.microsoft.com/office/drawing/2014/main" id="{A23EC977-B494-422A-B8B8-6E12D6168CD1}"/>
              </a:ext>
            </a:extLst>
          </p:cNvPr>
          <p:cNvSpPr txBox="1"/>
          <p:nvPr/>
        </p:nvSpPr>
        <p:spPr>
          <a:xfrm>
            <a:off x="6578471" y="1407021"/>
            <a:ext cx="2007968" cy="733534"/>
          </a:xfrm>
          <a:prstGeom prst="rect">
            <a:avLst/>
          </a:prstGeom>
          <a:noFill/>
        </p:spPr>
        <p:txBody>
          <a:bodyPr wrap="square" rtlCol="0">
            <a:spAutoFit/>
          </a:bodyPr>
          <a:lstStyle/>
          <a:p>
            <a:pPr algn="ctr">
              <a:lnSpc>
                <a:spcPts val="1000"/>
              </a:lnSpc>
            </a:pPr>
            <a:r>
              <a:rPr lang="es-ES" sz="1050" b="1" dirty="0">
                <a:solidFill>
                  <a:schemeClr val="bg1"/>
                </a:solidFill>
                <a:latin typeface="Red Hat Display" panose="020B0604020202020204" charset="0"/>
              </a:rPr>
              <a:t>POBLACIÓN BENEFICIADA</a:t>
            </a:r>
          </a:p>
          <a:p>
            <a:pPr algn="ctr">
              <a:lnSpc>
                <a:spcPts val="4000"/>
              </a:lnSpc>
            </a:pPr>
            <a:r>
              <a:rPr lang="es-ES" sz="4000" dirty="0">
                <a:solidFill>
                  <a:srgbClr val="C2E49C"/>
                </a:solidFill>
                <a:latin typeface="Poetsen One" panose="020108030300000D0203" pitchFamily="2" charset="0"/>
              </a:rPr>
              <a:t>500</a:t>
            </a:r>
          </a:p>
        </p:txBody>
      </p:sp>
      <p:sp>
        <p:nvSpPr>
          <p:cNvPr id="18" name="Rectángulo: esquinas redondeadas 17">
            <a:extLst>
              <a:ext uri="{FF2B5EF4-FFF2-40B4-BE49-F238E27FC236}">
                <a16:creationId xmlns:a16="http://schemas.microsoft.com/office/drawing/2014/main" id="{F85DBA58-E387-4AFE-A5E4-D371955C8A7E}"/>
              </a:ext>
            </a:extLst>
          </p:cNvPr>
          <p:cNvSpPr/>
          <p:nvPr/>
        </p:nvSpPr>
        <p:spPr>
          <a:xfrm>
            <a:off x="3721637" y="3979157"/>
            <a:ext cx="4219747" cy="290574"/>
          </a:xfrm>
          <a:prstGeom prst="roundRect">
            <a:avLst>
              <a:gd name="adj" fmla="val 50000"/>
            </a:avLst>
          </a:prstGeom>
          <a:solidFill>
            <a:srgbClr val="A89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Rectángulo: esquinas redondeadas 18">
            <a:extLst>
              <a:ext uri="{FF2B5EF4-FFF2-40B4-BE49-F238E27FC236}">
                <a16:creationId xmlns:a16="http://schemas.microsoft.com/office/drawing/2014/main" id="{F4F77BB2-1D85-440F-9A48-044AA995BEC2}"/>
              </a:ext>
            </a:extLst>
          </p:cNvPr>
          <p:cNvSpPr/>
          <p:nvPr/>
        </p:nvSpPr>
        <p:spPr>
          <a:xfrm>
            <a:off x="3721637" y="4298893"/>
            <a:ext cx="4219747" cy="290574"/>
          </a:xfrm>
          <a:prstGeom prst="roundRect">
            <a:avLst>
              <a:gd name="adj" fmla="val 50000"/>
            </a:avLst>
          </a:prstGeom>
          <a:solidFill>
            <a:srgbClr val="318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Rectángulo: esquinas redondeadas 19">
            <a:extLst>
              <a:ext uri="{FF2B5EF4-FFF2-40B4-BE49-F238E27FC236}">
                <a16:creationId xmlns:a16="http://schemas.microsoft.com/office/drawing/2014/main" id="{F5963FE8-5294-412D-9755-6073A8E49C0F}"/>
              </a:ext>
            </a:extLst>
          </p:cNvPr>
          <p:cNvSpPr/>
          <p:nvPr/>
        </p:nvSpPr>
        <p:spPr>
          <a:xfrm>
            <a:off x="3517491" y="4618629"/>
            <a:ext cx="4423894" cy="290574"/>
          </a:xfrm>
          <a:prstGeom prst="roundRect">
            <a:avLst>
              <a:gd name="adj" fmla="val 50000"/>
            </a:avLst>
          </a:prstGeom>
          <a:solidFill>
            <a:srgbClr val="A89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CuadroTexto 16">
            <a:extLst>
              <a:ext uri="{FF2B5EF4-FFF2-40B4-BE49-F238E27FC236}">
                <a16:creationId xmlns:a16="http://schemas.microsoft.com/office/drawing/2014/main" id="{430564C2-2EC5-4004-AE78-654BDB4673E5}"/>
              </a:ext>
            </a:extLst>
          </p:cNvPr>
          <p:cNvSpPr txBox="1"/>
          <p:nvPr/>
        </p:nvSpPr>
        <p:spPr>
          <a:xfrm>
            <a:off x="3091378" y="2940242"/>
            <a:ext cx="4653308" cy="2040302"/>
          </a:xfrm>
          <a:prstGeom prst="rect">
            <a:avLst/>
          </a:prstGeom>
          <a:noFill/>
        </p:spPr>
        <p:txBody>
          <a:bodyPr wrap="square">
            <a:spAutoFit/>
          </a:bodyPr>
          <a:lstStyle/>
          <a:p>
            <a:pPr algn="r">
              <a:lnSpc>
                <a:spcPts val="2500"/>
              </a:lnSpc>
            </a:pPr>
            <a:r>
              <a:rPr lang="es-ES" sz="1200" dirty="0">
                <a:solidFill>
                  <a:schemeClr val="bg1"/>
                </a:solidFill>
                <a:latin typeface="Poetsen One" panose="020108030300000D0203" pitchFamily="2" charset="0"/>
                <a:ea typeface="Calibri" panose="020F0502020204030204" pitchFamily="34" charset="0"/>
                <a:cs typeface="Times New Roman" panose="02020603050405020304" pitchFamily="18" charset="0"/>
              </a:rPr>
              <a:t>- Palenque - Macayepo - San José de Playón - </a:t>
            </a:r>
            <a:r>
              <a:rPr lang="es-ES" sz="1200" dirty="0" err="1">
                <a:solidFill>
                  <a:schemeClr val="bg1"/>
                </a:solidFill>
                <a:latin typeface="Poetsen One" panose="020108030300000D0203" pitchFamily="2" charset="0"/>
                <a:ea typeface="Calibri" panose="020F0502020204030204" pitchFamily="34" charset="0"/>
                <a:cs typeface="Times New Roman" panose="02020603050405020304" pitchFamily="18" charset="0"/>
              </a:rPr>
              <a:t>Zipacoa</a:t>
            </a:r>
            <a:r>
              <a:rPr lang="es-ES" sz="1200" dirty="0">
                <a:solidFill>
                  <a:schemeClr val="bg1"/>
                </a:solidFill>
                <a:latin typeface="Poetsen One" panose="020108030300000D0203" pitchFamily="2" charset="0"/>
                <a:ea typeface="Calibri" panose="020F0502020204030204" pitchFamily="34" charset="0"/>
                <a:cs typeface="Times New Roman" panose="02020603050405020304" pitchFamily="18" charset="0"/>
              </a:rPr>
              <a:t> -</a:t>
            </a:r>
          </a:p>
          <a:p>
            <a:pPr algn="r">
              <a:lnSpc>
                <a:spcPts val="2500"/>
              </a:lnSpc>
            </a:pPr>
            <a:r>
              <a:rPr lang="es-ES" sz="1200" dirty="0">
                <a:solidFill>
                  <a:schemeClr val="bg1"/>
                </a:solidFill>
                <a:latin typeface="Poetsen One" panose="020108030300000D0203" pitchFamily="2" charset="0"/>
                <a:ea typeface="Calibri" panose="020F0502020204030204" pitchFamily="34" charset="0"/>
                <a:cs typeface="Times New Roman" panose="02020603050405020304" pitchFamily="18" charset="0"/>
              </a:rPr>
              <a:t>- Turbaco, Hogares Claret - </a:t>
            </a:r>
            <a:r>
              <a:rPr lang="es-ES" sz="1200" dirty="0" err="1">
                <a:solidFill>
                  <a:schemeClr val="bg1"/>
                </a:solidFill>
                <a:latin typeface="Poetsen One" panose="020108030300000D0203" pitchFamily="2" charset="0"/>
                <a:ea typeface="Calibri" panose="020F0502020204030204" pitchFamily="34" charset="0"/>
                <a:cs typeface="Times New Roman" panose="02020603050405020304" pitchFamily="18" charset="0"/>
              </a:rPr>
              <a:t>Turbana</a:t>
            </a:r>
            <a:r>
              <a:rPr lang="es-ES" sz="1200" dirty="0">
                <a:solidFill>
                  <a:schemeClr val="bg1"/>
                </a:solidFill>
                <a:latin typeface="Poetsen One" panose="020108030300000D0203" pitchFamily="2" charset="0"/>
                <a:ea typeface="Calibri" panose="020F0502020204030204" pitchFamily="34" charset="0"/>
                <a:cs typeface="Times New Roman" panose="02020603050405020304" pitchFamily="18" charset="0"/>
              </a:rPr>
              <a:t>, Fundación </a:t>
            </a:r>
            <a:r>
              <a:rPr lang="es-ES" sz="1200" dirty="0" err="1">
                <a:solidFill>
                  <a:schemeClr val="bg1"/>
                </a:solidFill>
                <a:latin typeface="Poetsen One" panose="020108030300000D0203" pitchFamily="2" charset="0"/>
                <a:ea typeface="Calibri" panose="020F0502020204030204" pitchFamily="34" charset="0"/>
                <a:cs typeface="Times New Roman" panose="02020603050405020304" pitchFamily="18" charset="0"/>
              </a:rPr>
              <a:t>Talid</a:t>
            </a:r>
            <a:r>
              <a:rPr lang="es-ES" sz="1200" dirty="0">
                <a:solidFill>
                  <a:schemeClr val="bg1"/>
                </a:solidFill>
                <a:latin typeface="Poetsen One" panose="020108030300000D0203" pitchFamily="2" charset="0"/>
                <a:ea typeface="Calibri" panose="020F0502020204030204" pitchFamily="34" charset="0"/>
                <a:cs typeface="Times New Roman" panose="02020603050405020304" pitchFamily="18" charset="0"/>
              </a:rPr>
              <a:t> -</a:t>
            </a:r>
          </a:p>
          <a:p>
            <a:pPr algn="r">
              <a:lnSpc>
                <a:spcPts val="2500"/>
              </a:lnSpc>
            </a:pPr>
            <a:r>
              <a:rPr lang="es-ES" sz="1200" dirty="0">
                <a:solidFill>
                  <a:schemeClr val="bg1"/>
                </a:solidFill>
                <a:latin typeface="Poetsen One" panose="020108030300000D0203" pitchFamily="2" charset="0"/>
                <a:ea typeface="Calibri" panose="020F0502020204030204" pitchFamily="34" charset="0"/>
                <a:cs typeface="Times New Roman" panose="02020603050405020304" pitchFamily="18" charset="0"/>
              </a:rPr>
              <a:t>- EL Carmen de Bolívar - Escuela Lucho Bermúdez -</a:t>
            </a:r>
          </a:p>
          <a:p>
            <a:pPr algn="r">
              <a:lnSpc>
                <a:spcPts val="2500"/>
              </a:lnSpc>
            </a:pPr>
            <a:r>
              <a:rPr lang="es-ES" sz="1200" dirty="0">
                <a:solidFill>
                  <a:schemeClr val="bg1"/>
                </a:solidFill>
                <a:latin typeface="Poetsen One" panose="020108030300000D0203" pitchFamily="2" charset="0"/>
                <a:ea typeface="Calibri" panose="020F0502020204030204" pitchFamily="34" charset="0"/>
                <a:cs typeface="Times New Roman" panose="02020603050405020304" pitchFamily="18" charset="0"/>
              </a:rPr>
              <a:t>- Arjona - Santa Catalina - San Cristóbal - Simití -</a:t>
            </a:r>
          </a:p>
          <a:p>
            <a:pPr algn="r">
              <a:lnSpc>
                <a:spcPts val="2500"/>
              </a:lnSpc>
            </a:pPr>
            <a:r>
              <a:rPr lang="es-ES" sz="1200" dirty="0">
                <a:solidFill>
                  <a:schemeClr val="bg1"/>
                </a:solidFill>
                <a:latin typeface="Poetsen One" panose="020108030300000D0203" pitchFamily="2" charset="0"/>
                <a:ea typeface="Calibri" panose="020F0502020204030204" pitchFamily="34" charset="0"/>
                <a:cs typeface="Times New Roman" panose="02020603050405020304" pitchFamily="18" charset="0"/>
              </a:rPr>
              <a:t>- San Pablo - Mahates - San Jacinto Del Cauca -</a:t>
            </a:r>
          </a:p>
          <a:p>
            <a:pPr algn="ctr">
              <a:lnSpc>
                <a:spcPts val="2500"/>
              </a:lnSpc>
            </a:pPr>
            <a:r>
              <a:rPr lang="es-ES" sz="1200" dirty="0">
                <a:solidFill>
                  <a:schemeClr val="bg1"/>
                </a:solidFill>
                <a:latin typeface="Poetsen One" panose="020108030300000D0203" pitchFamily="2" charset="0"/>
                <a:ea typeface="Calibri" panose="020F0502020204030204" pitchFamily="34" charset="0"/>
                <a:cs typeface="Times New Roman" panose="02020603050405020304" pitchFamily="18" charset="0"/>
              </a:rPr>
              <a:t>                  -Clemencia - San Estanislao- Santa Rosa del Sur-</a:t>
            </a:r>
          </a:p>
        </p:txBody>
      </p:sp>
    </p:spTree>
    <p:extLst>
      <p:ext uri="{BB962C8B-B14F-4D97-AF65-F5344CB8AC3E}">
        <p14:creationId xmlns:p14="http://schemas.microsoft.com/office/powerpoint/2010/main" val="28485040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6" name="Google Shape;116;p15"/>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30</a:t>
            </a:fld>
            <a:endParaRPr dirty="0"/>
          </a:p>
        </p:txBody>
      </p:sp>
      <p:sp>
        <p:nvSpPr>
          <p:cNvPr id="10" name="Rectángulo: esquinas diagonales redondeadas 9">
            <a:extLst>
              <a:ext uri="{FF2B5EF4-FFF2-40B4-BE49-F238E27FC236}">
                <a16:creationId xmlns:a16="http://schemas.microsoft.com/office/drawing/2014/main" id="{764EBBEA-7D6A-4090-A142-34C9C8B2B40F}"/>
              </a:ext>
            </a:extLst>
          </p:cNvPr>
          <p:cNvSpPr/>
          <p:nvPr/>
        </p:nvSpPr>
        <p:spPr>
          <a:xfrm>
            <a:off x="137886" y="65314"/>
            <a:ext cx="4005943" cy="447040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 name="Marcador de texto 2">
            <a:extLst>
              <a:ext uri="{FF2B5EF4-FFF2-40B4-BE49-F238E27FC236}">
                <a16:creationId xmlns:a16="http://schemas.microsoft.com/office/drawing/2014/main" id="{691B982C-D94A-4B4D-87C3-F921C689EFF6}"/>
              </a:ext>
            </a:extLst>
          </p:cNvPr>
          <p:cNvSpPr>
            <a:spLocks noGrp="1"/>
          </p:cNvSpPr>
          <p:nvPr>
            <p:ph type="body" idx="1"/>
          </p:nvPr>
        </p:nvSpPr>
        <p:spPr>
          <a:xfrm>
            <a:off x="289747" y="485019"/>
            <a:ext cx="3419100" cy="348929"/>
          </a:xfrm>
        </p:spPr>
        <p:txBody>
          <a:bodyPr/>
          <a:lstStyle/>
          <a:p>
            <a:r>
              <a:rPr lang="en-US" sz="1600" dirty="0">
                <a:solidFill>
                  <a:schemeClr val="bg1"/>
                </a:solidFill>
                <a:effectLst/>
                <a:latin typeface="Red Hat Display" panose="020B0604020202020204" charset="0"/>
                <a:ea typeface="Calibri" panose="020F0502020204030204" pitchFamily="34" charset="0"/>
                <a:cs typeface="Times New Roman" panose="02020603050405020304" pitchFamily="18" charset="0"/>
              </a:rPr>
              <a:t>Diseño e implementación de</a:t>
            </a:r>
            <a:endParaRPr lang="es-CO" sz="1800" dirty="0">
              <a:solidFill>
                <a:schemeClr val="bg1"/>
              </a:solidFill>
              <a:latin typeface="Red Hat Display" panose="020B0604020202020204" charset="0"/>
            </a:endParaRPr>
          </a:p>
        </p:txBody>
      </p:sp>
      <p:sp>
        <p:nvSpPr>
          <p:cNvPr id="12" name="CuadroTexto 11">
            <a:extLst>
              <a:ext uri="{FF2B5EF4-FFF2-40B4-BE49-F238E27FC236}">
                <a16:creationId xmlns:a16="http://schemas.microsoft.com/office/drawing/2014/main" id="{0B5E6DF5-1462-4600-914C-AFF3D861BC6E}"/>
              </a:ext>
            </a:extLst>
          </p:cNvPr>
          <p:cNvSpPr txBox="1"/>
          <p:nvPr/>
        </p:nvSpPr>
        <p:spPr>
          <a:xfrm>
            <a:off x="656843" y="509546"/>
            <a:ext cx="3419100" cy="1220847"/>
          </a:xfrm>
          <a:prstGeom prst="rect">
            <a:avLst/>
          </a:prstGeom>
          <a:noFill/>
        </p:spPr>
        <p:txBody>
          <a:bodyPr wrap="square" rtlCol="0">
            <a:spAutoFit/>
          </a:bodyPr>
          <a:lstStyle/>
          <a:p>
            <a:pPr>
              <a:lnSpc>
                <a:spcPts val="2200"/>
              </a:lnSpc>
            </a:pPr>
            <a:r>
              <a:rPr lang="es-ES" sz="2400" spc="-100" dirty="0">
                <a:solidFill>
                  <a:srgbClr val="318CB1"/>
                </a:solidFill>
                <a:effectLst/>
                <a:latin typeface="Poetsen One" panose="020108030300000D0203" pitchFamily="2" charset="0"/>
                <a:ea typeface="Calibri" panose="020F0502020204030204" pitchFamily="34" charset="0"/>
                <a:cs typeface="Times New Roman" panose="02020603050405020304" pitchFamily="18" charset="0"/>
              </a:rPr>
              <a:t>ACCIONES DE </a:t>
            </a:r>
          </a:p>
          <a:p>
            <a:pPr>
              <a:lnSpc>
                <a:spcPts val="2200"/>
              </a:lnSpc>
            </a:pPr>
            <a:r>
              <a:rPr lang="es-ES" sz="2400" spc="-100" dirty="0">
                <a:solidFill>
                  <a:srgbClr val="002060"/>
                </a:solidFill>
                <a:effectLst/>
                <a:latin typeface="Poetsen One" panose="020108030300000D0203" pitchFamily="2" charset="0"/>
                <a:ea typeface="Calibri" panose="020F0502020204030204" pitchFamily="34" charset="0"/>
                <a:cs typeface="Times New Roman" panose="02020603050405020304" pitchFamily="18" charset="0"/>
              </a:rPr>
              <a:t>ARTICULACIÓN INTERINSTITUCIONAL </a:t>
            </a:r>
            <a:r>
              <a:rPr lang="es-ES" sz="2400" spc="-100" dirty="0">
                <a:solidFill>
                  <a:srgbClr val="318CB1"/>
                </a:solidFill>
                <a:effectLst/>
                <a:latin typeface="Poetsen One" panose="020108030300000D0203" pitchFamily="2" charset="0"/>
                <a:ea typeface="Calibri" panose="020F0502020204030204" pitchFamily="34" charset="0"/>
                <a:cs typeface="Times New Roman" panose="02020603050405020304" pitchFamily="18" charset="0"/>
              </a:rPr>
              <a:t>REALIZADAS</a:t>
            </a:r>
            <a:endParaRPr lang="es-CO" sz="2400" spc="-100" dirty="0">
              <a:solidFill>
                <a:srgbClr val="318CB1"/>
              </a:solidFill>
            </a:endParaRPr>
          </a:p>
        </p:txBody>
      </p:sp>
      <p:grpSp>
        <p:nvGrpSpPr>
          <p:cNvPr id="4" name="Grupo 3">
            <a:extLst>
              <a:ext uri="{FF2B5EF4-FFF2-40B4-BE49-F238E27FC236}">
                <a16:creationId xmlns:a16="http://schemas.microsoft.com/office/drawing/2014/main" id="{AE618C8F-A651-48F8-8B0C-FB6A6CFE4AEB}"/>
              </a:ext>
            </a:extLst>
          </p:cNvPr>
          <p:cNvGrpSpPr/>
          <p:nvPr/>
        </p:nvGrpSpPr>
        <p:grpSpPr>
          <a:xfrm>
            <a:off x="548890" y="4697644"/>
            <a:ext cx="2159301" cy="437734"/>
            <a:chOff x="6330014" y="4690087"/>
            <a:chExt cx="2159301" cy="437734"/>
          </a:xfrm>
        </p:grpSpPr>
        <p:pic>
          <p:nvPicPr>
            <p:cNvPr id="25" name="Google Shape;123;p4">
              <a:extLst>
                <a:ext uri="{FF2B5EF4-FFF2-40B4-BE49-F238E27FC236}">
                  <a16:creationId xmlns:a16="http://schemas.microsoft.com/office/drawing/2014/main" id="{3CA73F56-871F-4B03-A345-D15A38E34F0D}"/>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7227405" y="4690087"/>
              <a:ext cx="1261910" cy="437734"/>
            </a:xfrm>
            <a:prstGeom prst="rect">
              <a:avLst/>
            </a:prstGeom>
            <a:noFill/>
            <a:ln>
              <a:noFill/>
            </a:ln>
          </p:spPr>
        </p:pic>
        <p:pic>
          <p:nvPicPr>
            <p:cNvPr id="55" name="Imagen 54">
              <a:extLst>
                <a:ext uri="{FF2B5EF4-FFF2-40B4-BE49-F238E27FC236}">
                  <a16:creationId xmlns:a16="http://schemas.microsoft.com/office/drawing/2014/main" id="{F224AF03-B00D-4429-B060-D9322CEAB20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330014" y="4720315"/>
              <a:ext cx="800141" cy="373399"/>
            </a:xfrm>
            <a:prstGeom prst="rect">
              <a:avLst/>
            </a:prstGeom>
          </p:spPr>
        </p:pic>
      </p:grpSp>
      <p:sp>
        <p:nvSpPr>
          <p:cNvPr id="59" name="CuadroTexto 58">
            <a:extLst>
              <a:ext uri="{FF2B5EF4-FFF2-40B4-BE49-F238E27FC236}">
                <a16:creationId xmlns:a16="http://schemas.microsoft.com/office/drawing/2014/main" id="{1648461E-1685-475B-AB5E-313700017AF7}"/>
              </a:ext>
            </a:extLst>
          </p:cNvPr>
          <p:cNvSpPr txBox="1"/>
          <p:nvPr/>
        </p:nvSpPr>
        <p:spPr>
          <a:xfrm>
            <a:off x="656843" y="2300262"/>
            <a:ext cx="3281157" cy="1169551"/>
          </a:xfrm>
          <a:prstGeom prst="rect">
            <a:avLst/>
          </a:prstGeom>
          <a:noFill/>
        </p:spPr>
        <p:txBody>
          <a:bodyPr wrap="square" rtlCol="0">
            <a:spAutoFit/>
          </a:bodyPr>
          <a:lstStyle/>
          <a:p>
            <a:r>
              <a:rPr lang="es-MX" sz="1000" dirty="0">
                <a:solidFill>
                  <a:schemeClr val="tx1">
                    <a:lumMod val="50000"/>
                    <a:lumOff val="50000"/>
                  </a:schemeClr>
                </a:solidFill>
                <a:latin typeface="Red Hat Display" panose="020B0604020202020204" charset="0"/>
                <a:ea typeface="Calibri" panose="020F0502020204030204" pitchFamily="34" charset="0"/>
                <a:cs typeface="Times New Roman" panose="02020603050405020304" pitchFamily="18" charset="0"/>
              </a:rPr>
              <a:t>En cooperación con la Universidad Libre de Cartagena y el Viceministerio de Turismo, se realizó capacitación a la comunidad Zenú del municipio de Arjona,  y a la población del corregimientos de Pueblo Nuevo en Santa Catalina en diseño de Productos Turísticos.</a:t>
            </a:r>
          </a:p>
          <a:p>
            <a:endParaRPr lang="es-MX" sz="1000" dirty="0">
              <a:solidFill>
                <a:schemeClr val="tx1">
                  <a:lumMod val="50000"/>
                  <a:lumOff val="50000"/>
                </a:schemeClr>
              </a:solidFill>
              <a:latin typeface="Red Hat Display" panose="020B0604020202020204" charset="0"/>
              <a:ea typeface="Calibri" panose="020F0502020204030204" pitchFamily="34" charset="0"/>
              <a:cs typeface="Times New Roman" panose="02020603050405020304" pitchFamily="18" charset="0"/>
            </a:endParaRPr>
          </a:p>
          <a:p>
            <a:r>
              <a:rPr lang="es-MX" sz="1000" dirty="0">
                <a:solidFill>
                  <a:schemeClr val="tx1">
                    <a:lumMod val="50000"/>
                    <a:lumOff val="50000"/>
                  </a:schemeClr>
                </a:solidFill>
                <a:latin typeface="Red Hat Display" panose="020B0604020202020204" charset="0"/>
                <a:ea typeface="Calibri" panose="020F0502020204030204" pitchFamily="34" charset="0"/>
                <a:cs typeface="Times New Roman" panose="02020603050405020304" pitchFamily="18" charset="0"/>
              </a:rPr>
              <a:t>2 y 3 de noviembre </a:t>
            </a:r>
          </a:p>
        </p:txBody>
      </p:sp>
      <p:sp>
        <p:nvSpPr>
          <p:cNvPr id="15" name="Rectángulo: esquinas redondeadas 14">
            <a:extLst>
              <a:ext uri="{FF2B5EF4-FFF2-40B4-BE49-F238E27FC236}">
                <a16:creationId xmlns:a16="http://schemas.microsoft.com/office/drawing/2014/main" id="{66AA9997-F63E-4A64-B9F6-4FA23AB9CA8C}"/>
              </a:ext>
            </a:extLst>
          </p:cNvPr>
          <p:cNvSpPr/>
          <p:nvPr/>
        </p:nvSpPr>
        <p:spPr>
          <a:xfrm>
            <a:off x="-651478" y="1700907"/>
            <a:ext cx="5301550" cy="485212"/>
          </a:xfrm>
          <a:prstGeom prst="roundRect">
            <a:avLst>
              <a:gd name="adj" fmla="val 50000"/>
            </a:avLst>
          </a:prstGeom>
          <a:solidFill>
            <a:srgbClr val="C2E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F8B164"/>
              </a:solidFill>
            </a:endParaRPr>
          </a:p>
        </p:txBody>
      </p:sp>
      <p:sp>
        <p:nvSpPr>
          <p:cNvPr id="16" name="CuadroTexto 15">
            <a:extLst>
              <a:ext uri="{FF2B5EF4-FFF2-40B4-BE49-F238E27FC236}">
                <a16:creationId xmlns:a16="http://schemas.microsoft.com/office/drawing/2014/main" id="{A3E208EF-4DE5-4C0A-B703-399E713B64E8}"/>
              </a:ext>
            </a:extLst>
          </p:cNvPr>
          <p:cNvSpPr txBox="1"/>
          <p:nvPr/>
        </p:nvSpPr>
        <p:spPr>
          <a:xfrm>
            <a:off x="656842" y="1811819"/>
            <a:ext cx="3915157" cy="348813"/>
          </a:xfrm>
          <a:prstGeom prst="rect">
            <a:avLst/>
          </a:prstGeom>
          <a:noFill/>
        </p:spPr>
        <p:txBody>
          <a:bodyPr wrap="square" rtlCol="0">
            <a:spAutoFit/>
          </a:bodyPr>
          <a:lstStyle/>
          <a:p>
            <a:pPr>
              <a:lnSpc>
                <a:spcPts val="2000"/>
              </a:lnSpc>
            </a:pPr>
            <a:r>
              <a:rPr lang="es-MX" sz="2400" b="1" dirty="0">
                <a:solidFill>
                  <a:schemeClr val="bg1"/>
                </a:solidFill>
                <a:latin typeface="Poetsen One" panose="020108030300000D0203" pitchFamily="2" charset="0"/>
                <a:ea typeface="Calibri" panose="020F0502020204030204" pitchFamily="34" charset="0"/>
                <a:cs typeface="Times New Roman" panose="02020603050405020304" pitchFamily="18" charset="0"/>
              </a:rPr>
              <a:t>Talleres y sensibilización</a:t>
            </a:r>
            <a:endParaRPr lang="es-ES" sz="2400" b="1" dirty="0">
              <a:solidFill>
                <a:schemeClr val="bg1"/>
              </a:solidFill>
              <a:effectLst/>
              <a:latin typeface="Poetsen One" panose="020108030300000D0203" pitchFamily="2" charset="0"/>
              <a:ea typeface="Calibri" panose="020F0502020204030204" pitchFamily="34" charset="0"/>
              <a:cs typeface="Times New Roman" panose="02020603050405020304" pitchFamily="18" charset="0"/>
            </a:endParaRPr>
          </a:p>
        </p:txBody>
      </p:sp>
      <p:pic>
        <p:nvPicPr>
          <p:cNvPr id="17" name="Imagen 16">
            <a:extLst>
              <a:ext uri="{FF2B5EF4-FFF2-40B4-BE49-F238E27FC236}">
                <a16:creationId xmlns:a16="http://schemas.microsoft.com/office/drawing/2014/main" id="{2C91688A-BF58-4213-82F5-9BBEF431F12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801933" y="246665"/>
            <a:ext cx="3115950" cy="2218310"/>
          </a:xfrm>
          <a:prstGeom prst="round2DiagRect">
            <a:avLst>
              <a:gd name="adj1" fmla="val 15278"/>
              <a:gd name="adj2" fmla="val 0"/>
            </a:avLst>
          </a:prstGeom>
          <a:noFill/>
          <a:ln>
            <a:noFill/>
          </a:ln>
          <a:effectLst>
            <a:reflection blurRad="6350" stA="50000" endPos="38500" dist="50800" dir="5400000" sy="-100000" algn="bl" rotWithShape="0"/>
          </a:effectLst>
        </p:spPr>
      </p:pic>
      <p:pic>
        <p:nvPicPr>
          <p:cNvPr id="19" name="Imagen 18">
            <a:extLst>
              <a:ext uri="{FF2B5EF4-FFF2-40B4-BE49-F238E27FC236}">
                <a16:creationId xmlns:a16="http://schemas.microsoft.com/office/drawing/2014/main" id="{8BB2AF73-AD9B-4A9B-8275-2BCE207A8E1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662786" y="2612516"/>
            <a:ext cx="3211205" cy="2218310"/>
          </a:xfrm>
          <a:prstGeom prst="round2DiagRect">
            <a:avLst>
              <a:gd name="adj1" fmla="val 15278"/>
              <a:gd name="adj2" fmla="val 0"/>
            </a:avLst>
          </a:prstGeom>
          <a:noFill/>
          <a:ln>
            <a:noFill/>
          </a:ln>
          <a:effectLst>
            <a:reflection blurRad="6350" stA="50000" endPos="38500" dist="50800" dir="5400000" sy="-100000" algn="bl" rotWithShape="0"/>
          </a:effectLst>
        </p:spPr>
      </p:pic>
    </p:spTree>
    <p:extLst>
      <p:ext uri="{BB962C8B-B14F-4D97-AF65-F5344CB8AC3E}">
        <p14:creationId xmlns:p14="http://schemas.microsoft.com/office/powerpoint/2010/main" val="8429883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6" name="Google Shape;116;p15"/>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31</a:t>
            </a:fld>
            <a:endParaRPr dirty="0"/>
          </a:p>
        </p:txBody>
      </p:sp>
      <p:sp>
        <p:nvSpPr>
          <p:cNvPr id="10" name="Rectángulo: esquinas diagonales redondeadas 9">
            <a:extLst>
              <a:ext uri="{FF2B5EF4-FFF2-40B4-BE49-F238E27FC236}">
                <a16:creationId xmlns:a16="http://schemas.microsoft.com/office/drawing/2014/main" id="{764EBBEA-7D6A-4090-A142-34C9C8B2B40F}"/>
              </a:ext>
            </a:extLst>
          </p:cNvPr>
          <p:cNvSpPr/>
          <p:nvPr/>
        </p:nvSpPr>
        <p:spPr>
          <a:xfrm>
            <a:off x="137886" y="65314"/>
            <a:ext cx="4005943" cy="447040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36" name="Imagen 35">
            <a:extLst>
              <a:ext uri="{FF2B5EF4-FFF2-40B4-BE49-F238E27FC236}">
                <a16:creationId xmlns:a16="http://schemas.microsoft.com/office/drawing/2014/main" id="{9A148138-C23E-4116-8527-67814B049C1A}"/>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4364373" y="221746"/>
            <a:ext cx="4115229" cy="4167479"/>
          </a:xfrm>
          <a:prstGeom prst="round2DiagRect">
            <a:avLst/>
          </a:prstGeom>
          <a:effectLst>
            <a:reflection blurRad="6350" stA="50000" endA="300" endPos="38500" dist="50800" dir="5400000" sy="-100000" algn="bl" rotWithShape="0"/>
          </a:effectLst>
        </p:spPr>
      </p:pic>
      <p:sp>
        <p:nvSpPr>
          <p:cNvPr id="3" name="Marcador de texto 2">
            <a:extLst>
              <a:ext uri="{FF2B5EF4-FFF2-40B4-BE49-F238E27FC236}">
                <a16:creationId xmlns:a16="http://schemas.microsoft.com/office/drawing/2014/main" id="{691B982C-D94A-4B4D-87C3-F921C689EFF6}"/>
              </a:ext>
            </a:extLst>
          </p:cNvPr>
          <p:cNvSpPr>
            <a:spLocks noGrp="1"/>
          </p:cNvSpPr>
          <p:nvPr>
            <p:ph type="body" idx="1"/>
          </p:nvPr>
        </p:nvSpPr>
        <p:spPr>
          <a:xfrm>
            <a:off x="297304" y="1039282"/>
            <a:ext cx="3419100" cy="348929"/>
          </a:xfrm>
        </p:spPr>
        <p:txBody>
          <a:bodyPr/>
          <a:lstStyle/>
          <a:p>
            <a:r>
              <a:rPr lang="en-US" sz="1600" dirty="0">
                <a:solidFill>
                  <a:schemeClr val="bg1"/>
                </a:solidFill>
                <a:effectLst/>
                <a:latin typeface="Red Hat Display" panose="020B0604020202020204" charset="0"/>
                <a:ea typeface="Calibri" panose="020F0502020204030204" pitchFamily="34" charset="0"/>
                <a:cs typeface="Times New Roman" panose="02020603050405020304" pitchFamily="18" charset="0"/>
              </a:rPr>
              <a:t>Diseño e implementación de</a:t>
            </a:r>
            <a:endParaRPr lang="es-CO" sz="1800" dirty="0">
              <a:solidFill>
                <a:schemeClr val="bg1"/>
              </a:solidFill>
              <a:latin typeface="Red Hat Display" panose="020B0604020202020204" charset="0"/>
            </a:endParaRPr>
          </a:p>
        </p:txBody>
      </p:sp>
      <p:sp>
        <p:nvSpPr>
          <p:cNvPr id="12" name="CuadroTexto 11">
            <a:extLst>
              <a:ext uri="{FF2B5EF4-FFF2-40B4-BE49-F238E27FC236}">
                <a16:creationId xmlns:a16="http://schemas.microsoft.com/office/drawing/2014/main" id="{0B5E6DF5-1462-4600-914C-AFF3D861BC6E}"/>
              </a:ext>
            </a:extLst>
          </p:cNvPr>
          <p:cNvSpPr txBox="1"/>
          <p:nvPr/>
        </p:nvSpPr>
        <p:spPr>
          <a:xfrm>
            <a:off x="664398" y="1063809"/>
            <a:ext cx="3567535" cy="2631490"/>
          </a:xfrm>
          <a:prstGeom prst="rect">
            <a:avLst/>
          </a:prstGeom>
          <a:noFill/>
        </p:spPr>
        <p:txBody>
          <a:bodyPr wrap="square" rtlCol="0">
            <a:spAutoFit/>
          </a:bodyPr>
          <a:lstStyle/>
          <a:p>
            <a:pPr>
              <a:lnSpc>
                <a:spcPts val="2200"/>
              </a:lnSpc>
            </a:pPr>
            <a:r>
              <a:rPr lang="es-ES" sz="2300" spc="-100" dirty="0">
                <a:solidFill>
                  <a:schemeClr val="bg1">
                    <a:lumMod val="65000"/>
                  </a:schemeClr>
                </a:solidFill>
                <a:latin typeface="Poetsen One" panose="020108030300000D0203" pitchFamily="2" charset="0"/>
                <a:ea typeface="Calibri" panose="020F0502020204030204" pitchFamily="34" charset="0"/>
                <a:cs typeface="Times New Roman" panose="02020603050405020304" pitchFamily="18" charset="0"/>
              </a:rPr>
              <a:t>ESTRATEGIA </a:t>
            </a:r>
          </a:p>
          <a:p>
            <a:pPr>
              <a:lnSpc>
                <a:spcPts val="2200"/>
              </a:lnSpc>
            </a:pPr>
            <a:r>
              <a:rPr lang="es-ES" sz="2300" spc="-100" dirty="0">
                <a:solidFill>
                  <a:srgbClr val="002060"/>
                </a:solidFill>
                <a:latin typeface="Poetsen One" panose="020108030300000D0203" pitchFamily="2" charset="0"/>
                <a:ea typeface="Calibri" panose="020F0502020204030204" pitchFamily="34" charset="0"/>
                <a:cs typeface="Times New Roman" panose="02020603050405020304" pitchFamily="18" charset="0"/>
              </a:rPr>
              <a:t>BOLÍVAR PA TODO </a:t>
            </a:r>
          </a:p>
          <a:p>
            <a:pPr>
              <a:lnSpc>
                <a:spcPts val="2200"/>
              </a:lnSpc>
            </a:pPr>
            <a:r>
              <a:rPr lang="es-ES" sz="2300" spc="-100" dirty="0">
                <a:solidFill>
                  <a:srgbClr val="002060"/>
                </a:solidFill>
                <a:latin typeface="Poetsen One" panose="020108030300000D0203" pitchFamily="2" charset="0"/>
                <a:ea typeface="Calibri" panose="020F0502020204030204" pitchFamily="34" charset="0"/>
                <a:cs typeface="Times New Roman" panose="02020603050405020304" pitchFamily="18" charset="0"/>
              </a:rPr>
              <a:t>EL MUNDO </a:t>
            </a:r>
          </a:p>
          <a:p>
            <a:pPr>
              <a:lnSpc>
                <a:spcPts val="2200"/>
              </a:lnSpc>
            </a:pPr>
            <a:r>
              <a:rPr lang="es-ES" sz="2300" spc="-100" dirty="0">
                <a:solidFill>
                  <a:schemeClr val="bg1">
                    <a:lumMod val="65000"/>
                  </a:schemeClr>
                </a:solidFill>
                <a:latin typeface="Poetsen One" panose="020108030300000D0203" pitchFamily="2" charset="0"/>
                <a:ea typeface="Calibri" panose="020F0502020204030204" pitchFamily="34" charset="0"/>
                <a:cs typeface="Times New Roman" panose="02020603050405020304" pitchFamily="18" charset="0"/>
              </a:rPr>
              <a:t>Y SOCIALIZACIÓN </a:t>
            </a:r>
          </a:p>
          <a:p>
            <a:pPr>
              <a:lnSpc>
                <a:spcPts val="2200"/>
              </a:lnSpc>
            </a:pPr>
            <a:r>
              <a:rPr lang="es-ES" sz="2300" spc="-100" dirty="0">
                <a:solidFill>
                  <a:schemeClr val="bg1">
                    <a:lumMod val="65000"/>
                  </a:schemeClr>
                </a:solidFill>
                <a:latin typeface="Poetsen One" panose="020108030300000D0203" pitchFamily="2" charset="0"/>
                <a:ea typeface="Calibri" panose="020F0502020204030204" pitchFamily="34" charset="0"/>
                <a:cs typeface="Times New Roman" panose="02020603050405020304" pitchFamily="18" charset="0"/>
              </a:rPr>
              <a:t>DE LAS TACTICAS DE COMUNICACIÓN INCLUYENDO EL MANUAL DE APROPIACION DE IMAGEN</a:t>
            </a:r>
          </a:p>
        </p:txBody>
      </p:sp>
      <p:grpSp>
        <p:nvGrpSpPr>
          <p:cNvPr id="4" name="Grupo 3">
            <a:extLst>
              <a:ext uri="{FF2B5EF4-FFF2-40B4-BE49-F238E27FC236}">
                <a16:creationId xmlns:a16="http://schemas.microsoft.com/office/drawing/2014/main" id="{AE618C8F-A651-48F8-8B0C-FB6A6CFE4AEB}"/>
              </a:ext>
            </a:extLst>
          </p:cNvPr>
          <p:cNvGrpSpPr/>
          <p:nvPr/>
        </p:nvGrpSpPr>
        <p:grpSpPr>
          <a:xfrm>
            <a:off x="548890" y="4697644"/>
            <a:ext cx="2159301" cy="437734"/>
            <a:chOff x="6330014" y="4690087"/>
            <a:chExt cx="2159301" cy="437734"/>
          </a:xfrm>
        </p:grpSpPr>
        <p:pic>
          <p:nvPicPr>
            <p:cNvPr id="25" name="Google Shape;123;p4">
              <a:extLst>
                <a:ext uri="{FF2B5EF4-FFF2-40B4-BE49-F238E27FC236}">
                  <a16:creationId xmlns:a16="http://schemas.microsoft.com/office/drawing/2014/main" id="{3CA73F56-871F-4B03-A345-D15A38E34F0D}"/>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7227405" y="4690087"/>
              <a:ext cx="1261910" cy="437734"/>
            </a:xfrm>
            <a:prstGeom prst="rect">
              <a:avLst/>
            </a:prstGeom>
            <a:noFill/>
            <a:ln>
              <a:noFill/>
            </a:ln>
          </p:spPr>
        </p:pic>
        <p:pic>
          <p:nvPicPr>
            <p:cNvPr id="55" name="Imagen 54">
              <a:extLst>
                <a:ext uri="{FF2B5EF4-FFF2-40B4-BE49-F238E27FC236}">
                  <a16:creationId xmlns:a16="http://schemas.microsoft.com/office/drawing/2014/main" id="{F224AF03-B00D-4429-B060-D9322CEAB20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330014" y="4720315"/>
              <a:ext cx="800141" cy="373399"/>
            </a:xfrm>
            <a:prstGeom prst="rect">
              <a:avLst/>
            </a:prstGeom>
          </p:spPr>
        </p:pic>
      </p:grpSp>
    </p:spTree>
    <p:extLst>
      <p:ext uri="{BB962C8B-B14F-4D97-AF65-F5344CB8AC3E}">
        <p14:creationId xmlns:p14="http://schemas.microsoft.com/office/powerpoint/2010/main" val="4265212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6" name="Google Shape;116;p15"/>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32</a:t>
            </a:fld>
            <a:endParaRPr dirty="0"/>
          </a:p>
        </p:txBody>
      </p:sp>
      <p:sp>
        <p:nvSpPr>
          <p:cNvPr id="10" name="Rectángulo: esquinas diagonales redondeadas 9">
            <a:extLst>
              <a:ext uri="{FF2B5EF4-FFF2-40B4-BE49-F238E27FC236}">
                <a16:creationId xmlns:a16="http://schemas.microsoft.com/office/drawing/2014/main" id="{764EBBEA-7D6A-4090-A142-34C9C8B2B40F}"/>
              </a:ext>
            </a:extLst>
          </p:cNvPr>
          <p:cNvSpPr/>
          <p:nvPr/>
        </p:nvSpPr>
        <p:spPr>
          <a:xfrm>
            <a:off x="137886" y="65314"/>
            <a:ext cx="4005943" cy="447040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36" name="Imagen 35">
            <a:extLst>
              <a:ext uri="{FF2B5EF4-FFF2-40B4-BE49-F238E27FC236}">
                <a16:creationId xmlns:a16="http://schemas.microsoft.com/office/drawing/2014/main" id="{9A148138-C23E-4116-8527-67814B049C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64373" y="296697"/>
            <a:ext cx="4396102" cy="3459181"/>
          </a:xfrm>
          <a:prstGeom prst="round2DiagRect">
            <a:avLst/>
          </a:prstGeom>
          <a:effectLst>
            <a:reflection blurRad="6350" stA="50000" endA="300" endPos="38500" dist="50800" dir="5400000" sy="-100000" algn="bl" rotWithShape="0"/>
          </a:effectLst>
        </p:spPr>
      </p:pic>
      <p:sp>
        <p:nvSpPr>
          <p:cNvPr id="3" name="Marcador de texto 2">
            <a:extLst>
              <a:ext uri="{FF2B5EF4-FFF2-40B4-BE49-F238E27FC236}">
                <a16:creationId xmlns:a16="http://schemas.microsoft.com/office/drawing/2014/main" id="{691B982C-D94A-4B4D-87C3-F921C689EFF6}"/>
              </a:ext>
            </a:extLst>
          </p:cNvPr>
          <p:cNvSpPr>
            <a:spLocks noGrp="1"/>
          </p:cNvSpPr>
          <p:nvPr>
            <p:ph type="body" idx="1"/>
          </p:nvPr>
        </p:nvSpPr>
        <p:spPr>
          <a:xfrm>
            <a:off x="297304" y="439676"/>
            <a:ext cx="3419100" cy="348929"/>
          </a:xfrm>
        </p:spPr>
        <p:txBody>
          <a:bodyPr/>
          <a:lstStyle/>
          <a:p>
            <a:r>
              <a:rPr lang="en-US" sz="1600" dirty="0">
                <a:solidFill>
                  <a:schemeClr val="bg1"/>
                </a:solidFill>
                <a:effectLst/>
                <a:latin typeface="Red Hat Display" panose="020B0604020202020204" charset="0"/>
                <a:ea typeface="Calibri" panose="020F0502020204030204" pitchFamily="34" charset="0"/>
                <a:cs typeface="Times New Roman" panose="02020603050405020304" pitchFamily="18" charset="0"/>
              </a:rPr>
              <a:t>Diseño e implementación de</a:t>
            </a:r>
            <a:endParaRPr lang="es-CO" sz="1800" dirty="0">
              <a:solidFill>
                <a:schemeClr val="bg1"/>
              </a:solidFill>
              <a:latin typeface="Red Hat Display" panose="020B0604020202020204" charset="0"/>
            </a:endParaRPr>
          </a:p>
        </p:txBody>
      </p:sp>
      <p:sp>
        <p:nvSpPr>
          <p:cNvPr id="12" name="CuadroTexto 11">
            <a:extLst>
              <a:ext uri="{FF2B5EF4-FFF2-40B4-BE49-F238E27FC236}">
                <a16:creationId xmlns:a16="http://schemas.microsoft.com/office/drawing/2014/main" id="{0B5E6DF5-1462-4600-914C-AFF3D861BC6E}"/>
              </a:ext>
            </a:extLst>
          </p:cNvPr>
          <p:cNvSpPr txBox="1"/>
          <p:nvPr/>
        </p:nvSpPr>
        <p:spPr>
          <a:xfrm>
            <a:off x="664399" y="464203"/>
            <a:ext cx="3419100" cy="1220847"/>
          </a:xfrm>
          <a:prstGeom prst="rect">
            <a:avLst/>
          </a:prstGeom>
          <a:noFill/>
        </p:spPr>
        <p:txBody>
          <a:bodyPr wrap="square" rtlCol="0">
            <a:spAutoFit/>
          </a:bodyPr>
          <a:lstStyle/>
          <a:p>
            <a:pPr>
              <a:lnSpc>
                <a:spcPts val="2200"/>
              </a:lnSpc>
            </a:pPr>
            <a:r>
              <a:rPr lang="es-ES" sz="2400" spc="-100" dirty="0">
                <a:solidFill>
                  <a:schemeClr val="bg1">
                    <a:lumMod val="65000"/>
                  </a:schemeClr>
                </a:solidFill>
                <a:latin typeface="Poetsen One" panose="020108030300000D0203" pitchFamily="2" charset="0"/>
                <a:ea typeface="Calibri" panose="020F0502020204030204" pitchFamily="34" charset="0"/>
                <a:cs typeface="Times New Roman" panose="02020603050405020304" pitchFamily="18" charset="0"/>
              </a:rPr>
              <a:t>R</a:t>
            </a:r>
            <a:r>
              <a:rPr lang="es-ES" sz="2400" spc="-100" dirty="0">
                <a:solidFill>
                  <a:schemeClr val="bg1">
                    <a:lumMod val="65000"/>
                  </a:schemeClr>
                </a:solidFill>
                <a:effectLst/>
                <a:latin typeface="Poetsen One" panose="020108030300000D0203" pitchFamily="2" charset="0"/>
                <a:ea typeface="Calibri" panose="020F0502020204030204" pitchFamily="34" charset="0"/>
                <a:cs typeface="Times New Roman" panose="02020603050405020304" pitchFamily="18" charset="0"/>
              </a:rPr>
              <a:t>UEDAS DE </a:t>
            </a:r>
          </a:p>
          <a:p>
            <a:pPr>
              <a:lnSpc>
                <a:spcPts val="2200"/>
              </a:lnSpc>
            </a:pPr>
            <a:r>
              <a:rPr lang="es-ES" sz="2400" spc="-100" dirty="0">
                <a:solidFill>
                  <a:schemeClr val="bg1">
                    <a:lumMod val="65000"/>
                  </a:schemeClr>
                </a:solidFill>
                <a:effectLst/>
                <a:latin typeface="Poetsen One" panose="020108030300000D0203" pitchFamily="2" charset="0"/>
                <a:ea typeface="Calibri" panose="020F0502020204030204" pitchFamily="34" charset="0"/>
                <a:cs typeface="Times New Roman" panose="02020603050405020304" pitchFamily="18" charset="0"/>
              </a:rPr>
              <a:t>NEGOCIO </a:t>
            </a:r>
            <a:r>
              <a:rPr lang="es-ES" sz="2400" spc="-100" dirty="0">
                <a:solidFill>
                  <a:srgbClr val="002060"/>
                </a:solidFill>
                <a:effectLst/>
                <a:latin typeface="Poetsen One" panose="020108030300000D0203" pitchFamily="2" charset="0"/>
                <a:ea typeface="Calibri" panose="020F0502020204030204" pitchFamily="34" charset="0"/>
                <a:cs typeface="Times New Roman" panose="02020603050405020304" pitchFamily="18" charset="0"/>
              </a:rPr>
              <a:t>PARA EL ENCADENAMIENTO REALIZADAS</a:t>
            </a:r>
            <a:endParaRPr lang="es-CO" sz="2400" spc="-100" dirty="0">
              <a:solidFill>
                <a:srgbClr val="002060"/>
              </a:solidFill>
            </a:endParaRPr>
          </a:p>
        </p:txBody>
      </p:sp>
      <p:sp>
        <p:nvSpPr>
          <p:cNvPr id="19" name="Rectángulo: esquinas redondeadas 18">
            <a:extLst>
              <a:ext uri="{FF2B5EF4-FFF2-40B4-BE49-F238E27FC236}">
                <a16:creationId xmlns:a16="http://schemas.microsoft.com/office/drawing/2014/main" id="{465465AB-76EB-4B7F-8820-1C3575D06C14}"/>
              </a:ext>
            </a:extLst>
          </p:cNvPr>
          <p:cNvSpPr/>
          <p:nvPr/>
        </p:nvSpPr>
        <p:spPr>
          <a:xfrm>
            <a:off x="-822284" y="1767005"/>
            <a:ext cx="5301550" cy="669423"/>
          </a:xfrm>
          <a:prstGeom prst="roundRect">
            <a:avLst>
              <a:gd name="adj" fmla="val 50000"/>
            </a:avLst>
          </a:prstGeom>
          <a:solidFill>
            <a:srgbClr val="09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A89BBC"/>
              </a:solidFill>
            </a:endParaRPr>
          </a:p>
        </p:txBody>
      </p:sp>
      <p:sp>
        <p:nvSpPr>
          <p:cNvPr id="21" name="CuadroTexto 20">
            <a:extLst>
              <a:ext uri="{FF2B5EF4-FFF2-40B4-BE49-F238E27FC236}">
                <a16:creationId xmlns:a16="http://schemas.microsoft.com/office/drawing/2014/main" id="{EB90E4E1-ABC9-4CF1-B33E-C5DB8077A635}"/>
              </a:ext>
            </a:extLst>
          </p:cNvPr>
          <p:cNvSpPr txBox="1"/>
          <p:nvPr/>
        </p:nvSpPr>
        <p:spPr>
          <a:xfrm>
            <a:off x="664399" y="1853995"/>
            <a:ext cx="2924620" cy="605294"/>
          </a:xfrm>
          <a:prstGeom prst="rect">
            <a:avLst/>
          </a:prstGeom>
          <a:noFill/>
        </p:spPr>
        <p:txBody>
          <a:bodyPr wrap="square" rtlCol="0">
            <a:spAutoFit/>
          </a:bodyPr>
          <a:lstStyle/>
          <a:p>
            <a:pPr>
              <a:lnSpc>
                <a:spcPts val="2000"/>
              </a:lnSpc>
            </a:pPr>
            <a:r>
              <a:rPr lang="es-ES" sz="2400" b="1" dirty="0">
                <a:solidFill>
                  <a:schemeClr val="bg1"/>
                </a:solidFill>
                <a:effectLst/>
                <a:latin typeface="Poetsen One" panose="020108030300000D0203" pitchFamily="2" charset="0"/>
                <a:ea typeface="Calibri" panose="020F0502020204030204" pitchFamily="34" charset="0"/>
                <a:cs typeface="Times New Roman" panose="02020603050405020304" pitchFamily="18" charset="0"/>
              </a:rPr>
              <a:t>Rueda de Negocios</a:t>
            </a:r>
          </a:p>
          <a:p>
            <a:pPr>
              <a:lnSpc>
                <a:spcPts val="2000"/>
              </a:lnSpc>
            </a:pPr>
            <a:r>
              <a:rPr lang="es-ES" sz="2400" b="1" dirty="0">
                <a:solidFill>
                  <a:schemeClr val="bg1"/>
                </a:solidFill>
                <a:effectLst/>
                <a:latin typeface="Poetsen One" panose="020108030300000D0203" pitchFamily="2" charset="0"/>
                <a:ea typeface="Calibri" panose="020F0502020204030204" pitchFamily="34" charset="0"/>
                <a:cs typeface="Times New Roman" panose="02020603050405020304" pitchFamily="18" charset="0"/>
              </a:rPr>
              <a:t>en San Jacinto</a:t>
            </a:r>
          </a:p>
        </p:txBody>
      </p:sp>
      <p:grpSp>
        <p:nvGrpSpPr>
          <p:cNvPr id="4" name="Grupo 3">
            <a:extLst>
              <a:ext uri="{FF2B5EF4-FFF2-40B4-BE49-F238E27FC236}">
                <a16:creationId xmlns:a16="http://schemas.microsoft.com/office/drawing/2014/main" id="{AE618C8F-A651-48F8-8B0C-FB6A6CFE4AEB}"/>
              </a:ext>
            </a:extLst>
          </p:cNvPr>
          <p:cNvGrpSpPr/>
          <p:nvPr/>
        </p:nvGrpSpPr>
        <p:grpSpPr>
          <a:xfrm>
            <a:off x="548890" y="4697644"/>
            <a:ext cx="2159301" cy="437734"/>
            <a:chOff x="6330014" y="4690087"/>
            <a:chExt cx="2159301" cy="437734"/>
          </a:xfrm>
        </p:grpSpPr>
        <p:pic>
          <p:nvPicPr>
            <p:cNvPr id="25" name="Google Shape;123;p4">
              <a:extLst>
                <a:ext uri="{FF2B5EF4-FFF2-40B4-BE49-F238E27FC236}">
                  <a16:creationId xmlns:a16="http://schemas.microsoft.com/office/drawing/2014/main" id="{3CA73F56-871F-4B03-A345-D15A38E34F0D}"/>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7227405" y="4690087"/>
              <a:ext cx="1261910" cy="437734"/>
            </a:xfrm>
            <a:prstGeom prst="rect">
              <a:avLst/>
            </a:prstGeom>
            <a:noFill/>
            <a:ln>
              <a:noFill/>
            </a:ln>
          </p:spPr>
        </p:pic>
        <p:pic>
          <p:nvPicPr>
            <p:cNvPr id="55" name="Imagen 54">
              <a:extLst>
                <a:ext uri="{FF2B5EF4-FFF2-40B4-BE49-F238E27FC236}">
                  <a16:creationId xmlns:a16="http://schemas.microsoft.com/office/drawing/2014/main" id="{F224AF03-B00D-4429-B060-D9322CEAB20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330014" y="4720315"/>
              <a:ext cx="800141" cy="373399"/>
            </a:xfrm>
            <a:prstGeom prst="rect">
              <a:avLst/>
            </a:prstGeom>
          </p:spPr>
        </p:pic>
      </p:grpSp>
      <p:sp>
        <p:nvSpPr>
          <p:cNvPr id="24" name="Rectángulo: esquinas redondeadas 23">
            <a:extLst>
              <a:ext uri="{FF2B5EF4-FFF2-40B4-BE49-F238E27FC236}">
                <a16:creationId xmlns:a16="http://schemas.microsoft.com/office/drawing/2014/main" id="{AB4803B0-9145-4F9A-B519-9B1DD3218F4B}"/>
              </a:ext>
            </a:extLst>
          </p:cNvPr>
          <p:cNvSpPr/>
          <p:nvPr/>
        </p:nvSpPr>
        <p:spPr>
          <a:xfrm>
            <a:off x="533192" y="2840484"/>
            <a:ext cx="2453390" cy="271018"/>
          </a:xfrm>
          <a:prstGeom prst="roundRect">
            <a:avLst>
              <a:gd name="adj" fmla="val 50000"/>
            </a:avLst>
          </a:prstGeom>
          <a:solidFill>
            <a:srgbClr val="09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CuadroTexto 13">
            <a:extLst>
              <a:ext uri="{FF2B5EF4-FFF2-40B4-BE49-F238E27FC236}">
                <a16:creationId xmlns:a16="http://schemas.microsoft.com/office/drawing/2014/main" id="{2E0F4FAD-649C-4965-B2A3-58516BED172E}"/>
              </a:ext>
            </a:extLst>
          </p:cNvPr>
          <p:cNvSpPr txBox="1"/>
          <p:nvPr/>
        </p:nvSpPr>
        <p:spPr>
          <a:xfrm>
            <a:off x="664399" y="2571750"/>
            <a:ext cx="3348223" cy="261610"/>
          </a:xfrm>
          <a:prstGeom prst="rect">
            <a:avLst/>
          </a:prstGeom>
          <a:noFill/>
        </p:spPr>
        <p:txBody>
          <a:bodyPr wrap="square" rtlCol="0">
            <a:spAutoFit/>
          </a:bodyPr>
          <a:lstStyle/>
          <a:p>
            <a:r>
              <a:rPr lang="es-ES" sz="1100" dirty="0">
                <a:solidFill>
                  <a:schemeClr val="tx1">
                    <a:lumMod val="50000"/>
                    <a:lumOff val="50000"/>
                  </a:schemeClr>
                </a:solidFill>
                <a:latin typeface="Red Hat Display" panose="020B0604020202020204" charset="0"/>
                <a:ea typeface="Calibri" panose="020F0502020204030204" pitchFamily="34" charset="0"/>
                <a:cs typeface="Times New Roman" panose="02020603050405020304" pitchFamily="18" charset="0"/>
              </a:rPr>
              <a:t>Participaron 15 emprendimientos conformados por:</a:t>
            </a:r>
          </a:p>
        </p:txBody>
      </p:sp>
      <p:sp>
        <p:nvSpPr>
          <p:cNvPr id="26" name="Rectángulo: esquinas redondeadas 25">
            <a:extLst>
              <a:ext uri="{FF2B5EF4-FFF2-40B4-BE49-F238E27FC236}">
                <a16:creationId xmlns:a16="http://schemas.microsoft.com/office/drawing/2014/main" id="{E838A77B-9718-4310-9624-F3D822210647}"/>
              </a:ext>
            </a:extLst>
          </p:cNvPr>
          <p:cNvSpPr/>
          <p:nvPr/>
        </p:nvSpPr>
        <p:spPr>
          <a:xfrm>
            <a:off x="533192" y="3159699"/>
            <a:ext cx="2453390" cy="271018"/>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Rectángulo: esquinas redondeadas 26">
            <a:extLst>
              <a:ext uri="{FF2B5EF4-FFF2-40B4-BE49-F238E27FC236}">
                <a16:creationId xmlns:a16="http://schemas.microsoft.com/office/drawing/2014/main" id="{552D99C8-0203-400A-95FB-21955507A4F9}"/>
              </a:ext>
            </a:extLst>
          </p:cNvPr>
          <p:cNvSpPr/>
          <p:nvPr/>
        </p:nvSpPr>
        <p:spPr>
          <a:xfrm>
            <a:off x="533192" y="3478914"/>
            <a:ext cx="2453390" cy="271018"/>
          </a:xfrm>
          <a:prstGeom prst="roundRect">
            <a:avLst>
              <a:gd name="adj" fmla="val 50000"/>
            </a:avLst>
          </a:prstGeom>
          <a:solidFill>
            <a:srgbClr val="09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8" name="Rectángulo: esquinas redondeadas 27">
            <a:extLst>
              <a:ext uri="{FF2B5EF4-FFF2-40B4-BE49-F238E27FC236}">
                <a16:creationId xmlns:a16="http://schemas.microsoft.com/office/drawing/2014/main" id="{7E2FC451-4CB2-439E-9ED1-D616BE371328}"/>
              </a:ext>
            </a:extLst>
          </p:cNvPr>
          <p:cNvSpPr/>
          <p:nvPr/>
        </p:nvSpPr>
        <p:spPr>
          <a:xfrm>
            <a:off x="533192" y="3798129"/>
            <a:ext cx="2453390" cy="271018"/>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CuadroTexto 22">
            <a:extLst>
              <a:ext uri="{FF2B5EF4-FFF2-40B4-BE49-F238E27FC236}">
                <a16:creationId xmlns:a16="http://schemas.microsoft.com/office/drawing/2014/main" id="{86D84DF4-2936-4654-A78D-EBDEF663FF26}"/>
              </a:ext>
            </a:extLst>
          </p:cNvPr>
          <p:cNvSpPr txBox="1"/>
          <p:nvPr/>
        </p:nvSpPr>
        <p:spPr>
          <a:xfrm>
            <a:off x="664399" y="2744773"/>
            <a:ext cx="2322183" cy="1340110"/>
          </a:xfrm>
          <a:prstGeom prst="rect">
            <a:avLst/>
          </a:prstGeom>
          <a:noFill/>
        </p:spPr>
        <p:txBody>
          <a:bodyPr wrap="square" rtlCol="0">
            <a:spAutoFit/>
          </a:bodyPr>
          <a:lstStyle/>
          <a:p>
            <a:pPr>
              <a:lnSpc>
                <a:spcPct val="150000"/>
              </a:lnSpc>
            </a:pPr>
            <a:r>
              <a:rPr lang="es-ES" dirty="0">
                <a:solidFill>
                  <a:schemeClr val="bg1"/>
                </a:solidFill>
                <a:latin typeface="Poetsen One" panose="020108030300000D0203" pitchFamily="2" charset="0"/>
                <a:ea typeface="Calibri" panose="020F0502020204030204" pitchFamily="34" charset="0"/>
                <a:cs typeface="Times New Roman" panose="02020603050405020304" pitchFamily="18" charset="0"/>
              </a:rPr>
              <a:t>Agencias de Viajes </a:t>
            </a:r>
          </a:p>
          <a:p>
            <a:pPr>
              <a:lnSpc>
                <a:spcPct val="150000"/>
              </a:lnSpc>
            </a:pPr>
            <a:r>
              <a:rPr lang="es-ES" dirty="0">
                <a:solidFill>
                  <a:schemeClr val="bg1"/>
                </a:solidFill>
                <a:latin typeface="Poetsen One" panose="020108030300000D0203" pitchFamily="2" charset="0"/>
                <a:ea typeface="Calibri" panose="020F0502020204030204" pitchFamily="34" charset="0"/>
                <a:cs typeface="Times New Roman" panose="02020603050405020304" pitchFamily="18" charset="0"/>
              </a:rPr>
              <a:t>Operadoras de Turismo </a:t>
            </a:r>
          </a:p>
          <a:p>
            <a:pPr>
              <a:lnSpc>
                <a:spcPct val="150000"/>
              </a:lnSpc>
            </a:pPr>
            <a:r>
              <a:rPr lang="es-ES" dirty="0">
                <a:solidFill>
                  <a:schemeClr val="bg1"/>
                </a:solidFill>
                <a:latin typeface="Poetsen One" panose="020108030300000D0203" pitchFamily="2" charset="0"/>
                <a:ea typeface="Calibri" panose="020F0502020204030204" pitchFamily="34" charset="0"/>
                <a:cs typeface="Times New Roman" panose="02020603050405020304" pitchFamily="18" charset="0"/>
              </a:rPr>
              <a:t>Artesanías </a:t>
            </a:r>
          </a:p>
          <a:p>
            <a:pPr>
              <a:lnSpc>
                <a:spcPct val="150000"/>
              </a:lnSpc>
            </a:pPr>
            <a:r>
              <a:rPr lang="es-ES" dirty="0">
                <a:solidFill>
                  <a:schemeClr val="bg1"/>
                </a:solidFill>
                <a:latin typeface="Poetsen One" panose="020108030300000D0203" pitchFamily="2" charset="0"/>
                <a:ea typeface="Calibri" panose="020F0502020204030204" pitchFamily="34" charset="0"/>
                <a:cs typeface="Times New Roman" panose="02020603050405020304" pitchFamily="18" charset="0"/>
              </a:rPr>
              <a:t>Productores de Café </a:t>
            </a:r>
          </a:p>
        </p:txBody>
      </p:sp>
      <p:sp>
        <p:nvSpPr>
          <p:cNvPr id="29" name="Rectángulo: esquinas redondeadas 28">
            <a:extLst>
              <a:ext uri="{FF2B5EF4-FFF2-40B4-BE49-F238E27FC236}">
                <a16:creationId xmlns:a16="http://schemas.microsoft.com/office/drawing/2014/main" id="{6C999BC4-CD2F-4E61-A25C-F4418A21F525}"/>
              </a:ext>
            </a:extLst>
          </p:cNvPr>
          <p:cNvSpPr/>
          <p:nvPr/>
        </p:nvSpPr>
        <p:spPr>
          <a:xfrm>
            <a:off x="4297181" y="4018275"/>
            <a:ext cx="5274039" cy="492548"/>
          </a:xfrm>
          <a:prstGeom prst="roundRect">
            <a:avLst>
              <a:gd name="adj" fmla="val 50000"/>
            </a:avLst>
          </a:prstGeom>
          <a:solidFill>
            <a:srgbClr val="C2E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0" name="CuadroTexto 29">
            <a:extLst>
              <a:ext uri="{FF2B5EF4-FFF2-40B4-BE49-F238E27FC236}">
                <a16:creationId xmlns:a16="http://schemas.microsoft.com/office/drawing/2014/main" id="{F15D9312-37C2-4174-9B73-3295EE1FF2E1}"/>
              </a:ext>
            </a:extLst>
          </p:cNvPr>
          <p:cNvSpPr txBox="1"/>
          <p:nvPr/>
        </p:nvSpPr>
        <p:spPr>
          <a:xfrm>
            <a:off x="5150669" y="4188407"/>
            <a:ext cx="3609806" cy="289182"/>
          </a:xfrm>
          <a:prstGeom prst="rect">
            <a:avLst/>
          </a:prstGeom>
          <a:noFill/>
        </p:spPr>
        <p:txBody>
          <a:bodyPr wrap="square" rtlCol="0">
            <a:spAutoFit/>
          </a:bodyPr>
          <a:lstStyle/>
          <a:p>
            <a:pPr>
              <a:lnSpc>
                <a:spcPts val="1300"/>
              </a:lnSpc>
            </a:pPr>
            <a:r>
              <a:rPr lang="es-ES" sz="2800" dirty="0">
                <a:solidFill>
                  <a:srgbClr val="002060"/>
                </a:solidFill>
                <a:effectLst/>
                <a:latin typeface="Poetsen One" panose="020108030300000D0203" pitchFamily="2" charset="0"/>
                <a:ea typeface="Calibri" panose="020F0502020204030204" pitchFamily="34" charset="0"/>
                <a:cs typeface="Times New Roman" panose="02020603050405020304" pitchFamily="18" charset="0"/>
              </a:rPr>
              <a:t>75 </a:t>
            </a:r>
            <a:r>
              <a:rPr lang="es-ES" sz="2000" dirty="0">
                <a:solidFill>
                  <a:schemeClr val="bg1"/>
                </a:solidFill>
                <a:effectLst/>
                <a:latin typeface="Poetsen One" panose="020108030300000D0203" pitchFamily="2" charset="0"/>
                <a:ea typeface="Calibri" panose="020F0502020204030204" pitchFamily="34" charset="0"/>
                <a:cs typeface="Times New Roman" panose="02020603050405020304" pitchFamily="18" charset="0"/>
              </a:rPr>
              <a:t>personas beneficiadas</a:t>
            </a:r>
          </a:p>
        </p:txBody>
      </p:sp>
      <p:grpSp>
        <p:nvGrpSpPr>
          <p:cNvPr id="31" name="Grupo 30">
            <a:extLst>
              <a:ext uri="{FF2B5EF4-FFF2-40B4-BE49-F238E27FC236}">
                <a16:creationId xmlns:a16="http://schemas.microsoft.com/office/drawing/2014/main" id="{E3EE38DD-3A02-438D-87CC-C7BD257A1125}"/>
              </a:ext>
            </a:extLst>
          </p:cNvPr>
          <p:cNvGrpSpPr/>
          <p:nvPr/>
        </p:nvGrpSpPr>
        <p:grpSpPr>
          <a:xfrm>
            <a:off x="4425562" y="3912433"/>
            <a:ext cx="690094" cy="690094"/>
            <a:chOff x="4403077" y="3942413"/>
            <a:chExt cx="690094" cy="690094"/>
          </a:xfrm>
        </p:grpSpPr>
        <p:sp>
          <p:nvSpPr>
            <p:cNvPr id="32" name="Elipse 31">
              <a:extLst>
                <a:ext uri="{FF2B5EF4-FFF2-40B4-BE49-F238E27FC236}">
                  <a16:creationId xmlns:a16="http://schemas.microsoft.com/office/drawing/2014/main" id="{1988754C-8FC4-4D49-A8A0-EF13AF256354}"/>
                </a:ext>
              </a:extLst>
            </p:cNvPr>
            <p:cNvSpPr/>
            <p:nvPr/>
          </p:nvSpPr>
          <p:spPr>
            <a:xfrm>
              <a:off x="4403077" y="3942413"/>
              <a:ext cx="690094" cy="690094"/>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3" name="Google Shape;795;p49">
              <a:extLst>
                <a:ext uri="{FF2B5EF4-FFF2-40B4-BE49-F238E27FC236}">
                  <a16:creationId xmlns:a16="http://schemas.microsoft.com/office/drawing/2014/main" id="{4FCADFBF-8AF3-4724-B292-B7F1634B11EB}"/>
                </a:ext>
              </a:extLst>
            </p:cNvPr>
            <p:cNvSpPr/>
            <p:nvPr/>
          </p:nvSpPr>
          <p:spPr>
            <a:xfrm>
              <a:off x="4587935" y="4118572"/>
              <a:ext cx="320378" cy="337776"/>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4" name="CuadroTexto 33">
            <a:extLst>
              <a:ext uri="{FF2B5EF4-FFF2-40B4-BE49-F238E27FC236}">
                <a16:creationId xmlns:a16="http://schemas.microsoft.com/office/drawing/2014/main" id="{15C06F19-91C3-4419-B06A-268D18F5D9C9}"/>
              </a:ext>
            </a:extLst>
          </p:cNvPr>
          <p:cNvSpPr txBox="1"/>
          <p:nvPr/>
        </p:nvSpPr>
        <p:spPr>
          <a:xfrm>
            <a:off x="7252938" y="4464176"/>
            <a:ext cx="1261910" cy="246221"/>
          </a:xfrm>
          <a:prstGeom prst="rect">
            <a:avLst/>
          </a:prstGeom>
          <a:noFill/>
        </p:spPr>
        <p:txBody>
          <a:bodyPr wrap="square" rtlCol="0">
            <a:spAutoFit/>
          </a:bodyPr>
          <a:lstStyle/>
          <a:p>
            <a:r>
              <a:rPr lang="es-ES" sz="1000" dirty="0">
                <a:solidFill>
                  <a:schemeClr val="bg1">
                    <a:lumMod val="75000"/>
                  </a:schemeClr>
                </a:solidFill>
                <a:latin typeface="Red Hat Display" panose="020B0604020202020204" charset="0"/>
                <a:ea typeface="Calibri" panose="020F0502020204030204" pitchFamily="34" charset="0"/>
                <a:cs typeface="Times New Roman" panose="02020603050405020304" pitchFamily="18" charset="0"/>
              </a:rPr>
              <a:t>aproximadamente</a:t>
            </a:r>
            <a:endParaRPr lang="es-CO" sz="1000" b="1" dirty="0">
              <a:solidFill>
                <a:schemeClr val="bg1">
                  <a:lumMod val="75000"/>
                </a:schemeClr>
              </a:solidFill>
            </a:endParaRPr>
          </a:p>
        </p:txBody>
      </p:sp>
      <p:sp>
        <p:nvSpPr>
          <p:cNvPr id="35" name="CuadroTexto 34">
            <a:extLst>
              <a:ext uri="{FF2B5EF4-FFF2-40B4-BE49-F238E27FC236}">
                <a16:creationId xmlns:a16="http://schemas.microsoft.com/office/drawing/2014/main" id="{9F81811F-7853-4DCE-9135-8DAAB3294ECD}"/>
              </a:ext>
            </a:extLst>
          </p:cNvPr>
          <p:cNvSpPr txBox="1"/>
          <p:nvPr/>
        </p:nvSpPr>
        <p:spPr>
          <a:xfrm>
            <a:off x="664399" y="4134369"/>
            <a:ext cx="1414955" cy="246221"/>
          </a:xfrm>
          <a:prstGeom prst="rect">
            <a:avLst/>
          </a:prstGeom>
          <a:noFill/>
        </p:spPr>
        <p:txBody>
          <a:bodyPr wrap="square" rtlCol="0">
            <a:spAutoFit/>
          </a:bodyPr>
          <a:lstStyle/>
          <a:p>
            <a:r>
              <a:rPr lang="es-ES" sz="1000" b="1" dirty="0">
                <a:solidFill>
                  <a:schemeClr val="bg1">
                    <a:lumMod val="75000"/>
                  </a:schemeClr>
                </a:solidFill>
                <a:latin typeface="Red Hat Display" panose="020B0604020202020204" charset="0"/>
                <a:ea typeface="Calibri" panose="020F0502020204030204" pitchFamily="34" charset="0"/>
                <a:cs typeface="Times New Roman" panose="02020603050405020304" pitchFamily="18" charset="0"/>
              </a:rPr>
              <a:t>25 de junio de 2021 </a:t>
            </a:r>
            <a:endParaRPr lang="es-CO" sz="1000" b="1" dirty="0">
              <a:solidFill>
                <a:schemeClr val="bg1">
                  <a:lumMod val="75000"/>
                </a:schemeClr>
              </a:solidFill>
            </a:endParaRPr>
          </a:p>
        </p:txBody>
      </p:sp>
    </p:spTree>
    <p:extLst>
      <p:ext uri="{BB962C8B-B14F-4D97-AF65-F5344CB8AC3E}">
        <p14:creationId xmlns:p14="http://schemas.microsoft.com/office/powerpoint/2010/main" val="26870139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6" name="Google Shape;116;p15"/>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33</a:t>
            </a:fld>
            <a:endParaRPr dirty="0"/>
          </a:p>
        </p:txBody>
      </p:sp>
      <p:sp>
        <p:nvSpPr>
          <p:cNvPr id="10" name="Rectángulo: esquinas diagonales redondeadas 9">
            <a:extLst>
              <a:ext uri="{FF2B5EF4-FFF2-40B4-BE49-F238E27FC236}">
                <a16:creationId xmlns:a16="http://schemas.microsoft.com/office/drawing/2014/main" id="{764EBBEA-7D6A-4090-A142-34C9C8B2B40F}"/>
              </a:ext>
            </a:extLst>
          </p:cNvPr>
          <p:cNvSpPr/>
          <p:nvPr/>
        </p:nvSpPr>
        <p:spPr>
          <a:xfrm>
            <a:off x="137886" y="65314"/>
            <a:ext cx="4005943" cy="447040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srgbClr val="002060"/>
              </a:solidFill>
            </a:endParaRPr>
          </a:p>
        </p:txBody>
      </p:sp>
      <p:pic>
        <p:nvPicPr>
          <p:cNvPr id="36" name="Imagen 35">
            <a:extLst>
              <a:ext uri="{FF2B5EF4-FFF2-40B4-BE49-F238E27FC236}">
                <a16:creationId xmlns:a16="http://schemas.microsoft.com/office/drawing/2014/main" id="{9A148138-C23E-4116-8527-67814B049C1A}"/>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4652406" y="123031"/>
            <a:ext cx="3862706" cy="2212546"/>
          </a:xfrm>
          <a:prstGeom prst="round2DiagRect">
            <a:avLst/>
          </a:prstGeom>
          <a:effectLst/>
        </p:spPr>
      </p:pic>
      <p:sp>
        <p:nvSpPr>
          <p:cNvPr id="3" name="Marcador de texto 2">
            <a:extLst>
              <a:ext uri="{FF2B5EF4-FFF2-40B4-BE49-F238E27FC236}">
                <a16:creationId xmlns:a16="http://schemas.microsoft.com/office/drawing/2014/main" id="{691B982C-D94A-4B4D-87C3-F921C689EFF6}"/>
              </a:ext>
            </a:extLst>
          </p:cNvPr>
          <p:cNvSpPr>
            <a:spLocks noGrp="1"/>
          </p:cNvSpPr>
          <p:nvPr>
            <p:ph type="body" idx="1"/>
          </p:nvPr>
        </p:nvSpPr>
        <p:spPr>
          <a:xfrm>
            <a:off x="297304" y="710322"/>
            <a:ext cx="3419100" cy="348929"/>
          </a:xfrm>
        </p:spPr>
        <p:txBody>
          <a:bodyPr/>
          <a:lstStyle/>
          <a:p>
            <a:r>
              <a:rPr lang="en-US" sz="1600" dirty="0">
                <a:solidFill>
                  <a:schemeClr val="bg1"/>
                </a:solidFill>
                <a:effectLst/>
                <a:latin typeface="Red Hat Display" panose="020B0604020202020204" charset="0"/>
                <a:ea typeface="Calibri" panose="020F0502020204030204" pitchFamily="34" charset="0"/>
                <a:cs typeface="Times New Roman" panose="02020603050405020304" pitchFamily="18" charset="0"/>
              </a:rPr>
              <a:t>Diseño e implementación de</a:t>
            </a:r>
            <a:endParaRPr lang="es-CO" sz="1800" dirty="0">
              <a:solidFill>
                <a:schemeClr val="bg1"/>
              </a:solidFill>
              <a:latin typeface="Red Hat Display" panose="020B0604020202020204" charset="0"/>
            </a:endParaRPr>
          </a:p>
        </p:txBody>
      </p:sp>
      <p:sp>
        <p:nvSpPr>
          <p:cNvPr id="12" name="CuadroTexto 11">
            <a:extLst>
              <a:ext uri="{FF2B5EF4-FFF2-40B4-BE49-F238E27FC236}">
                <a16:creationId xmlns:a16="http://schemas.microsoft.com/office/drawing/2014/main" id="{0B5E6DF5-1462-4600-914C-AFF3D861BC6E}"/>
              </a:ext>
            </a:extLst>
          </p:cNvPr>
          <p:cNvSpPr txBox="1"/>
          <p:nvPr/>
        </p:nvSpPr>
        <p:spPr>
          <a:xfrm>
            <a:off x="548890" y="734849"/>
            <a:ext cx="3419100" cy="959493"/>
          </a:xfrm>
          <a:prstGeom prst="rect">
            <a:avLst/>
          </a:prstGeom>
          <a:noFill/>
        </p:spPr>
        <p:txBody>
          <a:bodyPr wrap="square" rtlCol="0">
            <a:spAutoFit/>
          </a:bodyPr>
          <a:lstStyle/>
          <a:p>
            <a:pPr>
              <a:lnSpc>
                <a:spcPts val="2200"/>
              </a:lnSpc>
            </a:pPr>
            <a:r>
              <a:rPr lang="es-ES" sz="2800" spc="-100" dirty="0">
                <a:solidFill>
                  <a:srgbClr val="002060"/>
                </a:solidFill>
                <a:latin typeface="Poetsen One" panose="020108030300000D0203" pitchFamily="2" charset="0"/>
                <a:ea typeface="Calibri" panose="020F0502020204030204" pitchFamily="34" charset="0"/>
                <a:cs typeface="Times New Roman" panose="02020603050405020304" pitchFamily="18" charset="0"/>
              </a:rPr>
              <a:t>FAM TRIPS </a:t>
            </a:r>
          </a:p>
          <a:p>
            <a:pPr>
              <a:lnSpc>
                <a:spcPts val="2200"/>
              </a:lnSpc>
            </a:pPr>
            <a:r>
              <a:rPr lang="es-ES" sz="2800" spc="-100" dirty="0">
                <a:solidFill>
                  <a:srgbClr val="002060"/>
                </a:solidFill>
                <a:latin typeface="Poetsen One" panose="020108030300000D0203" pitchFamily="2" charset="0"/>
                <a:ea typeface="Calibri" panose="020F0502020204030204" pitchFamily="34" charset="0"/>
                <a:cs typeface="Times New Roman" panose="02020603050405020304" pitchFamily="18" charset="0"/>
              </a:rPr>
              <a:t>Y PRESS TRIPS REALIZADOS </a:t>
            </a:r>
            <a:endParaRPr lang="es-CO" sz="2800" spc="-100" dirty="0">
              <a:solidFill>
                <a:srgbClr val="002060"/>
              </a:solidFill>
            </a:endParaRPr>
          </a:p>
        </p:txBody>
      </p:sp>
      <p:sp>
        <p:nvSpPr>
          <p:cNvPr id="19" name="Rectángulo: esquinas redondeadas 18">
            <a:extLst>
              <a:ext uri="{FF2B5EF4-FFF2-40B4-BE49-F238E27FC236}">
                <a16:creationId xmlns:a16="http://schemas.microsoft.com/office/drawing/2014/main" id="{465465AB-76EB-4B7F-8820-1C3575D06C14}"/>
              </a:ext>
            </a:extLst>
          </p:cNvPr>
          <p:cNvSpPr/>
          <p:nvPr/>
        </p:nvSpPr>
        <p:spPr>
          <a:xfrm>
            <a:off x="-822284" y="1800184"/>
            <a:ext cx="5301550" cy="1040166"/>
          </a:xfrm>
          <a:prstGeom prst="roundRect">
            <a:avLst>
              <a:gd name="adj" fmla="val 50000"/>
            </a:avLst>
          </a:prstGeom>
          <a:solidFill>
            <a:srgbClr val="F8B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A89BBC"/>
              </a:solidFill>
            </a:endParaRPr>
          </a:p>
        </p:txBody>
      </p:sp>
      <p:sp>
        <p:nvSpPr>
          <p:cNvPr id="21" name="CuadroTexto 20">
            <a:extLst>
              <a:ext uri="{FF2B5EF4-FFF2-40B4-BE49-F238E27FC236}">
                <a16:creationId xmlns:a16="http://schemas.microsoft.com/office/drawing/2014/main" id="{EB90E4E1-ABC9-4CF1-B33E-C5DB8077A635}"/>
              </a:ext>
            </a:extLst>
          </p:cNvPr>
          <p:cNvSpPr txBox="1"/>
          <p:nvPr/>
        </p:nvSpPr>
        <p:spPr>
          <a:xfrm>
            <a:off x="548890" y="1902413"/>
            <a:ext cx="2924620" cy="938719"/>
          </a:xfrm>
          <a:prstGeom prst="rect">
            <a:avLst/>
          </a:prstGeom>
          <a:noFill/>
        </p:spPr>
        <p:txBody>
          <a:bodyPr wrap="square" rtlCol="0">
            <a:spAutoFit/>
          </a:bodyPr>
          <a:lstStyle/>
          <a:p>
            <a:pPr>
              <a:lnSpc>
                <a:spcPts val="3300"/>
              </a:lnSpc>
            </a:pPr>
            <a:r>
              <a:rPr lang="es-ES" sz="3200" b="1" dirty="0">
                <a:solidFill>
                  <a:schemeClr val="bg1"/>
                </a:solidFill>
                <a:effectLst/>
                <a:latin typeface="Poetsen One" panose="020108030300000D0203" pitchFamily="2" charset="0"/>
                <a:ea typeface="Calibri" panose="020F0502020204030204" pitchFamily="34" charset="0"/>
                <a:cs typeface="Times New Roman" panose="02020603050405020304" pitchFamily="18" charset="0"/>
              </a:rPr>
              <a:t>2 </a:t>
            </a:r>
            <a:r>
              <a:rPr lang="es-ES" sz="3200" b="1" dirty="0" err="1">
                <a:solidFill>
                  <a:schemeClr val="bg1"/>
                </a:solidFill>
                <a:effectLst/>
                <a:latin typeface="Poetsen One" panose="020108030300000D0203" pitchFamily="2" charset="0"/>
                <a:ea typeface="Calibri" panose="020F0502020204030204" pitchFamily="34" charset="0"/>
                <a:cs typeface="Times New Roman" panose="02020603050405020304" pitchFamily="18" charset="0"/>
              </a:rPr>
              <a:t>Fam</a:t>
            </a:r>
            <a:r>
              <a:rPr lang="es-ES" sz="3200" b="1" dirty="0">
                <a:solidFill>
                  <a:schemeClr val="bg1"/>
                </a:solidFill>
                <a:effectLst/>
                <a:latin typeface="Poetsen One" panose="020108030300000D0203" pitchFamily="2" charset="0"/>
                <a:ea typeface="Calibri" panose="020F0502020204030204" pitchFamily="34" charset="0"/>
                <a:cs typeface="Times New Roman" panose="02020603050405020304" pitchFamily="18" charset="0"/>
              </a:rPr>
              <a:t> </a:t>
            </a:r>
            <a:r>
              <a:rPr lang="es-ES" sz="3200" b="1" dirty="0" err="1">
                <a:solidFill>
                  <a:schemeClr val="bg1"/>
                </a:solidFill>
                <a:latin typeface="Poetsen One" panose="020108030300000D0203" pitchFamily="2" charset="0"/>
                <a:ea typeface="Calibri" panose="020F0502020204030204" pitchFamily="34" charset="0"/>
                <a:cs typeface="Times New Roman" panose="02020603050405020304" pitchFamily="18" charset="0"/>
              </a:rPr>
              <a:t>T</a:t>
            </a:r>
            <a:r>
              <a:rPr lang="es-ES" sz="3200" b="1" dirty="0" err="1">
                <a:solidFill>
                  <a:schemeClr val="bg1"/>
                </a:solidFill>
                <a:effectLst/>
                <a:latin typeface="Poetsen One" panose="020108030300000D0203" pitchFamily="2" charset="0"/>
                <a:ea typeface="Calibri" panose="020F0502020204030204" pitchFamily="34" charset="0"/>
                <a:cs typeface="Times New Roman" panose="02020603050405020304" pitchFamily="18" charset="0"/>
              </a:rPr>
              <a:t>rip</a:t>
            </a:r>
            <a:r>
              <a:rPr lang="es-ES" sz="3200" b="1" dirty="0">
                <a:solidFill>
                  <a:schemeClr val="bg1"/>
                </a:solidFill>
                <a:effectLst/>
                <a:latin typeface="Poetsen One" panose="020108030300000D0203" pitchFamily="2" charset="0"/>
                <a:ea typeface="Calibri" panose="020F0502020204030204" pitchFamily="34" charset="0"/>
                <a:cs typeface="Times New Roman" panose="02020603050405020304" pitchFamily="18" charset="0"/>
              </a:rPr>
              <a:t> a </a:t>
            </a:r>
          </a:p>
          <a:p>
            <a:pPr>
              <a:lnSpc>
                <a:spcPts val="3300"/>
              </a:lnSpc>
            </a:pPr>
            <a:r>
              <a:rPr lang="es-ES" sz="3200" b="1" dirty="0">
                <a:solidFill>
                  <a:schemeClr val="bg1"/>
                </a:solidFill>
                <a:effectLst/>
                <a:latin typeface="Poetsen One" panose="020108030300000D0203" pitchFamily="2" charset="0"/>
                <a:ea typeface="Calibri" panose="020F0502020204030204" pitchFamily="34" charset="0"/>
                <a:cs typeface="Times New Roman" panose="02020603050405020304" pitchFamily="18" charset="0"/>
              </a:rPr>
              <a:t>San Jacinto</a:t>
            </a:r>
          </a:p>
        </p:txBody>
      </p:sp>
      <p:grpSp>
        <p:nvGrpSpPr>
          <p:cNvPr id="4" name="Grupo 3">
            <a:extLst>
              <a:ext uri="{FF2B5EF4-FFF2-40B4-BE49-F238E27FC236}">
                <a16:creationId xmlns:a16="http://schemas.microsoft.com/office/drawing/2014/main" id="{AE618C8F-A651-48F8-8B0C-FB6A6CFE4AEB}"/>
              </a:ext>
            </a:extLst>
          </p:cNvPr>
          <p:cNvGrpSpPr/>
          <p:nvPr/>
        </p:nvGrpSpPr>
        <p:grpSpPr>
          <a:xfrm>
            <a:off x="548890" y="4697644"/>
            <a:ext cx="2159301" cy="437734"/>
            <a:chOff x="6330014" y="4690087"/>
            <a:chExt cx="2159301" cy="437734"/>
          </a:xfrm>
        </p:grpSpPr>
        <p:pic>
          <p:nvPicPr>
            <p:cNvPr id="25" name="Google Shape;123;p4">
              <a:extLst>
                <a:ext uri="{FF2B5EF4-FFF2-40B4-BE49-F238E27FC236}">
                  <a16:creationId xmlns:a16="http://schemas.microsoft.com/office/drawing/2014/main" id="{3CA73F56-871F-4B03-A345-D15A38E34F0D}"/>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7227405" y="4690087"/>
              <a:ext cx="1261910" cy="437734"/>
            </a:xfrm>
            <a:prstGeom prst="rect">
              <a:avLst/>
            </a:prstGeom>
            <a:noFill/>
            <a:ln>
              <a:noFill/>
            </a:ln>
          </p:spPr>
        </p:pic>
        <p:pic>
          <p:nvPicPr>
            <p:cNvPr id="55" name="Imagen 54">
              <a:extLst>
                <a:ext uri="{FF2B5EF4-FFF2-40B4-BE49-F238E27FC236}">
                  <a16:creationId xmlns:a16="http://schemas.microsoft.com/office/drawing/2014/main" id="{F224AF03-B00D-4429-B060-D9322CEAB20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330014" y="4720315"/>
              <a:ext cx="800141" cy="373399"/>
            </a:xfrm>
            <a:prstGeom prst="rect">
              <a:avLst/>
            </a:prstGeom>
          </p:spPr>
        </p:pic>
      </p:grpSp>
      <p:sp>
        <p:nvSpPr>
          <p:cNvPr id="35" name="CuadroTexto 34">
            <a:extLst>
              <a:ext uri="{FF2B5EF4-FFF2-40B4-BE49-F238E27FC236}">
                <a16:creationId xmlns:a16="http://schemas.microsoft.com/office/drawing/2014/main" id="{9F81811F-7853-4DCE-9135-8DAAB3294ECD}"/>
              </a:ext>
            </a:extLst>
          </p:cNvPr>
          <p:cNvSpPr txBox="1"/>
          <p:nvPr/>
        </p:nvSpPr>
        <p:spPr>
          <a:xfrm>
            <a:off x="548890" y="3872851"/>
            <a:ext cx="1808720" cy="400110"/>
          </a:xfrm>
          <a:prstGeom prst="rect">
            <a:avLst/>
          </a:prstGeom>
          <a:noFill/>
        </p:spPr>
        <p:txBody>
          <a:bodyPr wrap="square" rtlCol="0">
            <a:spAutoFit/>
          </a:bodyPr>
          <a:lstStyle/>
          <a:p>
            <a:r>
              <a:rPr lang="es-ES" sz="1000" b="1" dirty="0">
                <a:solidFill>
                  <a:schemeClr val="bg1">
                    <a:lumMod val="75000"/>
                  </a:schemeClr>
                </a:solidFill>
                <a:latin typeface="Red Hat Display" panose="020B0604020202020204" charset="0"/>
                <a:ea typeface="Calibri" panose="020F0502020204030204" pitchFamily="34" charset="0"/>
                <a:cs typeface="Times New Roman" panose="02020603050405020304" pitchFamily="18" charset="0"/>
              </a:rPr>
              <a:t>25 de junio y </a:t>
            </a:r>
          </a:p>
          <a:p>
            <a:r>
              <a:rPr lang="es-ES" sz="1000" b="1" dirty="0">
                <a:solidFill>
                  <a:schemeClr val="bg1">
                    <a:lumMod val="75000"/>
                  </a:schemeClr>
                </a:solidFill>
                <a:latin typeface="Red Hat Display" panose="020B0604020202020204" charset="0"/>
                <a:ea typeface="Calibri" panose="020F0502020204030204" pitchFamily="34" charset="0"/>
                <a:cs typeface="Times New Roman" panose="02020603050405020304" pitchFamily="18" charset="0"/>
              </a:rPr>
              <a:t>22  de noviembre de 2021 </a:t>
            </a:r>
            <a:endParaRPr lang="es-CO" sz="1000" b="1" dirty="0">
              <a:solidFill>
                <a:schemeClr val="bg1">
                  <a:lumMod val="75000"/>
                </a:schemeClr>
              </a:solidFill>
            </a:endParaRPr>
          </a:p>
        </p:txBody>
      </p:sp>
      <p:sp>
        <p:nvSpPr>
          <p:cNvPr id="37" name="CuadroTexto 36">
            <a:extLst>
              <a:ext uri="{FF2B5EF4-FFF2-40B4-BE49-F238E27FC236}">
                <a16:creationId xmlns:a16="http://schemas.microsoft.com/office/drawing/2014/main" id="{AF684014-9B6A-49E6-A733-4964B4633F35}"/>
              </a:ext>
            </a:extLst>
          </p:cNvPr>
          <p:cNvSpPr txBox="1"/>
          <p:nvPr/>
        </p:nvSpPr>
        <p:spPr>
          <a:xfrm>
            <a:off x="548890" y="2977016"/>
            <a:ext cx="3281157" cy="830997"/>
          </a:xfrm>
          <a:prstGeom prst="rect">
            <a:avLst/>
          </a:prstGeom>
          <a:noFill/>
        </p:spPr>
        <p:txBody>
          <a:bodyPr wrap="square" rtlCol="0">
            <a:spAutoFit/>
          </a:bodyPr>
          <a:lstStyle/>
          <a:p>
            <a:r>
              <a:rPr lang="es-ES" sz="1600" b="1" dirty="0">
                <a:solidFill>
                  <a:schemeClr val="tx1">
                    <a:lumMod val="50000"/>
                    <a:lumOff val="50000"/>
                  </a:schemeClr>
                </a:solidFill>
                <a:latin typeface="Red Hat Display" panose="020B0604020202020204" charset="0"/>
                <a:ea typeface="Calibri" panose="020F0502020204030204" pitchFamily="34" charset="0"/>
                <a:cs typeface="Times New Roman" panose="02020603050405020304" pitchFamily="18" charset="0"/>
              </a:rPr>
              <a:t>Participación de: </a:t>
            </a:r>
          </a:p>
          <a:p>
            <a:r>
              <a:rPr lang="es-ES" sz="1600" b="1" dirty="0">
                <a:solidFill>
                  <a:srgbClr val="F8B164"/>
                </a:solidFill>
                <a:latin typeface="Red Hat Display" panose="020B0604020202020204" charset="0"/>
                <a:ea typeface="Calibri" panose="020F0502020204030204" pitchFamily="34" charset="0"/>
                <a:cs typeface="Times New Roman" panose="02020603050405020304" pitchFamily="18" charset="0"/>
              </a:rPr>
              <a:t>15 agencias de viajes adscritas a </a:t>
            </a:r>
            <a:r>
              <a:rPr lang="es-ES" sz="1600" b="1" dirty="0" err="1">
                <a:solidFill>
                  <a:srgbClr val="F8B164"/>
                </a:solidFill>
                <a:latin typeface="Red Hat Display" panose="020B0604020202020204" charset="0"/>
                <a:ea typeface="Calibri" panose="020F0502020204030204" pitchFamily="34" charset="0"/>
                <a:cs typeface="Times New Roman" panose="02020603050405020304" pitchFamily="18" charset="0"/>
              </a:rPr>
              <a:t>Anato</a:t>
            </a:r>
            <a:r>
              <a:rPr lang="es-ES" sz="1600" b="1" dirty="0">
                <a:solidFill>
                  <a:srgbClr val="F8B164"/>
                </a:solidFill>
                <a:latin typeface="Red Hat Display" panose="020B0604020202020204" charset="0"/>
                <a:ea typeface="Calibri" panose="020F0502020204030204" pitchFamily="34" charset="0"/>
                <a:cs typeface="Times New Roman" panose="02020603050405020304" pitchFamily="18" charset="0"/>
              </a:rPr>
              <a:t> Capítulo Noroccidente</a:t>
            </a:r>
          </a:p>
        </p:txBody>
      </p:sp>
      <p:pic>
        <p:nvPicPr>
          <p:cNvPr id="17" name="Imagen 16">
            <a:extLst>
              <a:ext uri="{FF2B5EF4-FFF2-40B4-BE49-F238E27FC236}">
                <a16:creationId xmlns:a16="http://schemas.microsoft.com/office/drawing/2014/main" id="{327CD93B-980E-4B3E-8435-A863AD134DC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710149" y="2483253"/>
            <a:ext cx="3750352" cy="2467778"/>
          </a:xfrm>
          <a:prstGeom prst="round2DiagRect">
            <a:avLst/>
          </a:prstGeom>
          <a:effectLst/>
        </p:spPr>
      </p:pic>
    </p:spTree>
    <p:extLst>
      <p:ext uri="{BB962C8B-B14F-4D97-AF65-F5344CB8AC3E}">
        <p14:creationId xmlns:p14="http://schemas.microsoft.com/office/powerpoint/2010/main" val="5846601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grpSp>
        <p:nvGrpSpPr>
          <p:cNvPr id="4" name="Grupo 3">
            <a:extLst>
              <a:ext uri="{FF2B5EF4-FFF2-40B4-BE49-F238E27FC236}">
                <a16:creationId xmlns:a16="http://schemas.microsoft.com/office/drawing/2014/main" id="{A4CF5E50-BE94-4801-A4C3-8261DB971C09}"/>
              </a:ext>
            </a:extLst>
          </p:cNvPr>
          <p:cNvGrpSpPr/>
          <p:nvPr/>
        </p:nvGrpSpPr>
        <p:grpSpPr>
          <a:xfrm>
            <a:off x="195680" y="1461678"/>
            <a:ext cx="8752640" cy="2103135"/>
            <a:chOff x="176630" y="1461678"/>
            <a:chExt cx="8752640" cy="2103135"/>
          </a:xfrm>
        </p:grpSpPr>
        <p:pic>
          <p:nvPicPr>
            <p:cNvPr id="20" name="Imagen 19">
              <a:extLst>
                <a:ext uri="{FF2B5EF4-FFF2-40B4-BE49-F238E27FC236}">
                  <a16:creationId xmlns:a16="http://schemas.microsoft.com/office/drawing/2014/main" id="{0570A0EF-0BFB-46DE-9CE3-933FEB9EA09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386750" y="1464862"/>
              <a:ext cx="2099951" cy="2099951"/>
            </a:xfrm>
            <a:prstGeom prst="rect">
              <a:avLst/>
            </a:prstGeom>
            <a:effectLst>
              <a:reflection blurRad="6350" stA="50000" endA="300" endPos="38500" dist="50800" dir="5400000" sy="-100000" algn="bl" rotWithShape="0"/>
            </a:effectLst>
          </p:spPr>
        </p:pic>
        <p:pic>
          <p:nvPicPr>
            <p:cNvPr id="21" name="Imagen 20">
              <a:extLst>
                <a:ext uri="{FF2B5EF4-FFF2-40B4-BE49-F238E27FC236}">
                  <a16:creationId xmlns:a16="http://schemas.microsoft.com/office/drawing/2014/main" id="{1D5560BD-CABB-40BD-89C4-2EB32EE940B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582753" y="1464862"/>
              <a:ext cx="2136157" cy="2099951"/>
            </a:xfrm>
            <a:prstGeom prst="rect">
              <a:avLst/>
            </a:prstGeom>
            <a:effectLst>
              <a:reflection blurRad="6350" stA="50000" endA="300" endPos="38500" dist="50800" dir="5400000" sy="-100000" algn="bl" rotWithShape="0"/>
            </a:effectLst>
          </p:spPr>
        </p:pic>
        <p:pic>
          <p:nvPicPr>
            <p:cNvPr id="22" name="Imagen 21">
              <a:extLst>
                <a:ext uri="{FF2B5EF4-FFF2-40B4-BE49-F238E27FC236}">
                  <a16:creationId xmlns:a16="http://schemas.microsoft.com/office/drawing/2014/main" id="{025AEA13-B0C6-4D1A-9D62-2D00F0B3233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814961" y="1461678"/>
              <a:ext cx="2114309" cy="2099951"/>
            </a:xfrm>
            <a:prstGeom prst="rect">
              <a:avLst/>
            </a:prstGeom>
            <a:effectLst>
              <a:reflection blurRad="6350" stA="50000" endA="300" endPos="38500" dist="50800" dir="5400000" sy="-100000" algn="bl" rotWithShape="0"/>
            </a:effectLst>
          </p:spPr>
        </p:pic>
        <p:pic>
          <p:nvPicPr>
            <p:cNvPr id="19" name="Imagen 18">
              <a:extLst>
                <a:ext uri="{FF2B5EF4-FFF2-40B4-BE49-F238E27FC236}">
                  <a16:creationId xmlns:a16="http://schemas.microsoft.com/office/drawing/2014/main" id="{D751EBF6-41CC-49FB-90B7-120920E95F7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76630" y="1464862"/>
              <a:ext cx="2114068" cy="2099951"/>
            </a:xfrm>
            <a:prstGeom prst="rect">
              <a:avLst/>
            </a:prstGeom>
          </p:spPr>
        </p:pic>
      </p:grpSp>
      <p:sp>
        <p:nvSpPr>
          <p:cNvPr id="14" name="Rectángulo: esquinas superiores redondeadas 13">
            <a:extLst>
              <a:ext uri="{FF2B5EF4-FFF2-40B4-BE49-F238E27FC236}">
                <a16:creationId xmlns:a16="http://schemas.microsoft.com/office/drawing/2014/main" id="{BEEADB5F-9E64-4B2E-B471-68FF620C8F40}"/>
              </a:ext>
            </a:extLst>
          </p:cNvPr>
          <p:cNvSpPr/>
          <p:nvPr/>
        </p:nvSpPr>
        <p:spPr>
          <a:xfrm>
            <a:off x="593588" y="4101453"/>
            <a:ext cx="7956825" cy="1485900"/>
          </a:xfrm>
          <a:prstGeom prst="round2SameRect">
            <a:avLst>
              <a:gd name="adj1" fmla="val 27436"/>
              <a:gd name="adj2" fmla="val 0"/>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Rectángulo: esquinas redondeadas 11">
            <a:extLst>
              <a:ext uri="{FF2B5EF4-FFF2-40B4-BE49-F238E27FC236}">
                <a16:creationId xmlns:a16="http://schemas.microsoft.com/office/drawing/2014/main" id="{E26641A5-C16B-41E2-AA8C-96C639FBAA1A}"/>
              </a:ext>
            </a:extLst>
          </p:cNvPr>
          <p:cNvSpPr/>
          <p:nvPr/>
        </p:nvSpPr>
        <p:spPr>
          <a:xfrm>
            <a:off x="2885355" y="3794413"/>
            <a:ext cx="3373291" cy="458493"/>
          </a:xfrm>
          <a:prstGeom prst="roundRect">
            <a:avLst>
              <a:gd name="adj" fmla="val 50000"/>
            </a:avLst>
          </a:prstGeom>
          <a:solidFill>
            <a:srgbClr val="F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spc="-100" dirty="0">
                <a:solidFill>
                  <a:schemeClr val="bg1"/>
                </a:solidFill>
                <a:latin typeface="Poetsen One" panose="020108030300000D0203" pitchFamily="2" charset="0"/>
              </a:rPr>
              <a:t>CAPACITACIONES</a:t>
            </a:r>
            <a:endParaRPr lang="es-CO" sz="1800" spc="-100" dirty="0">
              <a:solidFill>
                <a:schemeClr val="bg1"/>
              </a:solidFill>
              <a:latin typeface="Poetsen One" panose="020108030300000D0203" pitchFamily="2" charset="0"/>
            </a:endParaRPr>
          </a:p>
        </p:txBody>
      </p:sp>
      <p:sp>
        <p:nvSpPr>
          <p:cNvPr id="150" name="Google Shape;150;p18"/>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34</a:t>
            </a:fld>
            <a:endParaRPr dirty="0"/>
          </a:p>
        </p:txBody>
      </p:sp>
      <p:sp>
        <p:nvSpPr>
          <p:cNvPr id="3" name="Rectángulo: esquinas superiores redondeadas 2">
            <a:extLst>
              <a:ext uri="{FF2B5EF4-FFF2-40B4-BE49-F238E27FC236}">
                <a16:creationId xmlns:a16="http://schemas.microsoft.com/office/drawing/2014/main" id="{D150E573-2BEC-4A53-94BF-A4EC9A0A418F}"/>
              </a:ext>
            </a:extLst>
          </p:cNvPr>
          <p:cNvSpPr/>
          <p:nvPr/>
        </p:nvSpPr>
        <p:spPr>
          <a:xfrm rot="10800000">
            <a:off x="938857" y="-398277"/>
            <a:ext cx="7266287" cy="1485900"/>
          </a:xfrm>
          <a:prstGeom prst="round2SameRect">
            <a:avLst>
              <a:gd name="adj1" fmla="val 27436"/>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7" name="Google Shape;137;p18"/>
          <p:cNvSpPr txBox="1">
            <a:spLocks noGrp="1"/>
          </p:cNvSpPr>
          <p:nvPr>
            <p:ph type="subTitle" idx="4294967295"/>
          </p:nvPr>
        </p:nvSpPr>
        <p:spPr>
          <a:xfrm>
            <a:off x="1192048" y="4322958"/>
            <a:ext cx="6759905" cy="727755"/>
          </a:xfrm>
          <a:prstGeom prst="rect">
            <a:avLst/>
          </a:prstGeom>
        </p:spPr>
        <p:txBody>
          <a:bodyPr spcFirstLastPara="1" wrap="square" lIns="0" tIns="0" rIns="0" bIns="0" anchor="t" anchorCtr="0">
            <a:noAutofit/>
          </a:bodyPr>
          <a:lstStyle/>
          <a:p>
            <a:pPr marL="0" lvl="0" indent="0" algn="ctr" rtl="0">
              <a:lnSpc>
                <a:spcPts val="1400"/>
              </a:lnSpc>
              <a:spcBef>
                <a:spcPts val="600"/>
              </a:spcBef>
              <a:spcAft>
                <a:spcPts val="0"/>
              </a:spcAft>
              <a:buNone/>
            </a:pPr>
            <a:r>
              <a:rPr lang="es-ES" sz="1400" dirty="0">
                <a:solidFill>
                  <a:schemeClr val="tx1">
                    <a:lumMod val="50000"/>
                    <a:lumOff val="50000"/>
                  </a:schemeClr>
                </a:solidFill>
              </a:rPr>
              <a:t>Dirigidas a autoridades de turismo y a empresarios del sector, con las cuales se les dan herramientas para mejorar la competitividad turística de sus territorios.</a:t>
            </a:r>
          </a:p>
        </p:txBody>
      </p:sp>
      <p:sp>
        <p:nvSpPr>
          <p:cNvPr id="136" name="Google Shape;136;p18"/>
          <p:cNvSpPr txBox="1">
            <a:spLocks noGrp="1"/>
          </p:cNvSpPr>
          <p:nvPr>
            <p:ph type="ctrTitle" idx="4294967295"/>
          </p:nvPr>
        </p:nvSpPr>
        <p:spPr>
          <a:xfrm>
            <a:off x="1040130" y="220275"/>
            <a:ext cx="7063740" cy="672560"/>
          </a:xfrm>
          <a:prstGeom prst="rect">
            <a:avLst/>
          </a:prstGeom>
        </p:spPr>
        <p:txBody>
          <a:bodyPr spcFirstLastPara="1" wrap="square" lIns="0" tIns="0" rIns="0" bIns="0" anchor="b" anchorCtr="0">
            <a:noAutofit/>
          </a:bodyPr>
          <a:lstStyle/>
          <a:p>
            <a:pPr marL="0" lvl="0" indent="0" algn="ctr" rtl="0">
              <a:lnSpc>
                <a:spcPct val="80000"/>
              </a:lnSpc>
              <a:spcBef>
                <a:spcPts val="0"/>
              </a:spcBef>
              <a:spcAft>
                <a:spcPts val="0"/>
              </a:spcAft>
              <a:buNone/>
            </a:pPr>
            <a:r>
              <a:rPr lang="es-ES" sz="2000" spc="-100" dirty="0">
                <a:solidFill>
                  <a:srgbClr val="002060"/>
                </a:solidFill>
                <a:latin typeface="Poetsen One" panose="020108030300000D0203" pitchFamily="2" charset="0"/>
              </a:rPr>
              <a:t>15 ESPACIOS DE FORMACION CON ENTIDADES ALIADAS </a:t>
            </a:r>
            <a:r>
              <a:rPr lang="es-ES" sz="2000" spc="-100" dirty="0">
                <a:solidFill>
                  <a:schemeClr val="tx1">
                    <a:lumMod val="50000"/>
                    <a:lumOff val="50000"/>
                  </a:schemeClr>
                </a:solidFill>
                <a:latin typeface="Poetsen One" panose="020108030300000D0203" pitchFamily="2" charset="0"/>
              </a:rPr>
              <a:t>PARA FORTALECIMIENTO DEL ICT</a:t>
            </a:r>
            <a:br>
              <a:rPr lang="es-ES" sz="2000" spc="-100" dirty="0">
                <a:solidFill>
                  <a:schemeClr val="tx1">
                    <a:lumMod val="50000"/>
                    <a:lumOff val="50000"/>
                  </a:schemeClr>
                </a:solidFill>
                <a:latin typeface="Poetsen One" panose="020108030300000D0203" pitchFamily="2" charset="0"/>
              </a:rPr>
            </a:br>
            <a:r>
              <a:rPr lang="es-ES" sz="2000" spc="-100" dirty="0">
                <a:solidFill>
                  <a:schemeClr val="tx1">
                    <a:lumMod val="50000"/>
                    <a:lumOff val="50000"/>
                  </a:schemeClr>
                </a:solidFill>
                <a:latin typeface="Poetsen One" panose="020108030300000D0203" pitchFamily="2" charset="0"/>
              </a:rPr>
              <a:t>341 personas beneficiadas </a:t>
            </a:r>
          </a:p>
        </p:txBody>
      </p:sp>
      <p:sp>
        <p:nvSpPr>
          <p:cNvPr id="15" name="CuadroTexto 14">
            <a:extLst>
              <a:ext uri="{FF2B5EF4-FFF2-40B4-BE49-F238E27FC236}">
                <a16:creationId xmlns:a16="http://schemas.microsoft.com/office/drawing/2014/main" id="{A96CFDDE-AAA8-4D2D-AB90-98C88B0A2BE7}"/>
              </a:ext>
            </a:extLst>
          </p:cNvPr>
          <p:cNvSpPr txBox="1"/>
          <p:nvPr/>
        </p:nvSpPr>
        <p:spPr>
          <a:xfrm>
            <a:off x="2374819" y="1167762"/>
            <a:ext cx="2189948" cy="261610"/>
          </a:xfrm>
          <a:prstGeom prst="rect">
            <a:avLst/>
          </a:prstGeom>
          <a:noFill/>
        </p:spPr>
        <p:txBody>
          <a:bodyPr wrap="square">
            <a:spAutoFit/>
          </a:bodyPr>
          <a:lstStyle/>
          <a:p>
            <a:pPr algn="ctr"/>
            <a:r>
              <a:rPr lang="es-CO" sz="1100" dirty="0">
                <a:solidFill>
                  <a:schemeClr val="bg1"/>
                </a:solidFill>
              </a:rPr>
              <a:t>30 personas capacitadas</a:t>
            </a:r>
          </a:p>
        </p:txBody>
      </p:sp>
      <p:sp>
        <p:nvSpPr>
          <p:cNvPr id="16" name="CuadroTexto 15">
            <a:extLst>
              <a:ext uri="{FF2B5EF4-FFF2-40B4-BE49-F238E27FC236}">
                <a16:creationId xmlns:a16="http://schemas.microsoft.com/office/drawing/2014/main" id="{91E562F8-0AFB-4C98-A9D8-6C3246EEA3B9}"/>
              </a:ext>
            </a:extLst>
          </p:cNvPr>
          <p:cNvSpPr txBox="1"/>
          <p:nvPr/>
        </p:nvSpPr>
        <p:spPr>
          <a:xfrm>
            <a:off x="4563795" y="1167762"/>
            <a:ext cx="2189948" cy="261610"/>
          </a:xfrm>
          <a:prstGeom prst="rect">
            <a:avLst/>
          </a:prstGeom>
          <a:noFill/>
        </p:spPr>
        <p:txBody>
          <a:bodyPr wrap="square">
            <a:spAutoFit/>
          </a:bodyPr>
          <a:lstStyle/>
          <a:p>
            <a:pPr algn="ctr"/>
            <a:r>
              <a:rPr lang="es-CO" sz="1100" dirty="0">
                <a:solidFill>
                  <a:schemeClr val="bg1"/>
                </a:solidFill>
              </a:rPr>
              <a:t>20 personas capacitadas</a:t>
            </a:r>
          </a:p>
        </p:txBody>
      </p:sp>
      <p:sp>
        <p:nvSpPr>
          <p:cNvPr id="17" name="CuadroTexto 16">
            <a:extLst>
              <a:ext uri="{FF2B5EF4-FFF2-40B4-BE49-F238E27FC236}">
                <a16:creationId xmlns:a16="http://schemas.microsoft.com/office/drawing/2014/main" id="{9769366A-30B2-4AA9-B379-9697EC6C1CF5}"/>
              </a:ext>
            </a:extLst>
          </p:cNvPr>
          <p:cNvSpPr txBox="1"/>
          <p:nvPr/>
        </p:nvSpPr>
        <p:spPr>
          <a:xfrm>
            <a:off x="6752772" y="1167762"/>
            <a:ext cx="2189948" cy="261610"/>
          </a:xfrm>
          <a:prstGeom prst="rect">
            <a:avLst/>
          </a:prstGeom>
          <a:noFill/>
        </p:spPr>
        <p:txBody>
          <a:bodyPr wrap="square">
            <a:spAutoFit/>
          </a:bodyPr>
          <a:lstStyle/>
          <a:p>
            <a:pPr algn="ctr"/>
            <a:r>
              <a:rPr lang="es-CO" sz="1100" dirty="0">
                <a:solidFill>
                  <a:schemeClr val="bg1"/>
                </a:solidFill>
              </a:rPr>
              <a:t>46 personas capacitadas</a:t>
            </a:r>
          </a:p>
        </p:txBody>
      </p:sp>
      <p:sp>
        <p:nvSpPr>
          <p:cNvPr id="18" name="CuadroTexto 17">
            <a:extLst>
              <a:ext uri="{FF2B5EF4-FFF2-40B4-BE49-F238E27FC236}">
                <a16:creationId xmlns:a16="http://schemas.microsoft.com/office/drawing/2014/main" id="{BB592CCA-EC9E-403A-9E3F-F56C4E5D7772}"/>
              </a:ext>
            </a:extLst>
          </p:cNvPr>
          <p:cNvSpPr txBox="1"/>
          <p:nvPr/>
        </p:nvSpPr>
        <p:spPr>
          <a:xfrm>
            <a:off x="185843" y="1167762"/>
            <a:ext cx="2189948" cy="261610"/>
          </a:xfrm>
          <a:prstGeom prst="rect">
            <a:avLst/>
          </a:prstGeom>
          <a:noFill/>
        </p:spPr>
        <p:txBody>
          <a:bodyPr wrap="square">
            <a:spAutoFit/>
          </a:bodyPr>
          <a:lstStyle/>
          <a:p>
            <a:pPr algn="ctr"/>
            <a:r>
              <a:rPr lang="es-CO" sz="1100" dirty="0">
                <a:solidFill>
                  <a:schemeClr val="bg1"/>
                </a:solidFill>
              </a:rPr>
              <a:t>15 personas capacitadas</a:t>
            </a:r>
          </a:p>
        </p:txBody>
      </p:sp>
    </p:spTree>
    <p:extLst>
      <p:ext uri="{BB962C8B-B14F-4D97-AF65-F5344CB8AC3E}">
        <p14:creationId xmlns:p14="http://schemas.microsoft.com/office/powerpoint/2010/main" val="18841183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50" name="Google Shape;150;p18"/>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35</a:t>
            </a:fld>
            <a:endParaRPr dirty="0"/>
          </a:p>
        </p:txBody>
      </p:sp>
      <p:sp>
        <p:nvSpPr>
          <p:cNvPr id="3" name="Rectángulo: esquinas superiores redondeadas 2">
            <a:extLst>
              <a:ext uri="{FF2B5EF4-FFF2-40B4-BE49-F238E27FC236}">
                <a16:creationId xmlns:a16="http://schemas.microsoft.com/office/drawing/2014/main" id="{D150E573-2BEC-4A53-94BF-A4EC9A0A418F}"/>
              </a:ext>
            </a:extLst>
          </p:cNvPr>
          <p:cNvSpPr/>
          <p:nvPr/>
        </p:nvSpPr>
        <p:spPr>
          <a:xfrm rot="10800000">
            <a:off x="938857" y="-398277"/>
            <a:ext cx="7266287" cy="1485900"/>
          </a:xfrm>
          <a:prstGeom prst="round2SameRect">
            <a:avLst>
              <a:gd name="adj1" fmla="val 27436"/>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6" name="Google Shape;136;p18"/>
          <p:cNvSpPr txBox="1">
            <a:spLocks noGrp="1"/>
          </p:cNvSpPr>
          <p:nvPr>
            <p:ph type="ctrTitle" idx="4294967295"/>
          </p:nvPr>
        </p:nvSpPr>
        <p:spPr>
          <a:xfrm>
            <a:off x="1040130" y="220275"/>
            <a:ext cx="7063740" cy="672560"/>
          </a:xfrm>
          <a:prstGeom prst="rect">
            <a:avLst/>
          </a:prstGeom>
        </p:spPr>
        <p:txBody>
          <a:bodyPr spcFirstLastPara="1" wrap="square" lIns="0" tIns="0" rIns="0" bIns="0" anchor="b" anchorCtr="0">
            <a:noAutofit/>
          </a:bodyPr>
          <a:lstStyle/>
          <a:p>
            <a:pPr marL="0" lvl="0" indent="0" algn="ctr" rtl="0">
              <a:lnSpc>
                <a:spcPct val="80000"/>
              </a:lnSpc>
              <a:spcBef>
                <a:spcPts val="0"/>
              </a:spcBef>
              <a:spcAft>
                <a:spcPts val="0"/>
              </a:spcAft>
              <a:buNone/>
            </a:pPr>
            <a:r>
              <a:rPr lang="es-ES" sz="2400" spc="-100" dirty="0">
                <a:solidFill>
                  <a:srgbClr val="002060"/>
                </a:solidFill>
                <a:latin typeface="Poetsen One" panose="020108030300000D0203" pitchFamily="2" charset="0"/>
              </a:rPr>
              <a:t>ESPACIOS DE FORMACIONES CON ENTIDADES ALIADAS </a:t>
            </a:r>
            <a:r>
              <a:rPr lang="es-ES" sz="2400" spc="-100" dirty="0">
                <a:solidFill>
                  <a:schemeClr val="tx1">
                    <a:lumMod val="50000"/>
                    <a:lumOff val="50000"/>
                  </a:schemeClr>
                </a:solidFill>
                <a:latin typeface="Poetsen One" panose="020108030300000D0203" pitchFamily="2" charset="0"/>
              </a:rPr>
              <a:t>PARA FORTALECIMIENTO DEL ICT GESTIONADOS </a:t>
            </a:r>
          </a:p>
        </p:txBody>
      </p:sp>
      <p:pic>
        <p:nvPicPr>
          <p:cNvPr id="24" name="Google Shape;339;p41">
            <a:extLst>
              <a:ext uri="{FF2B5EF4-FFF2-40B4-BE49-F238E27FC236}">
                <a16:creationId xmlns:a16="http://schemas.microsoft.com/office/drawing/2014/main" id="{C1C6224E-2D3D-4832-8176-32B70A2FC781}"/>
              </a:ext>
            </a:extLst>
          </p:cNvPr>
          <p:cNvPicPr preferRelativeResize="0"/>
          <p:nvPr/>
        </p:nvPicPr>
        <p:blipFill>
          <a:blip r:embed="rId3" cstate="hqprint">
            <a:extLst>
              <a:ext uri="{28A0092B-C50C-407E-A947-70E740481C1C}">
                <a14:useLocalDpi xmlns:a14="http://schemas.microsoft.com/office/drawing/2010/main"/>
              </a:ext>
            </a:extLst>
          </a:blip>
          <a:srcRect/>
          <a:stretch/>
        </p:blipFill>
        <p:spPr>
          <a:xfrm>
            <a:off x="446321" y="1270515"/>
            <a:ext cx="3962356" cy="2743627"/>
          </a:xfrm>
          <a:prstGeom prst="round2DiagRect">
            <a:avLst>
              <a:gd name="adj1" fmla="val 15278"/>
              <a:gd name="adj2" fmla="val 0"/>
            </a:avLst>
          </a:prstGeom>
          <a:noFill/>
          <a:ln>
            <a:noFill/>
          </a:ln>
          <a:effectLst/>
        </p:spPr>
      </p:pic>
      <p:sp>
        <p:nvSpPr>
          <p:cNvPr id="25" name="Rectángulo: esquinas superiores redondeadas 24">
            <a:extLst>
              <a:ext uri="{FF2B5EF4-FFF2-40B4-BE49-F238E27FC236}">
                <a16:creationId xmlns:a16="http://schemas.microsoft.com/office/drawing/2014/main" id="{F95E3E45-9F5C-47C4-82EB-0F92B9B21DE2}"/>
              </a:ext>
            </a:extLst>
          </p:cNvPr>
          <p:cNvSpPr/>
          <p:nvPr/>
        </p:nvSpPr>
        <p:spPr>
          <a:xfrm>
            <a:off x="446321" y="3728179"/>
            <a:ext cx="3962356" cy="1485900"/>
          </a:xfrm>
          <a:prstGeom prst="round2SameRect">
            <a:avLst>
              <a:gd name="adj1" fmla="val 27436"/>
              <a:gd name="adj2" fmla="val 0"/>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Google Shape;137;p18">
            <a:extLst>
              <a:ext uri="{FF2B5EF4-FFF2-40B4-BE49-F238E27FC236}">
                <a16:creationId xmlns:a16="http://schemas.microsoft.com/office/drawing/2014/main" id="{5A384288-C742-406E-84BD-C60F38F271D2}"/>
              </a:ext>
            </a:extLst>
          </p:cNvPr>
          <p:cNvSpPr txBox="1">
            <a:spLocks/>
          </p:cNvSpPr>
          <p:nvPr/>
        </p:nvSpPr>
        <p:spPr>
          <a:xfrm>
            <a:off x="703803" y="3863518"/>
            <a:ext cx="3447392" cy="111262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1"/>
              </a:buClr>
              <a:buSzPts val="2400"/>
              <a:buFont typeface="Raleway"/>
              <a:buChar char="╸"/>
              <a:defRPr sz="2400" b="0" i="0" u="none" strike="noStrike" cap="none">
                <a:solidFill>
                  <a:schemeClr val="lt1"/>
                </a:solidFill>
                <a:latin typeface="Raleway"/>
                <a:ea typeface="Raleway"/>
                <a:cs typeface="Raleway"/>
                <a:sym typeface="Raleway"/>
              </a:defRPr>
            </a:lvl1pPr>
            <a:lvl2pPr marL="914400" marR="0" lvl="1" indent="-381000" algn="l" rtl="0">
              <a:lnSpc>
                <a:spcPct val="100000"/>
              </a:lnSpc>
              <a:spcBef>
                <a:spcPts val="0"/>
              </a:spcBef>
              <a:spcAft>
                <a:spcPts val="0"/>
              </a:spcAft>
              <a:buClr>
                <a:schemeClr val="lt2"/>
              </a:buClr>
              <a:buSzPts val="2400"/>
              <a:buFont typeface="Raleway"/>
              <a:buChar char="╶"/>
              <a:defRPr sz="2400" b="0" i="0" u="none" strike="noStrike" cap="none">
                <a:solidFill>
                  <a:schemeClr val="lt1"/>
                </a:solidFill>
                <a:latin typeface="Raleway"/>
                <a:ea typeface="Raleway"/>
                <a:cs typeface="Raleway"/>
                <a:sym typeface="Raleway"/>
              </a:defRPr>
            </a:lvl2pPr>
            <a:lvl3pPr marL="1371600" marR="0" lvl="2" indent="-381000" algn="l" rtl="0">
              <a:lnSpc>
                <a:spcPct val="100000"/>
              </a:lnSpc>
              <a:spcBef>
                <a:spcPts val="0"/>
              </a:spcBef>
              <a:spcAft>
                <a:spcPts val="0"/>
              </a:spcAft>
              <a:buClr>
                <a:schemeClr val="dk2"/>
              </a:buClr>
              <a:buSzPts val="2400"/>
              <a:buFont typeface="Raleway"/>
              <a:buChar char="╶"/>
              <a:defRPr sz="2400" b="0" i="0" u="none" strike="noStrike" cap="none">
                <a:solidFill>
                  <a:schemeClr val="lt1"/>
                </a:solidFill>
                <a:latin typeface="Raleway"/>
                <a:ea typeface="Raleway"/>
                <a:cs typeface="Raleway"/>
                <a:sym typeface="Raleway"/>
              </a:defRPr>
            </a:lvl3pPr>
            <a:lvl4pPr marL="1828800" marR="0" lvl="3" indent="-381000" algn="l" rtl="0">
              <a:lnSpc>
                <a:spcPct val="100000"/>
              </a:lnSpc>
              <a:spcBef>
                <a:spcPts val="0"/>
              </a:spcBef>
              <a:spcAft>
                <a:spcPts val="0"/>
              </a:spcAft>
              <a:buClr>
                <a:schemeClr val="dk2"/>
              </a:buClr>
              <a:buSzPts val="2400"/>
              <a:buFont typeface="Raleway"/>
              <a:buChar char="╶"/>
              <a:defRPr sz="2400" b="0" i="0" u="none" strike="noStrike" cap="none">
                <a:solidFill>
                  <a:schemeClr val="lt1"/>
                </a:solidFill>
                <a:latin typeface="Raleway"/>
                <a:ea typeface="Raleway"/>
                <a:cs typeface="Raleway"/>
                <a:sym typeface="Raleway"/>
              </a:defRPr>
            </a:lvl4pPr>
            <a:lvl5pPr marL="2286000" marR="0" lvl="4" indent="-381000" algn="l" rtl="0">
              <a:lnSpc>
                <a:spcPct val="100000"/>
              </a:lnSpc>
              <a:spcBef>
                <a:spcPts val="0"/>
              </a:spcBef>
              <a:spcAft>
                <a:spcPts val="0"/>
              </a:spcAft>
              <a:buClr>
                <a:schemeClr val="dk2"/>
              </a:buClr>
              <a:buSzPts val="2400"/>
              <a:buFont typeface="Raleway"/>
              <a:buChar char="╶"/>
              <a:defRPr sz="2400" b="0" i="0" u="none" strike="noStrike" cap="none">
                <a:solidFill>
                  <a:schemeClr val="lt1"/>
                </a:solidFill>
                <a:latin typeface="Raleway"/>
                <a:ea typeface="Raleway"/>
                <a:cs typeface="Raleway"/>
                <a:sym typeface="Raleway"/>
              </a:defRPr>
            </a:lvl5pPr>
            <a:lvl6pPr marL="2743200" marR="0" lvl="5" indent="-381000" algn="l" rtl="0">
              <a:lnSpc>
                <a:spcPct val="100000"/>
              </a:lnSpc>
              <a:spcBef>
                <a:spcPts val="0"/>
              </a:spcBef>
              <a:spcAft>
                <a:spcPts val="0"/>
              </a:spcAft>
              <a:buClr>
                <a:schemeClr val="dk2"/>
              </a:buClr>
              <a:buSzPts val="2400"/>
              <a:buFont typeface="Raleway"/>
              <a:buChar char="╶"/>
              <a:defRPr sz="2400" b="0" i="0" u="none" strike="noStrike" cap="none">
                <a:solidFill>
                  <a:schemeClr val="lt1"/>
                </a:solidFill>
                <a:latin typeface="Raleway"/>
                <a:ea typeface="Raleway"/>
                <a:cs typeface="Raleway"/>
                <a:sym typeface="Raleway"/>
              </a:defRPr>
            </a:lvl6pPr>
            <a:lvl7pPr marL="3200400" marR="0" lvl="6" indent="-381000" algn="l" rtl="0">
              <a:lnSpc>
                <a:spcPct val="100000"/>
              </a:lnSpc>
              <a:spcBef>
                <a:spcPts val="0"/>
              </a:spcBef>
              <a:spcAft>
                <a:spcPts val="0"/>
              </a:spcAft>
              <a:buClr>
                <a:schemeClr val="dk2"/>
              </a:buClr>
              <a:buSzPts val="2400"/>
              <a:buFont typeface="Raleway"/>
              <a:buChar char="╶"/>
              <a:defRPr sz="2400" b="0" i="0" u="none" strike="noStrike" cap="none">
                <a:solidFill>
                  <a:schemeClr val="lt1"/>
                </a:solidFill>
                <a:latin typeface="Raleway"/>
                <a:ea typeface="Raleway"/>
                <a:cs typeface="Raleway"/>
                <a:sym typeface="Raleway"/>
              </a:defRPr>
            </a:lvl7pPr>
            <a:lvl8pPr marL="3657600" marR="0" lvl="7" indent="-381000" algn="l" rtl="0">
              <a:lnSpc>
                <a:spcPct val="100000"/>
              </a:lnSpc>
              <a:spcBef>
                <a:spcPts val="0"/>
              </a:spcBef>
              <a:spcAft>
                <a:spcPts val="0"/>
              </a:spcAft>
              <a:buClr>
                <a:schemeClr val="dk2"/>
              </a:buClr>
              <a:buSzPts val="2400"/>
              <a:buFont typeface="Raleway"/>
              <a:buChar char="╶"/>
              <a:defRPr sz="2400" b="0" i="0" u="none" strike="noStrike" cap="none">
                <a:solidFill>
                  <a:schemeClr val="lt1"/>
                </a:solidFill>
                <a:latin typeface="Raleway"/>
                <a:ea typeface="Raleway"/>
                <a:cs typeface="Raleway"/>
                <a:sym typeface="Raleway"/>
              </a:defRPr>
            </a:lvl8pPr>
            <a:lvl9pPr marL="4114800" marR="0" lvl="8" indent="-381000" algn="l" rtl="0">
              <a:lnSpc>
                <a:spcPct val="100000"/>
              </a:lnSpc>
              <a:spcBef>
                <a:spcPts val="0"/>
              </a:spcBef>
              <a:spcAft>
                <a:spcPts val="0"/>
              </a:spcAft>
              <a:buClr>
                <a:schemeClr val="dk2"/>
              </a:buClr>
              <a:buSzPts val="2400"/>
              <a:buFont typeface="Raleway"/>
              <a:buChar char="╶"/>
              <a:defRPr sz="2400" b="0" i="0" u="none" strike="noStrike" cap="none">
                <a:solidFill>
                  <a:schemeClr val="lt1"/>
                </a:solidFill>
                <a:latin typeface="Raleway"/>
                <a:ea typeface="Raleway"/>
                <a:cs typeface="Raleway"/>
                <a:sym typeface="Raleway"/>
              </a:defRPr>
            </a:lvl9pPr>
          </a:lstStyle>
          <a:p>
            <a:pPr marL="0" indent="0" algn="ctr">
              <a:lnSpc>
                <a:spcPts val="1000"/>
              </a:lnSpc>
              <a:buFont typeface="Raleway"/>
              <a:buNone/>
            </a:pPr>
            <a:r>
              <a:rPr lang="es-ES" sz="1000" dirty="0">
                <a:solidFill>
                  <a:schemeClr val="tx1">
                    <a:lumMod val="50000"/>
                    <a:lumOff val="50000"/>
                  </a:schemeClr>
                </a:solidFill>
              </a:rPr>
              <a:t>14 gestores turísticos del Departamento de Bolívar, fueron beneficiados con el </a:t>
            </a:r>
            <a:r>
              <a:rPr lang="es-ES" sz="1100" b="1" dirty="0">
                <a:solidFill>
                  <a:schemeClr val="tx1">
                    <a:lumMod val="50000"/>
                    <a:lumOff val="50000"/>
                  </a:schemeClr>
                </a:solidFill>
              </a:rPr>
              <a:t>Diplomado en Turismo Rural,</a:t>
            </a:r>
            <a:r>
              <a:rPr lang="es-ES" sz="1000" dirty="0">
                <a:solidFill>
                  <a:schemeClr val="tx1">
                    <a:lumMod val="50000"/>
                    <a:lumOff val="50000"/>
                  </a:schemeClr>
                </a:solidFill>
              </a:rPr>
              <a:t> realizado por el convenio entre FONTUR-MINCIT-FUNDAPANACA. Se desarrolló entre el 12 de enero al 11 de febrero de 2021, con una intensidad Horaria de 240 Horas, en las instalaciones del Parque Nacional de la Cultura Agropecuaria PANACA en Quimbaya-</a:t>
            </a:r>
            <a:r>
              <a:rPr lang="es-ES" sz="1000" dirty="0" err="1">
                <a:solidFill>
                  <a:schemeClr val="tx1">
                    <a:lumMod val="50000"/>
                    <a:lumOff val="50000"/>
                  </a:schemeClr>
                </a:solidFill>
              </a:rPr>
              <a:t>Quindio</a:t>
            </a:r>
            <a:r>
              <a:rPr lang="es-ES" sz="1000" dirty="0">
                <a:solidFill>
                  <a:schemeClr val="tx1">
                    <a:lumMod val="50000"/>
                    <a:lumOff val="50000"/>
                  </a:schemeClr>
                </a:solidFill>
              </a:rPr>
              <a:t>. </a:t>
            </a:r>
          </a:p>
        </p:txBody>
      </p:sp>
      <p:pic>
        <p:nvPicPr>
          <p:cNvPr id="32" name="Imagen 31">
            <a:extLst>
              <a:ext uri="{FF2B5EF4-FFF2-40B4-BE49-F238E27FC236}">
                <a16:creationId xmlns:a16="http://schemas.microsoft.com/office/drawing/2014/main" id="{2C922A63-5FF2-4B02-B3DC-01D3EB6A366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67989" y="1270515"/>
            <a:ext cx="3483554" cy="3489438"/>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27922114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6" name="Google Shape;116;p15"/>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36</a:t>
            </a:fld>
            <a:endParaRPr dirty="0"/>
          </a:p>
        </p:txBody>
      </p:sp>
      <p:sp>
        <p:nvSpPr>
          <p:cNvPr id="10" name="Rectángulo: esquinas diagonales redondeadas 9">
            <a:extLst>
              <a:ext uri="{FF2B5EF4-FFF2-40B4-BE49-F238E27FC236}">
                <a16:creationId xmlns:a16="http://schemas.microsoft.com/office/drawing/2014/main" id="{764EBBEA-7D6A-4090-A142-34C9C8B2B40F}"/>
              </a:ext>
            </a:extLst>
          </p:cNvPr>
          <p:cNvSpPr/>
          <p:nvPr/>
        </p:nvSpPr>
        <p:spPr>
          <a:xfrm>
            <a:off x="137886" y="65314"/>
            <a:ext cx="4005943" cy="447040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 name="Marcador de texto 2">
            <a:extLst>
              <a:ext uri="{FF2B5EF4-FFF2-40B4-BE49-F238E27FC236}">
                <a16:creationId xmlns:a16="http://schemas.microsoft.com/office/drawing/2014/main" id="{691B982C-D94A-4B4D-87C3-F921C689EFF6}"/>
              </a:ext>
            </a:extLst>
          </p:cNvPr>
          <p:cNvSpPr>
            <a:spLocks noGrp="1"/>
          </p:cNvSpPr>
          <p:nvPr>
            <p:ph type="body" idx="1"/>
          </p:nvPr>
        </p:nvSpPr>
        <p:spPr>
          <a:xfrm>
            <a:off x="297304" y="785067"/>
            <a:ext cx="3419100" cy="348929"/>
          </a:xfrm>
        </p:spPr>
        <p:txBody>
          <a:bodyPr/>
          <a:lstStyle/>
          <a:p>
            <a:r>
              <a:rPr lang="en-US" sz="1600" dirty="0">
                <a:solidFill>
                  <a:schemeClr val="bg1"/>
                </a:solidFill>
                <a:effectLst/>
                <a:latin typeface="Red Hat Display" panose="020B0604020202020204" charset="0"/>
                <a:ea typeface="Calibri" panose="020F0502020204030204" pitchFamily="34" charset="0"/>
                <a:cs typeface="Times New Roman" panose="02020603050405020304" pitchFamily="18" charset="0"/>
              </a:rPr>
              <a:t>Diseño e implementación de</a:t>
            </a:r>
            <a:endParaRPr lang="es-CO" sz="1800" dirty="0">
              <a:solidFill>
                <a:schemeClr val="bg1"/>
              </a:solidFill>
              <a:latin typeface="Red Hat Display" panose="020B0604020202020204" charset="0"/>
            </a:endParaRPr>
          </a:p>
        </p:txBody>
      </p:sp>
      <p:sp>
        <p:nvSpPr>
          <p:cNvPr id="12" name="CuadroTexto 11">
            <a:extLst>
              <a:ext uri="{FF2B5EF4-FFF2-40B4-BE49-F238E27FC236}">
                <a16:creationId xmlns:a16="http://schemas.microsoft.com/office/drawing/2014/main" id="{0B5E6DF5-1462-4600-914C-AFF3D861BC6E}"/>
              </a:ext>
            </a:extLst>
          </p:cNvPr>
          <p:cNvSpPr txBox="1"/>
          <p:nvPr/>
        </p:nvSpPr>
        <p:spPr>
          <a:xfrm>
            <a:off x="629204" y="809594"/>
            <a:ext cx="3419100" cy="656590"/>
          </a:xfrm>
          <a:prstGeom prst="rect">
            <a:avLst/>
          </a:prstGeom>
          <a:noFill/>
        </p:spPr>
        <p:txBody>
          <a:bodyPr wrap="square" rtlCol="0">
            <a:spAutoFit/>
          </a:bodyPr>
          <a:lstStyle/>
          <a:p>
            <a:pPr>
              <a:lnSpc>
                <a:spcPts val="2200"/>
              </a:lnSpc>
            </a:pPr>
            <a:r>
              <a:rPr lang="es-ES" sz="2400" spc="-100" dirty="0">
                <a:solidFill>
                  <a:srgbClr val="002060"/>
                </a:solidFill>
                <a:latin typeface="Poetsen One" panose="020108030300000D0203" pitchFamily="2" charset="0"/>
                <a:ea typeface="Calibri" panose="020F0502020204030204" pitchFamily="34" charset="0"/>
                <a:cs typeface="Times New Roman" panose="02020603050405020304" pitchFamily="18" charset="0"/>
              </a:rPr>
              <a:t>CONSTRUCCIÓN DE SENDERO TURÍSTICO </a:t>
            </a:r>
            <a:endParaRPr lang="es-CO" sz="2400" spc="-100" dirty="0">
              <a:solidFill>
                <a:srgbClr val="002060"/>
              </a:solidFill>
            </a:endParaRPr>
          </a:p>
        </p:txBody>
      </p:sp>
      <p:sp>
        <p:nvSpPr>
          <p:cNvPr id="21" name="CuadroTexto 20">
            <a:extLst>
              <a:ext uri="{FF2B5EF4-FFF2-40B4-BE49-F238E27FC236}">
                <a16:creationId xmlns:a16="http://schemas.microsoft.com/office/drawing/2014/main" id="{EB90E4E1-ABC9-4CF1-B33E-C5DB8077A635}"/>
              </a:ext>
            </a:extLst>
          </p:cNvPr>
          <p:cNvSpPr txBox="1"/>
          <p:nvPr/>
        </p:nvSpPr>
        <p:spPr>
          <a:xfrm>
            <a:off x="629204" y="2061728"/>
            <a:ext cx="3143103" cy="938719"/>
          </a:xfrm>
          <a:prstGeom prst="rect">
            <a:avLst/>
          </a:prstGeom>
          <a:noFill/>
        </p:spPr>
        <p:txBody>
          <a:bodyPr wrap="square" rtlCol="0">
            <a:spAutoFit/>
          </a:bodyPr>
          <a:lstStyle/>
          <a:p>
            <a:pPr>
              <a:lnSpc>
                <a:spcPts val="2200"/>
              </a:lnSpc>
            </a:pPr>
            <a:r>
              <a:rPr lang="es-ES" sz="2400" b="1" dirty="0">
                <a:solidFill>
                  <a:schemeClr val="bg1"/>
                </a:solidFill>
                <a:effectLst/>
                <a:latin typeface="Poetsen One" panose="020108030300000D0203" pitchFamily="2" charset="0"/>
                <a:ea typeface="Calibri" panose="020F0502020204030204" pitchFamily="34" charset="0"/>
                <a:cs typeface="Times New Roman" panose="02020603050405020304" pitchFamily="18" charset="0"/>
              </a:rPr>
              <a:t>Visita técnica al Santuario de Flora y Fauna Los Colorados </a:t>
            </a:r>
          </a:p>
        </p:txBody>
      </p:sp>
      <p:grpSp>
        <p:nvGrpSpPr>
          <p:cNvPr id="4" name="Grupo 3">
            <a:extLst>
              <a:ext uri="{FF2B5EF4-FFF2-40B4-BE49-F238E27FC236}">
                <a16:creationId xmlns:a16="http://schemas.microsoft.com/office/drawing/2014/main" id="{AE618C8F-A651-48F8-8B0C-FB6A6CFE4AEB}"/>
              </a:ext>
            </a:extLst>
          </p:cNvPr>
          <p:cNvGrpSpPr/>
          <p:nvPr/>
        </p:nvGrpSpPr>
        <p:grpSpPr>
          <a:xfrm>
            <a:off x="548890" y="4697644"/>
            <a:ext cx="2159301" cy="437734"/>
            <a:chOff x="6330014" y="4690087"/>
            <a:chExt cx="2159301" cy="437734"/>
          </a:xfrm>
        </p:grpSpPr>
        <p:pic>
          <p:nvPicPr>
            <p:cNvPr id="25" name="Google Shape;123;p4">
              <a:extLst>
                <a:ext uri="{FF2B5EF4-FFF2-40B4-BE49-F238E27FC236}">
                  <a16:creationId xmlns:a16="http://schemas.microsoft.com/office/drawing/2014/main" id="{3CA73F56-871F-4B03-A345-D15A38E34F0D}"/>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7227405" y="4690087"/>
              <a:ext cx="1261910" cy="437734"/>
            </a:xfrm>
            <a:prstGeom prst="rect">
              <a:avLst/>
            </a:prstGeom>
            <a:noFill/>
            <a:ln>
              <a:noFill/>
            </a:ln>
          </p:spPr>
        </p:pic>
        <p:pic>
          <p:nvPicPr>
            <p:cNvPr id="55" name="Imagen 54">
              <a:extLst>
                <a:ext uri="{FF2B5EF4-FFF2-40B4-BE49-F238E27FC236}">
                  <a16:creationId xmlns:a16="http://schemas.microsoft.com/office/drawing/2014/main" id="{F224AF03-B00D-4429-B060-D9322CEAB20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330014" y="4720315"/>
              <a:ext cx="800141" cy="373399"/>
            </a:xfrm>
            <a:prstGeom prst="rect">
              <a:avLst/>
            </a:prstGeom>
          </p:spPr>
        </p:pic>
      </p:grpSp>
      <p:sp>
        <p:nvSpPr>
          <p:cNvPr id="14" name="CuadroTexto 13">
            <a:extLst>
              <a:ext uri="{FF2B5EF4-FFF2-40B4-BE49-F238E27FC236}">
                <a16:creationId xmlns:a16="http://schemas.microsoft.com/office/drawing/2014/main" id="{2E0F4FAD-649C-4965-B2A3-58516BED172E}"/>
              </a:ext>
            </a:extLst>
          </p:cNvPr>
          <p:cNvSpPr txBox="1"/>
          <p:nvPr/>
        </p:nvSpPr>
        <p:spPr>
          <a:xfrm>
            <a:off x="694656" y="1658342"/>
            <a:ext cx="2828309" cy="1838645"/>
          </a:xfrm>
          <a:prstGeom prst="rect">
            <a:avLst/>
          </a:prstGeom>
          <a:noFill/>
        </p:spPr>
        <p:txBody>
          <a:bodyPr wrap="square" rtlCol="0">
            <a:spAutoFit/>
          </a:bodyPr>
          <a:lstStyle/>
          <a:p>
            <a:pPr>
              <a:lnSpc>
                <a:spcPts val="1700"/>
              </a:lnSpc>
            </a:pPr>
            <a:r>
              <a:rPr lang="es-ES" sz="1600" dirty="0">
                <a:solidFill>
                  <a:schemeClr val="tx1">
                    <a:lumMod val="50000"/>
                    <a:lumOff val="50000"/>
                  </a:schemeClr>
                </a:solidFill>
                <a:latin typeface="PoetsenOne" panose="020108030300000D0203" pitchFamily="2" charset="0"/>
                <a:ea typeface="Calibri" panose="020F0502020204030204" pitchFamily="34" charset="0"/>
                <a:cs typeface="Times New Roman" panose="02020603050405020304" pitchFamily="18" charset="0"/>
              </a:rPr>
              <a:t>Apertura del Santuario de Flora y Fauna los Colorados luego de la finalización de obra de adecuación del Sendero Planeta Bosque </a:t>
            </a:r>
          </a:p>
          <a:p>
            <a:pPr>
              <a:lnSpc>
                <a:spcPts val="1700"/>
              </a:lnSpc>
            </a:pPr>
            <a:endParaRPr lang="es-ES" sz="1600" dirty="0">
              <a:solidFill>
                <a:schemeClr val="tx1">
                  <a:lumMod val="50000"/>
                  <a:lumOff val="50000"/>
                </a:schemeClr>
              </a:solidFill>
              <a:latin typeface="PoetsenOne" panose="020108030300000D0203" pitchFamily="2" charset="0"/>
              <a:ea typeface="Calibri" panose="020F0502020204030204" pitchFamily="34" charset="0"/>
              <a:cs typeface="Times New Roman" panose="02020603050405020304" pitchFamily="18" charset="0"/>
            </a:endParaRPr>
          </a:p>
          <a:p>
            <a:pPr>
              <a:lnSpc>
                <a:spcPts val="1700"/>
              </a:lnSpc>
            </a:pPr>
            <a:r>
              <a:rPr lang="es-ES" sz="1200" dirty="0">
                <a:solidFill>
                  <a:schemeClr val="tx1">
                    <a:lumMod val="50000"/>
                    <a:lumOff val="50000"/>
                  </a:schemeClr>
                </a:solidFill>
                <a:latin typeface="PoetsenOne" panose="020108030300000D0203" pitchFamily="2" charset="0"/>
                <a:ea typeface="Calibri" panose="020F0502020204030204" pitchFamily="34" charset="0"/>
                <a:cs typeface="Times New Roman" panose="02020603050405020304" pitchFamily="18" charset="0"/>
              </a:rPr>
              <a:t>21 DE DICIEMBRE</a:t>
            </a:r>
          </a:p>
          <a:p>
            <a:pPr>
              <a:lnSpc>
                <a:spcPts val="1700"/>
              </a:lnSpc>
            </a:pPr>
            <a:endParaRPr lang="es-ES" sz="1600" dirty="0">
              <a:solidFill>
                <a:schemeClr val="accent5">
                  <a:lumMod val="75000"/>
                </a:schemeClr>
              </a:solidFill>
              <a:latin typeface="Red Hat Display" panose="020B0604020202020204" charset="0"/>
              <a:ea typeface="Calibri" panose="020F0502020204030204" pitchFamily="34" charset="0"/>
              <a:cs typeface="Times New Roman" panose="02020603050405020304" pitchFamily="18" charset="0"/>
            </a:endParaRPr>
          </a:p>
        </p:txBody>
      </p:sp>
      <p:pic>
        <p:nvPicPr>
          <p:cNvPr id="2" name="Imagen 1">
            <a:extLst>
              <a:ext uri="{FF2B5EF4-FFF2-40B4-BE49-F238E27FC236}">
                <a16:creationId xmlns:a16="http://schemas.microsoft.com/office/drawing/2014/main" id="{727D0D1D-460F-EB40-9F0F-1E4B140F181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700599" y="240145"/>
            <a:ext cx="3571647" cy="2262909"/>
          </a:xfrm>
          <a:prstGeom prst="round2DiagRect">
            <a:avLst/>
          </a:prstGeom>
        </p:spPr>
      </p:pic>
      <p:pic>
        <p:nvPicPr>
          <p:cNvPr id="5" name="Imagen 4">
            <a:extLst>
              <a:ext uri="{FF2B5EF4-FFF2-40B4-BE49-F238E27FC236}">
                <a16:creationId xmlns:a16="http://schemas.microsoft.com/office/drawing/2014/main" id="{AD060E1F-0D0E-7142-BEDD-FCA7AB3F5CD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700599" y="2531087"/>
            <a:ext cx="3485683" cy="2262908"/>
          </a:xfrm>
          <a:prstGeom prst="round2DiagRect">
            <a:avLst/>
          </a:prstGeom>
        </p:spPr>
      </p:pic>
    </p:spTree>
    <p:extLst>
      <p:ext uri="{BB962C8B-B14F-4D97-AF65-F5344CB8AC3E}">
        <p14:creationId xmlns:p14="http://schemas.microsoft.com/office/powerpoint/2010/main" val="41677373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6" name="Google Shape;116;p15"/>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37</a:t>
            </a:fld>
            <a:endParaRPr dirty="0"/>
          </a:p>
        </p:txBody>
      </p:sp>
      <p:sp>
        <p:nvSpPr>
          <p:cNvPr id="10" name="Rectángulo: esquinas diagonales redondeadas 9">
            <a:extLst>
              <a:ext uri="{FF2B5EF4-FFF2-40B4-BE49-F238E27FC236}">
                <a16:creationId xmlns:a16="http://schemas.microsoft.com/office/drawing/2014/main" id="{764EBBEA-7D6A-4090-A142-34C9C8B2B40F}"/>
              </a:ext>
            </a:extLst>
          </p:cNvPr>
          <p:cNvSpPr/>
          <p:nvPr/>
        </p:nvSpPr>
        <p:spPr>
          <a:xfrm>
            <a:off x="137886" y="65314"/>
            <a:ext cx="4005943" cy="447040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 name="Marcador de texto 2">
            <a:extLst>
              <a:ext uri="{FF2B5EF4-FFF2-40B4-BE49-F238E27FC236}">
                <a16:creationId xmlns:a16="http://schemas.microsoft.com/office/drawing/2014/main" id="{691B982C-D94A-4B4D-87C3-F921C689EFF6}"/>
              </a:ext>
            </a:extLst>
          </p:cNvPr>
          <p:cNvSpPr>
            <a:spLocks noGrp="1"/>
          </p:cNvSpPr>
          <p:nvPr>
            <p:ph type="body" idx="1"/>
          </p:nvPr>
        </p:nvSpPr>
        <p:spPr>
          <a:xfrm>
            <a:off x="297304" y="785067"/>
            <a:ext cx="3419100" cy="348929"/>
          </a:xfrm>
        </p:spPr>
        <p:txBody>
          <a:bodyPr/>
          <a:lstStyle/>
          <a:p>
            <a:r>
              <a:rPr lang="en-US" sz="1600" dirty="0">
                <a:solidFill>
                  <a:schemeClr val="bg1"/>
                </a:solidFill>
                <a:effectLst/>
                <a:latin typeface="Red Hat Display" panose="020B0604020202020204" charset="0"/>
                <a:ea typeface="Calibri" panose="020F0502020204030204" pitchFamily="34" charset="0"/>
                <a:cs typeface="Times New Roman" panose="02020603050405020304" pitchFamily="18" charset="0"/>
              </a:rPr>
              <a:t>Diseño e implementación de</a:t>
            </a:r>
            <a:endParaRPr lang="es-CO" sz="1800" dirty="0">
              <a:solidFill>
                <a:schemeClr val="bg1"/>
              </a:solidFill>
              <a:latin typeface="Red Hat Display" panose="020B0604020202020204" charset="0"/>
            </a:endParaRPr>
          </a:p>
        </p:txBody>
      </p:sp>
      <p:sp>
        <p:nvSpPr>
          <p:cNvPr id="12" name="CuadroTexto 11">
            <a:extLst>
              <a:ext uri="{FF2B5EF4-FFF2-40B4-BE49-F238E27FC236}">
                <a16:creationId xmlns:a16="http://schemas.microsoft.com/office/drawing/2014/main" id="{0B5E6DF5-1462-4600-914C-AFF3D861BC6E}"/>
              </a:ext>
            </a:extLst>
          </p:cNvPr>
          <p:cNvSpPr txBox="1"/>
          <p:nvPr/>
        </p:nvSpPr>
        <p:spPr>
          <a:xfrm>
            <a:off x="629204" y="809594"/>
            <a:ext cx="3419100" cy="973343"/>
          </a:xfrm>
          <a:prstGeom prst="rect">
            <a:avLst/>
          </a:prstGeom>
          <a:noFill/>
        </p:spPr>
        <p:txBody>
          <a:bodyPr wrap="square" rtlCol="0">
            <a:spAutoFit/>
          </a:bodyPr>
          <a:lstStyle/>
          <a:p>
            <a:pPr>
              <a:lnSpc>
                <a:spcPts val="2200"/>
              </a:lnSpc>
            </a:pPr>
            <a:r>
              <a:rPr lang="es-ES" sz="2400" spc="-100" dirty="0">
                <a:solidFill>
                  <a:srgbClr val="002060"/>
                </a:solidFill>
                <a:latin typeface="Poetsen One" panose="020108030300000D0203" pitchFamily="2" charset="0"/>
                <a:ea typeface="Calibri" panose="020F0502020204030204" pitchFamily="34" charset="0"/>
                <a:cs typeface="Times New Roman" panose="02020603050405020304" pitchFamily="18" charset="0"/>
              </a:rPr>
              <a:t>LANZAMIENTO RUTA </a:t>
            </a:r>
            <a:r>
              <a:rPr lang="es-MX" sz="2400" spc="-100" dirty="0">
                <a:solidFill>
                  <a:srgbClr val="002060"/>
                </a:solidFill>
                <a:latin typeface="Poetsen One" panose="020108030300000D0203" pitchFamily="2" charset="0"/>
                <a:cs typeface="Times New Roman" panose="02020603050405020304" pitchFamily="18" charset="0"/>
              </a:rPr>
              <a:t>ECOTURÍSTICA “Bahía la redonda”</a:t>
            </a:r>
            <a:endParaRPr lang="es-CO" sz="2400" spc="-100" dirty="0">
              <a:solidFill>
                <a:srgbClr val="002060"/>
              </a:solidFill>
              <a:latin typeface="Poetsen One" panose="020108030300000D0203" pitchFamily="2" charset="0"/>
              <a:cs typeface="Times New Roman" panose="02020603050405020304" pitchFamily="18" charset="0"/>
            </a:endParaRPr>
          </a:p>
        </p:txBody>
      </p:sp>
      <p:sp>
        <p:nvSpPr>
          <p:cNvPr id="21" name="CuadroTexto 20">
            <a:extLst>
              <a:ext uri="{FF2B5EF4-FFF2-40B4-BE49-F238E27FC236}">
                <a16:creationId xmlns:a16="http://schemas.microsoft.com/office/drawing/2014/main" id="{EB90E4E1-ABC9-4CF1-B33E-C5DB8077A635}"/>
              </a:ext>
            </a:extLst>
          </p:cNvPr>
          <p:cNvSpPr txBox="1"/>
          <p:nvPr/>
        </p:nvSpPr>
        <p:spPr>
          <a:xfrm>
            <a:off x="629204" y="2061728"/>
            <a:ext cx="3143103" cy="938719"/>
          </a:xfrm>
          <a:prstGeom prst="rect">
            <a:avLst/>
          </a:prstGeom>
          <a:noFill/>
        </p:spPr>
        <p:txBody>
          <a:bodyPr wrap="square" rtlCol="0">
            <a:spAutoFit/>
          </a:bodyPr>
          <a:lstStyle/>
          <a:p>
            <a:pPr>
              <a:lnSpc>
                <a:spcPts val="2200"/>
              </a:lnSpc>
            </a:pPr>
            <a:r>
              <a:rPr lang="es-ES" sz="2400" b="1" dirty="0">
                <a:solidFill>
                  <a:schemeClr val="bg1"/>
                </a:solidFill>
                <a:effectLst/>
                <a:latin typeface="Poetsen One" panose="020108030300000D0203" pitchFamily="2" charset="0"/>
                <a:ea typeface="Calibri" panose="020F0502020204030204" pitchFamily="34" charset="0"/>
                <a:cs typeface="Times New Roman" panose="02020603050405020304" pitchFamily="18" charset="0"/>
              </a:rPr>
              <a:t>Visita técnica al Santuario de Flora y Fauna Los Colorados </a:t>
            </a:r>
          </a:p>
        </p:txBody>
      </p:sp>
      <p:grpSp>
        <p:nvGrpSpPr>
          <p:cNvPr id="4" name="Grupo 3">
            <a:extLst>
              <a:ext uri="{FF2B5EF4-FFF2-40B4-BE49-F238E27FC236}">
                <a16:creationId xmlns:a16="http://schemas.microsoft.com/office/drawing/2014/main" id="{AE618C8F-A651-48F8-8B0C-FB6A6CFE4AEB}"/>
              </a:ext>
            </a:extLst>
          </p:cNvPr>
          <p:cNvGrpSpPr/>
          <p:nvPr/>
        </p:nvGrpSpPr>
        <p:grpSpPr>
          <a:xfrm>
            <a:off x="548890" y="4697644"/>
            <a:ext cx="2159301" cy="437734"/>
            <a:chOff x="6330014" y="4690087"/>
            <a:chExt cx="2159301" cy="437734"/>
          </a:xfrm>
        </p:grpSpPr>
        <p:pic>
          <p:nvPicPr>
            <p:cNvPr id="25" name="Google Shape;123;p4">
              <a:extLst>
                <a:ext uri="{FF2B5EF4-FFF2-40B4-BE49-F238E27FC236}">
                  <a16:creationId xmlns:a16="http://schemas.microsoft.com/office/drawing/2014/main" id="{3CA73F56-871F-4B03-A345-D15A38E34F0D}"/>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7227405" y="4690087"/>
              <a:ext cx="1261910" cy="437734"/>
            </a:xfrm>
            <a:prstGeom prst="rect">
              <a:avLst/>
            </a:prstGeom>
            <a:noFill/>
            <a:ln>
              <a:noFill/>
            </a:ln>
          </p:spPr>
        </p:pic>
        <p:pic>
          <p:nvPicPr>
            <p:cNvPr id="55" name="Imagen 54">
              <a:extLst>
                <a:ext uri="{FF2B5EF4-FFF2-40B4-BE49-F238E27FC236}">
                  <a16:creationId xmlns:a16="http://schemas.microsoft.com/office/drawing/2014/main" id="{F224AF03-B00D-4429-B060-D9322CEAB20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330014" y="4720315"/>
              <a:ext cx="800141" cy="373399"/>
            </a:xfrm>
            <a:prstGeom prst="rect">
              <a:avLst/>
            </a:prstGeom>
          </p:spPr>
        </p:pic>
      </p:grpSp>
      <p:sp>
        <p:nvSpPr>
          <p:cNvPr id="14" name="CuadroTexto 13">
            <a:extLst>
              <a:ext uri="{FF2B5EF4-FFF2-40B4-BE49-F238E27FC236}">
                <a16:creationId xmlns:a16="http://schemas.microsoft.com/office/drawing/2014/main" id="{2E0F4FAD-649C-4965-B2A3-58516BED172E}"/>
              </a:ext>
            </a:extLst>
          </p:cNvPr>
          <p:cNvSpPr txBox="1"/>
          <p:nvPr/>
        </p:nvSpPr>
        <p:spPr>
          <a:xfrm>
            <a:off x="694656" y="1658342"/>
            <a:ext cx="2828309" cy="2274662"/>
          </a:xfrm>
          <a:prstGeom prst="rect">
            <a:avLst/>
          </a:prstGeom>
          <a:noFill/>
        </p:spPr>
        <p:txBody>
          <a:bodyPr wrap="square" rtlCol="0">
            <a:spAutoFit/>
          </a:bodyPr>
          <a:lstStyle/>
          <a:p>
            <a:pPr>
              <a:lnSpc>
                <a:spcPts val="1700"/>
              </a:lnSpc>
            </a:pPr>
            <a:r>
              <a:rPr lang="es-ES" sz="1600" dirty="0">
                <a:solidFill>
                  <a:schemeClr val="tx1">
                    <a:lumMod val="50000"/>
                    <a:lumOff val="50000"/>
                  </a:schemeClr>
                </a:solidFill>
                <a:latin typeface="Red Hat Display" panose="020B0604020202020204" charset="0"/>
                <a:ea typeface="Calibri" panose="020F0502020204030204" pitchFamily="34" charset="0"/>
                <a:cs typeface="Times New Roman" panose="02020603050405020304" pitchFamily="18" charset="0"/>
              </a:rPr>
              <a:t>Se realizó recorrido </a:t>
            </a:r>
            <a:r>
              <a:rPr lang="es-MX" sz="1600" dirty="0">
                <a:solidFill>
                  <a:schemeClr val="tx1">
                    <a:lumMod val="50000"/>
                    <a:lumOff val="50000"/>
                  </a:schemeClr>
                </a:solidFill>
                <a:latin typeface="Red Hat Display" panose="020B0604020202020204" charset="0"/>
                <a:ea typeface="Calibri" panose="020F0502020204030204" pitchFamily="34" charset="0"/>
                <a:cs typeface="Times New Roman" panose="02020603050405020304" pitchFamily="18" charset="0"/>
              </a:rPr>
              <a:t>en Loma Arena, corregimiento de Santa Catalina, conociendo la nueva ruta de ecoturismo denominada 'Bahía la redonda', un tour único para la conexión con la naturaleza que están promoviendo los habitantes de esta región para incentivar el turismo.</a:t>
            </a:r>
            <a:endParaRPr lang="es-ES" sz="1600" b="1" dirty="0">
              <a:solidFill>
                <a:schemeClr val="accent5">
                  <a:lumMod val="75000"/>
                </a:schemeClr>
              </a:solidFill>
              <a:latin typeface="Red Hat Display" panose="020B0604020202020204" charset="0"/>
              <a:ea typeface="Calibri" panose="020F0502020204030204" pitchFamily="34" charset="0"/>
              <a:cs typeface="Times New Roman" panose="02020603050405020304" pitchFamily="18" charset="0"/>
            </a:endParaRPr>
          </a:p>
        </p:txBody>
      </p:sp>
      <p:pic>
        <p:nvPicPr>
          <p:cNvPr id="15" name="Imagen 14">
            <a:extLst>
              <a:ext uri="{FF2B5EF4-FFF2-40B4-BE49-F238E27FC236}">
                <a16:creationId xmlns:a16="http://schemas.microsoft.com/office/drawing/2014/main" id="{37D27E90-593D-4C06-8935-22903DEB3A8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700599" y="84905"/>
            <a:ext cx="3272682" cy="2419836"/>
          </a:xfrm>
          <a:prstGeom prst="round2DiagRect">
            <a:avLst/>
          </a:prstGeom>
          <a:effectLst/>
        </p:spPr>
      </p:pic>
      <p:pic>
        <p:nvPicPr>
          <p:cNvPr id="18" name="Imagen 17">
            <a:extLst>
              <a:ext uri="{FF2B5EF4-FFF2-40B4-BE49-F238E27FC236}">
                <a16:creationId xmlns:a16="http://schemas.microsoft.com/office/drawing/2014/main" id="{D07A3881-2EB7-4DC6-B9E2-D2C52365AEF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657181" y="2692937"/>
            <a:ext cx="3338134" cy="2230613"/>
          </a:xfrm>
          <a:prstGeom prst="round2DiagRect">
            <a:avLst/>
          </a:prstGeom>
          <a:effectLst/>
        </p:spPr>
      </p:pic>
    </p:spTree>
    <p:extLst>
      <p:ext uri="{BB962C8B-B14F-4D97-AF65-F5344CB8AC3E}">
        <p14:creationId xmlns:p14="http://schemas.microsoft.com/office/powerpoint/2010/main" val="22739617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50" name="Google Shape;150;p18"/>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38</a:t>
            </a:fld>
            <a:endParaRPr dirty="0"/>
          </a:p>
        </p:txBody>
      </p:sp>
      <p:sp>
        <p:nvSpPr>
          <p:cNvPr id="3" name="Rectángulo: esquinas superiores redondeadas 2">
            <a:extLst>
              <a:ext uri="{FF2B5EF4-FFF2-40B4-BE49-F238E27FC236}">
                <a16:creationId xmlns:a16="http://schemas.microsoft.com/office/drawing/2014/main" id="{D150E573-2BEC-4A53-94BF-A4EC9A0A418F}"/>
              </a:ext>
            </a:extLst>
          </p:cNvPr>
          <p:cNvSpPr/>
          <p:nvPr/>
        </p:nvSpPr>
        <p:spPr>
          <a:xfrm rot="10800000">
            <a:off x="868175" y="1437511"/>
            <a:ext cx="3902997" cy="2356613"/>
          </a:xfrm>
          <a:prstGeom prst="round2SameRect">
            <a:avLst>
              <a:gd name="adj1" fmla="val 27436"/>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6" name="Google Shape;136;p18"/>
          <p:cNvSpPr txBox="1">
            <a:spLocks noGrp="1"/>
          </p:cNvSpPr>
          <p:nvPr>
            <p:ph type="ctrTitle" idx="4294967295"/>
          </p:nvPr>
        </p:nvSpPr>
        <p:spPr>
          <a:xfrm>
            <a:off x="1267586" y="2759039"/>
            <a:ext cx="3195758" cy="712451"/>
          </a:xfrm>
          <a:prstGeom prst="rect">
            <a:avLst/>
          </a:prstGeom>
        </p:spPr>
        <p:txBody>
          <a:bodyPr spcFirstLastPara="1" wrap="square" lIns="0" tIns="0" rIns="0" bIns="0" anchor="b" anchorCtr="0">
            <a:noAutofit/>
          </a:bodyPr>
          <a:lstStyle/>
          <a:p>
            <a:pPr marL="0" lvl="0" indent="0" algn="ctr" rtl="0">
              <a:lnSpc>
                <a:spcPct val="80000"/>
              </a:lnSpc>
              <a:spcBef>
                <a:spcPts val="0"/>
              </a:spcBef>
              <a:spcAft>
                <a:spcPts val="0"/>
              </a:spcAft>
              <a:buNone/>
            </a:pPr>
            <a:br>
              <a:rPr lang="es-ES" sz="2000" spc="-100" dirty="0">
                <a:solidFill>
                  <a:srgbClr val="002060"/>
                </a:solidFill>
                <a:latin typeface="Poetsen One" panose="020108030300000D0203" pitchFamily="2" charset="0"/>
              </a:rPr>
            </a:br>
            <a:br>
              <a:rPr lang="es-ES" sz="2000" spc="-100" dirty="0">
                <a:solidFill>
                  <a:srgbClr val="002060"/>
                </a:solidFill>
                <a:latin typeface="Poetsen One" panose="020108030300000D0203" pitchFamily="2" charset="0"/>
              </a:rPr>
            </a:br>
            <a:br>
              <a:rPr lang="es-ES" sz="2000" spc="-100" dirty="0">
                <a:solidFill>
                  <a:srgbClr val="002060"/>
                </a:solidFill>
                <a:latin typeface="Poetsen One" panose="020108030300000D0203" pitchFamily="2" charset="0"/>
              </a:rPr>
            </a:br>
            <a:br>
              <a:rPr lang="es-ES" sz="2000" spc="-100" dirty="0">
                <a:solidFill>
                  <a:srgbClr val="002060"/>
                </a:solidFill>
                <a:latin typeface="Poetsen One" panose="020108030300000D0203" pitchFamily="2" charset="0"/>
              </a:rPr>
            </a:br>
            <a:r>
              <a:rPr lang="es-MX" sz="2000" spc="-100" dirty="0">
                <a:solidFill>
                  <a:srgbClr val="002060"/>
                </a:solidFill>
                <a:latin typeface="Poetsen One" panose="020108030300000D0203" pitchFamily="2" charset="0"/>
              </a:rPr>
              <a:t>Iniciativa liderada desde el Instituto de Cultura y Turismo de Bolívar ICULTUR y la facultad de Ciencias Económicas de la Universidad de Cartagena</a:t>
            </a:r>
            <a:br>
              <a:rPr lang="es-MX" sz="2000" spc="-100" dirty="0">
                <a:solidFill>
                  <a:srgbClr val="002060"/>
                </a:solidFill>
                <a:latin typeface="Poetsen One" panose="020108030300000D0203" pitchFamily="2" charset="0"/>
              </a:rPr>
            </a:br>
            <a:br>
              <a:rPr lang="es-MX" sz="1800" spc="-100" dirty="0">
                <a:solidFill>
                  <a:srgbClr val="002060"/>
                </a:solidFill>
                <a:latin typeface="Poetsen One" panose="020108030300000D0203" pitchFamily="2" charset="0"/>
              </a:rPr>
            </a:br>
            <a:r>
              <a:rPr lang="es-ES" sz="1800" b="1" dirty="0">
                <a:solidFill>
                  <a:schemeClr val="tx1">
                    <a:lumMod val="50000"/>
                    <a:lumOff val="50000"/>
                  </a:schemeClr>
                </a:solidFill>
                <a:latin typeface="PoetsenOne" panose="020108030300000D0203" pitchFamily="2" charset="0"/>
              </a:rPr>
              <a:t>30 de Noviembre de 2021</a:t>
            </a:r>
            <a:endParaRPr lang="es-ES" sz="2000" spc="-100" dirty="0">
              <a:solidFill>
                <a:schemeClr val="tx1">
                  <a:lumMod val="50000"/>
                  <a:lumOff val="50000"/>
                </a:schemeClr>
              </a:solidFill>
              <a:latin typeface="PoetsenOne" panose="020108030300000D0203" pitchFamily="2" charset="0"/>
            </a:endParaRPr>
          </a:p>
        </p:txBody>
      </p:sp>
      <p:pic>
        <p:nvPicPr>
          <p:cNvPr id="17" name="Imagen 16">
            <a:extLst>
              <a:ext uri="{FF2B5EF4-FFF2-40B4-BE49-F238E27FC236}">
                <a16:creationId xmlns:a16="http://schemas.microsoft.com/office/drawing/2014/main" id="{88B5FE8C-5444-4583-BD34-7ACC3AD8858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562674" y="4170802"/>
            <a:ext cx="1609139" cy="460192"/>
          </a:xfrm>
          <a:prstGeom prst="rect">
            <a:avLst/>
          </a:prstGeom>
        </p:spPr>
      </p:pic>
      <p:pic>
        <p:nvPicPr>
          <p:cNvPr id="18" name="Imagen 17">
            <a:extLst>
              <a:ext uri="{FF2B5EF4-FFF2-40B4-BE49-F238E27FC236}">
                <a16:creationId xmlns:a16="http://schemas.microsoft.com/office/drawing/2014/main" id="{344EA4A4-882C-4BE4-BA98-E24D139C3CC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337943" y="4140872"/>
            <a:ext cx="1122765" cy="523957"/>
          </a:xfrm>
          <a:prstGeom prst="rect">
            <a:avLst/>
          </a:prstGeom>
        </p:spPr>
      </p:pic>
      <p:sp>
        <p:nvSpPr>
          <p:cNvPr id="23" name="Rectángulo: esquinas redondeadas 22">
            <a:extLst>
              <a:ext uri="{FF2B5EF4-FFF2-40B4-BE49-F238E27FC236}">
                <a16:creationId xmlns:a16="http://schemas.microsoft.com/office/drawing/2014/main" id="{CEFC1800-E918-4361-98F6-6BB6DF7527A1}"/>
              </a:ext>
            </a:extLst>
          </p:cNvPr>
          <p:cNvSpPr/>
          <p:nvPr/>
        </p:nvSpPr>
        <p:spPr>
          <a:xfrm>
            <a:off x="324465" y="172777"/>
            <a:ext cx="8436010" cy="1268560"/>
          </a:xfrm>
          <a:prstGeom prst="roundRect">
            <a:avLst>
              <a:gd name="adj" fmla="val 50000"/>
            </a:avLst>
          </a:prstGeom>
          <a:solidFill>
            <a:srgbClr val="09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spc="-100" dirty="0">
                <a:solidFill>
                  <a:schemeClr val="bg1"/>
                </a:solidFill>
                <a:latin typeface="Poetsen One" panose="020108030300000D0203" pitchFamily="2" charset="0"/>
              </a:rPr>
              <a:t>Lanzamiento del Sistema de información Turística de Bolívar SITBOL</a:t>
            </a:r>
            <a:endParaRPr lang="es-CO" sz="2400" spc="-100" dirty="0">
              <a:solidFill>
                <a:schemeClr val="bg1"/>
              </a:solidFill>
              <a:latin typeface="Poetsen One" panose="020108030300000D0203" pitchFamily="2" charset="0"/>
            </a:endParaRPr>
          </a:p>
        </p:txBody>
      </p:sp>
      <p:pic>
        <p:nvPicPr>
          <p:cNvPr id="4" name="Imagen 3">
            <a:extLst>
              <a:ext uri="{FF2B5EF4-FFF2-40B4-BE49-F238E27FC236}">
                <a16:creationId xmlns:a16="http://schemas.microsoft.com/office/drawing/2014/main" id="{0B1D7DD9-F368-1F4F-9DBA-93B85B3995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98264" y="1566250"/>
            <a:ext cx="3001244" cy="3420728"/>
          </a:xfrm>
          <a:prstGeom prst="round2DiagRect">
            <a:avLst/>
          </a:prstGeom>
        </p:spPr>
      </p:pic>
    </p:spTree>
    <p:extLst>
      <p:ext uri="{BB962C8B-B14F-4D97-AF65-F5344CB8AC3E}">
        <p14:creationId xmlns:p14="http://schemas.microsoft.com/office/powerpoint/2010/main" val="5323781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50" name="Google Shape;150;p18"/>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39</a:t>
            </a:fld>
            <a:endParaRPr dirty="0"/>
          </a:p>
        </p:txBody>
      </p:sp>
      <p:sp>
        <p:nvSpPr>
          <p:cNvPr id="3" name="Rectángulo: esquinas superiores redondeadas 2">
            <a:extLst>
              <a:ext uri="{FF2B5EF4-FFF2-40B4-BE49-F238E27FC236}">
                <a16:creationId xmlns:a16="http://schemas.microsoft.com/office/drawing/2014/main" id="{D150E573-2BEC-4A53-94BF-A4EC9A0A418F}"/>
              </a:ext>
            </a:extLst>
          </p:cNvPr>
          <p:cNvSpPr/>
          <p:nvPr/>
        </p:nvSpPr>
        <p:spPr>
          <a:xfrm rot="10800000">
            <a:off x="868175" y="1393443"/>
            <a:ext cx="3902997" cy="2356613"/>
          </a:xfrm>
          <a:prstGeom prst="round2SameRect">
            <a:avLst>
              <a:gd name="adj1" fmla="val 27436"/>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6" name="Google Shape;136;p18"/>
          <p:cNvSpPr txBox="1">
            <a:spLocks noGrp="1"/>
          </p:cNvSpPr>
          <p:nvPr>
            <p:ph type="ctrTitle" idx="4294967295"/>
          </p:nvPr>
        </p:nvSpPr>
        <p:spPr>
          <a:xfrm>
            <a:off x="1221794" y="2781011"/>
            <a:ext cx="3195758" cy="712451"/>
          </a:xfrm>
          <a:prstGeom prst="rect">
            <a:avLst/>
          </a:prstGeom>
        </p:spPr>
        <p:txBody>
          <a:bodyPr spcFirstLastPara="1" wrap="square" lIns="0" tIns="0" rIns="0" bIns="0" anchor="b" anchorCtr="0">
            <a:noAutofit/>
          </a:bodyPr>
          <a:lstStyle/>
          <a:p>
            <a:pPr marL="0" lvl="0" indent="0" algn="ctr" rtl="0">
              <a:lnSpc>
                <a:spcPct val="80000"/>
              </a:lnSpc>
              <a:spcBef>
                <a:spcPts val="0"/>
              </a:spcBef>
              <a:spcAft>
                <a:spcPts val="0"/>
              </a:spcAft>
              <a:buNone/>
            </a:pPr>
            <a:br>
              <a:rPr lang="es-ES" sz="2000" spc="-100" dirty="0">
                <a:solidFill>
                  <a:srgbClr val="002060"/>
                </a:solidFill>
                <a:latin typeface="Poetsen One" panose="020108030300000D0203" pitchFamily="2" charset="0"/>
              </a:rPr>
            </a:br>
            <a:br>
              <a:rPr lang="es-ES" sz="2000" spc="-100" dirty="0">
                <a:solidFill>
                  <a:srgbClr val="002060"/>
                </a:solidFill>
                <a:latin typeface="Poetsen One" panose="020108030300000D0203" pitchFamily="2" charset="0"/>
              </a:rPr>
            </a:br>
            <a:br>
              <a:rPr lang="es-ES" sz="2000" spc="-100" dirty="0">
                <a:solidFill>
                  <a:srgbClr val="002060"/>
                </a:solidFill>
                <a:latin typeface="Poetsen One" panose="020108030300000D0203" pitchFamily="2" charset="0"/>
              </a:rPr>
            </a:br>
            <a:br>
              <a:rPr lang="es-ES" sz="2000" spc="-100" dirty="0">
                <a:solidFill>
                  <a:srgbClr val="002060"/>
                </a:solidFill>
                <a:latin typeface="Poetsen One" panose="020108030300000D0203" pitchFamily="2" charset="0"/>
              </a:rPr>
            </a:br>
            <a:r>
              <a:rPr lang="es-ES" sz="2000" spc="-100" dirty="0">
                <a:solidFill>
                  <a:srgbClr val="002060"/>
                </a:solidFill>
                <a:latin typeface="Poetsen One" panose="020108030300000D0203" pitchFamily="2" charset="0"/>
              </a:rPr>
              <a:t>6 Asistencias técnicas a municipios en sistemas de recolección de datos </a:t>
            </a:r>
            <a:br>
              <a:rPr lang="es-ES" sz="2000" spc="-100" dirty="0">
                <a:solidFill>
                  <a:srgbClr val="002060"/>
                </a:solidFill>
                <a:latin typeface="Poetsen One" panose="020108030300000D0203" pitchFamily="2" charset="0"/>
              </a:rPr>
            </a:br>
            <a:br>
              <a:rPr lang="es-ES" sz="2000" spc="-100" dirty="0">
                <a:solidFill>
                  <a:srgbClr val="002060"/>
                </a:solidFill>
                <a:latin typeface="Poetsen One" panose="020108030300000D0203" pitchFamily="2" charset="0"/>
              </a:rPr>
            </a:br>
            <a:endParaRPr lang="es-ES" sz="1600" dirty="0">
              <a:solidFill>
                <a:schemeClr val="tx1">
                  <a:lumMod val="50000"/>
                  <a:lumOff val="50000"/>
                </a:schemeClr>
              </a:solidFill>
              <a:latin typeface="PoetsenOne" panose="020108030300000D0203" pitchFamily="2" charset="0"/>
              <a:cs typeface="Times New Roman" panose="02020603050405020304" pitchFamily="18" charset="0"/>
              <a:sym typeface="Arial"/>
            </a:endParaRPr>
          </a:p>
        </p:txBody>
      </p:sp>
      <p:pic>
        <p:nvPicPr>
          <p:cNvPr id="17" name="Imagen 16">
            <a:extLst>
              <a:ext uri="{FF2B5EF4-FFF2-40B4-BE49-F238E27FC236}">
                <a16:creationId xmlns:a16="http://schemas.microsoft.com/office/drawing/2014/main" id="{88B5FE8C-5444-4583-BD34-7ACC3AD8858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562674" y="4170802"/>
            <a:ext cx="1609139" cy="460192"/>
          </a:xfrm>
          <a:prstGeom prst="rect">
            <a:avLst/>
          </a:prstGeom>
        </p:spPr>
      </p:pic>
      <p:pic>
        <p:nvPicPr>
          <p:cNvPr id="18" name="Imagen 17">
            <a:extLst>
              <a:ext uri="{FF2B5EF4-FFF2-40B4-BE49-F238E27FC236}">
                <a16:creationId xmlns:a16="http://schemas.microsoft.com/office/drawing/2014/main" id="{344EA4A4-882C-4BE4-BA98-E24D139C3CC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337943" y="4140872"/>
            <a:ext cx="1122765" cy="523957"/>
          </a:xfrm>
          <a:prstGeom prst="rect">
            <a:avLst/>
          </a:prstGeom>
        </p:spPr>
      </p:pic>
      <p:sp>
        <p:nvSpPr>
          <p:cNvPr id="23" name="Rectángulo: esquinas redondeadas 22">
            <a:extLst>
              <a:ext uri="{FF2B5EF4-FFF2-40B4-BE49-F238E27FC236}">
                <a16:creationId xmlns:a16="http://schemas.microsoft.com/office/drawing/2014/main" id="{CEFC1800-E918-4361-98F6-6BB6DF7527A1}"/>
              </a:ext>
            </a:extLst>
          </p:cNvPr>
          <p:cNvSpPr/>
          <p:nvPr/>
        </p:nvSpPr>
        <p:spPr>
          <a:xfrm>
            <a:off x="324465" y="172777"/>
            <a:ext cx="8436010" cy="1268560"/>
          </a:xfrm>
          <a:prstGeom prst="roundRect">
            <a:avLst>
              <a:gd name="adj" fmla="val 50000"/>
            </a:avLst>
          </a:prstGeom>
          <a:solidFill>
            <a:srgbClr val="09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spc="-100" dirty="0">
                <a:solidFill>
                  <a:schemeClr val="bg1"/>
                </a:solidFill>
                <a:latin typeface="Poetsen One" panose="020108030300000D0203" pitchFamily="2" charset="0"/>
              </a:rPr>
              <a:t>SISTEMA DE INFORMACIÓN TURÍSTICA DE BOLÍVAR </a:t>
            </a:r>
          </a:p>
          <a:p>
            <a:pPr algn="ctr"/>
            <a:r>
              <a:rPr lang="es-CO" sz="2400" spc="-100" dirty="0">
                <a:solidFill>
                  <a:schemeClr val="bg1"/>
                </a:solidFill>
                <a:latin typeface="Poetsen One" panose="020108030300000D0203" pitchFamily="2" charset="0"/>
              </a:rPr>
              <a:t>SITBOL</a:t>
            </a:r>
          </a:p>
        </p:txBody>
      </p:sp>
      <p:pic>
        <p:nvPicPr>
          <p:cNvPr id="4" name="Imagen 3">
            <a:extLst>
              <a:ext uri="{FF2B5EF4-FFF2-40B4-BE49-F238E27FC236}">
                <a16:creationId xmlns:a16="http://schemas.microsoft.com/office/drawing/2014/main" id="{0B1D7DD9-F368-1F4F-9DBA-93B85B3995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98264" y="1566250"/>
            <a:ext cx="3001244" cy="3420728"/>
          </a:xfrm>
          <a:prstGeom prst="round2DiagRect">
            <a:avLst/>
          </a:prstGeom>
        </p:spPr>
      </p:pic>
    </p:spTree>
    <p:extLst>
      <p:ext uri="{BB962C8B-B14F-4D97-AF65-F5344CB8AC3E}">
        <p14:creationId xmlns:p14="http://schemas.microsoft.com/office/powerpoint/2010/main" val="27787436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Shape 160"/>
        <p:cNvGrpSpPr/>
        <p:nvPr/>
      </p:nvGrpSpPr>
      <p:grpSpPr>
        <a:xfrm>
          <a:off x="0" y="0"/>
          <a:ext cx="0" cy="0"/>
          <a:chOff x="0" y="0"/>
          <a:chExt cx="0" cy="0"/>
        </a:xfrm>
      </p:grpSpPr>
      <p:sp>
        <p:nvSpPr>
          <p:cNvPr id="161" name="Google Shape;161;p20"/>
          <p:cNvSpPr txBox="1">
            <a:spLocks noGrp="1"/>
          </p:cNvSpPr>
          <p:nvPr>
            <p:ph type="title"/>
          </p:nvPr>
        </p:nvSpPr>
        <p:spPr>
          <a:xfrm>
            <a:off x="577121" y="142407"/>
            <a:ext cx="3380283" cy="141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s-ES" sz="1600" dirty="0">
                <a:solidFill>
                  <a:schemeClr val="tx1">
                    <a:lumMod val="50000"/>
                    <a:lumOff val="50000"/>
                  </a:schemeClr>
                </a:solidFill>
              </a:rPr>
              <a:t>El programa también se dicta de </a:t>
            </a:r>
            <a:r>
              <a:rPr lang="es-ES" sz="1600" dirty="0">
                <a:solidFill>
                  <a:srgbClr val="002060"/>
                </a:solidFill>
              </a:rPr>
              <a:t>forma virtual </a:t>
            </a:r>
            <a:r>
              <a:rPr lang="es-ES" sz="1600" dirty="0">
                <a:solidFill>
                  <a:schemeClr val="tx1">
                    <a:lumMod val="50000"/>
                    <a:lumOff val="50000"/>
                  </a:schemeClr>
                </a:solidFill>
              </a:rPr>
              <a:t>para beneficiar a la comunidad en general.</a:t>
            </a:r>
            <a:endParaRPr sz="1600" dirty="0">
              <a:solidFill>
                <a:schemeClr val="tx1">
                  <a:lumMod val="50000"/>
                  <a:lumOff val="50000"/>
                </a:schemeClr>
              </a:solidFill>
            </a:endParaRPr>
          </a:p>
        </p:txBody>
      </p:sp>
      <p:sp>
        <p:nvSpPr>
          <p:cNvPr id="163" name="Google Shape;163;p20"/>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a:t>
            </a:fld>
            <a:endParaRPr dirty="0"/>
          </a:p>
        </p:txBody>
      </p:sp>
      <p:pic>
        <p:nvPicPr>
          <p:cNvPr id="8" name="Google Shape;123;p4">
            <a:extLst>
              <a:ext uri="{FF2B5EF4-FFF2-40B4-BE49-F238E27FC236}">
                <a16:creationId xmlns:a16="http://schemas.microsoft.com/office/drawing/2014/main" id="{84D4A646-A9AA-43E4-81A3-38AA43458B0E}"/>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7227405" y="4705201"/>
            <a:ext cx="1261910" cy="437734"/>
          </a:xfrm>
          <a:prstGeom prst="rect">
            <a:avLst/>
          </a:prstGeom>
          <a:noFill/>
          <a:ln>
            <a:noFill/>
          </a:ln>
        </p:spPr>
      </p:pic>
      <p:pic>
        <p:nvPicPr>
          <p:cNvPr id="9" name="Picture 6">
            <a:extLst>
              <a:ext uri="{FF2B5EF4-FFF2-40B4-BE49-F238E27FC236}">
                <a16:creationId xmlns:a16="http://schemas.microsoft.com/office/drawing/2014/main" id="{B89E9721-1428-45C4-85E5-B14461CCE8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3292" y="1870939"/>
            <a:ext cx="3411045" cy="2078968"/>
          </a:xfrm>
          <a:prstGeom prst="rect">
            <a:avLst/>
          </a:prstGeom>
          <a:effectLst>
            <a:reflection blurRad="6350" stA="50000" endA="300" endPos="38500" dist="50800" dir="5400000" sy="-100000" algn="bl" rotWithShape="0"/>
          </a:effectLst>
        </p:spPr>
      </p:pic>
      <p:pic>
        <p:nvPicPr>
          <p:cNvPr id="10" name="Picture 9">
            <a:extLst>
              <a:ext uri="{FF2B5EF4-FFF2-40B4-BE49-F238E27FC236}">
                <a16:creationId xmlns:a16="http://schemas.microsoft.com/office/drawing/2014/main" id="{C6A79886-FEAD-41F1-A759-899E3449F7B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19534" y="1870939"/>
            <a:ext cx="3695943" cy="2078968"/>
          </a:xfrm>
          <a:prstGeom prst="rect">
            <a:avLst/>
          </a:prstGeom>
          <a:effectLst>
            <a:reflection blurRad="6350" stA="50000" endA="300" endPos="38500" dist="508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50" name="Google Shape;150;p18"/>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40</a:t>
            </a:fld>
            <a:endParaRPr dirty="0"/>
          </a:p>
        </p:txBody>
      </p:sp>
      <p:sp>
        <p:nvSpPr>
          <p:cNvPr id="3" name="Rectángulo: esquinas superiores redondeadas 2">
            <a:extLst>
              <a:ext uri="{FF2B5EF4-FFF2-40B4-BE49-F238E27FC236}">
                <a16:creationId xmlns:a16="http://schemas.microsoft.com/office/drawing/2014/main" id="{D150E573-2BEC-4A53-94BF-A4EC9A0A418F}"/>
              </a:ext>
            </a:extLst>
          </p:cNvPr>
          <p:cNvSpPr/>
          <p:nvPr/>
        </p:nvSpPr>
        <p:spPr>
          <a:xfrm>
            <a:off x="324465" y="1136849"/>
            <a:ext cx="3902997" cy="2356613"/>
          </a:xfrm>
          <a:prstGeom prst="round2SameRect">
            <a:avLst>
              <a:gd name="adj1" fmla="val 27436"/>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bg1">
                    <a:lumMod val="50000"/>
                  </a:schemeClr>
                </a:solidFill>
                <a:latin typeface="PoetsenOne" panose="020108030300000D0203" pitchFamily="2" charset="0"/>
              </a:rPr>
              <a:t>Se entregaron las LETRAS DE MANZANILLO DEL MAR Y UN PARQUE </a:t>
            </a:r>
          </a:p>
          <a:p>
            <a:pPr algn="ctr"/>
            <a:endParaRPr lang="es-CO" dirty="0">
              <a:solidFill>
                <a:schemeClr val="bg1">
                  <a:lumMod val="50000"/>
                </a:schemeClr>
              </a:solidFill>
              <a:latin typeface="PoetsenOne" panose="020108030300000D0203" pitchFamily="2" charset="0"/>
              <a:ea typeface="Calibri" panose="020F0502020204030204" pitchFamily="34" charset="0"/>
              <a:cs typeface="Times New Roman" panose="02020603050405020304" pitchFamily="18" charset="0"/>
            </a:endParaRPr>
          </a:p>
          <a:p>
            <a:pPr algn="ctr"/>
            <a:r>
              <a:rPr lang="es-ES" dirty="0">
                <a:solidFill>
                  <a:schemeClr val="tx1">
                    <a:lumMod val="50000"/>
                    <a:lumOff val="50000"/>
                  </a:schemeClr>
                </a:solidFill>
                <a:latin typeface="PoetsenOne" panose="020108030300000D0203" pitchFamily="2" charset="0"/>
                <a:ea typeface="Calibri" panose="020F0502020204030204" pitchFamily="34" charset="0"/>
                <a:cs typeface="Times New Roman" panose="02020603050405020304" pitchFamily="18" charset="0"/>
              </a:rPr>
              <a:t>Darán la bienvenida a los turistas, son una obra que representa la identidad y cultura caribe. </a:t>
            </a:r>
          </a:p>
          <a:p>
            <a:pPr algn="ctr"/>
            <a:r>
              <a:rPr lang="es-CO" dirty="0">
                <a:solidFill>
                  <a:schemeClr val="bg1">
                    <a:lumMod val="50000"/>
                  </a:schemeClr>
                </a:solidFill>
              </a:rPr>
              <a:t> </a:t>
            </a:r>
          </a:p>
        </p:txBody>
      </p:sp>
      <p:sp>
        <p:nvSpPr>
          <p:cNvPr id="136" name="Google Shape;136;p18"/>
          <p:cNvSpPr txBox="1">
            <a:spLocks noGrp="1"/>
          </p:cNvSpPr>
          <p:nvPr>
            <p:ph type="ctrTitle" idx="4294967295"/>
          </p:nvPr>
        </p:nvSpPr>
        <p:spPr>
          <a:xfrm>
            <a:off x="1221794" y="2781011"/>
            <a:ext cx="3195758" cy="712451"/>
          </a:xfrm>
          <a:prstGeom prst="rect">
            <a:avLst/>
          </a:prstGeom>
        </p:spPr>
        <p:txBody>
          <a:bodyPr spcFirstLastPara="1" wrap="square" lIns="0" tIns="0" rIns="0" bIns="0" anchor="b" anchorCtr="0">
            <a:noAutofit/>
          </a:bodyPr>
          <a:lstStyle/>
          <a:p>
            <a:pPr marL="0" lvl="0" indent="0" algn="ctr" rtl="0">
              <a:lnSpc>
                <a:spcPct val="80000"/>
              </a:lnSpc>
              <a:spcBef>
                <a:spcPts val="0"/>
              </a:spcBef>
              <a:spcAft>
                <a:spcPts val="0"/>
              </a:spcAft>
              <a:buNone/>
            </a:pPr>
            <a:br>
              <a:rPr lang="es-ES" sz="2000" spc="-100" dirty="0">
                <a:solidFill>
                  <a:srgbClr val="002060"/>
                </a:solidFill>
                <a:latin typeface="Poetsen One" panose="020108030300000D0203" pitchFamily="2" charset="0"/>
              </a:rPr>
            </a:br>
            <a:br>
              <a:rPr lang="es-ES" sz="2000" spc="-100" dirty="0">
                <a:solidFill>
                  <a:srgbClr val="002060"/>
                </a:solidFill>
                <a:latin typeface="Poetsen One" panose="020108030300000D0203" pitchFamily="2" charset="0"/>
              </a:rPr>
            </a:br>
            <a:br>
              <a:rPr lang="es-ES" sz="2000" spc="-100" dirty="0">
                <a:solidFill>
                  <a:srgbClr val="002060"/>
                </a:solidFill>
                <a:latin typeface="Poetsen One" panose="020108030300000D0203" pitchFamily="2" charset="0"/>
              </a:rPr>
            </a:br>
            <a:br>
              <a:rPr lang="es-ES" sz="2000" spc="-100" dirty="0">
                <a:solidFill>
                  <a:srgbClr val="002060"/>
                </a:solidFill>
                <a:latin typeface="Poetsen One" panose="020108030300000D0203" pitchFamily="2" charset="0"/>
              </a:rPr>
            </a:br>
            <a:endParaRPr lang="es-ES" sz="1600" dirty="0">
              <a:solidFill>
                <a:schemeClr val="tx1">
                  <a:lumMod val="50000"/>
                  <a:lumOff val="50000"/>
                </a:schemeClr>
              </a:solidFill>
              <a:latin typeface="PoetsenOne" panose="020108030300000D0203" pitchFamily="2" charset="0"/>
              <a:cs typeface="Times New Roman" panose="02020603050405020304" pitchFamily="18" charset="0"/>
              <a:sym typeface="Arial"/>
            </a:endParaRPr>
          </a:p>
        </p:txBody>
      </p:sp>
      <p:pic>
        <p:nvPicPr>
          <p:cNvPr id="17" name="Imagen 16">
            <a:extLst>
              <a:ext uri="{FF2B5EF4-FFF2-40B4-BE49-F238E27FC236}">
                <a16:creationId xmlns:a16="http://schemas.microsoft.com/office/drawing/2014/main" id="{88B5FE8C-5444-4583-BD34-7ACC3AD8858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562674" y="4170802"/>
            <a:ext cx="1609139" cy="460192"/>
          </a:xfrm>
          <a:prstGeom prst="rect">
            <a:avLst/>
          </a:prstGeom>
        </p:spPr>
      </p:pic>
      <p:pic>
        <p:nvPicPr>
          <p:cNvPr id="18" name="Imagen 17">
            <a:extLst>
              <a:ext uri="{FF2B5EF4-FFF2-40B4-BE49-F238E27FC236}">
                <a16:creationId xmlns:a16="http://schemas.microsoft.com/office/drawing/2014/main" id="{344EA4A4-882C-4BE4-BA98-E24D139C3CC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337943" y="4140872"/>
            <a:ext cx="1122765" cy="523957"/>
          </a:xfrm>
          <a:prstGeom prst="rect">
            <a:avLst/>
          </a:prstGeom>
        </p:spPr>
      </p:pic>
      <p:sp>
        <p:nvSpPr>
          <p:cNvPr id="23" name="Rectángulo: esquinas redondeadas 22">
            <a:extLst>
              <a:ext uri="{FF2B5EF4-FFF2-40B4-BE49-F238E27FC236}">
                <a16:creationId xmlns:a16="http://schemas.microsoft.com/office/drawing/2014/main" id="{CEFC1800-E918-4361-98F6-6BB6DF7527A1}"/>
              </a:ext>
            </a:extLst>
          </p:cNvPr>
          <p:cNvSpPr/>
          <p:nvPr/>
        </p:nvSpPr>
        <p:spPr>
          <a:xfrm>
            <a:off x="324465" y="233636"/>
            <a:ext cx="8436010" cy="550135"/>
          </a:xfrm>
          <a:prstGeom prst="roundRect">
            <a:avLst>
              <a:gd name="adj" fmla="val 50000"/>
            </a:avLst>
          </a:prstGeom>
          <a:solidFill>
            <a:srgbClr val="09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pPr>
            <a:r>
              <a:rPr lang="es-ES" sz="2400" spc="-100" dirty="0">
                <a:solidFill>
                  <a:schemeClr val="bg1"/>
                </a:solidFill>
                <a:latin typeface="Poetsen One" panose="020108030300000D0203" pitchFamily="2" charset="0"/>
                <a:ea typeface="Calibri" panose="020F0502020204030204" pitchFamily="34" charset="0"/>
                <a:cs typeface="Times New Roman" panose="02020603050405020304" pitchFamily="18" charset="0"/>
              </a:rPr>
              <a:t>BOLÍVAR CON MEJOR INFRAESTRUCTURA TURÍSTICA</a:t>
            </a:r>
          </a:p>
        </p:txBody>
      </p:sp>
      <p:pic>
        <p:nvPicPr>
          <p:cNvPr id="9" name="Imagen 8">
            <a:extLst>
              <a:ext uri="{FF2B5EF4-FFF2-40B4-BE49-F238E27FC236}">
                <a16:creationId xmlns:a16="http://schemas.microsoft.com/office/drawing/2014/main" id="{FA35EA60-61E4-2544-B94A-9D2C577D3D09}"/>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4442336" y="783771"/>
            <a:ext cx="4162573" cy="2384309"/>
          </a:xfrm>
          <a:prstGeom prst="round2DiagRect">
            <a:avLst/>
          </a:prstGeom>
          <a:effectLst/>
        </p:spPr>
      </p:pic>
      <p:pic>
        <p:nvPicPr>
          <p:cNvPr id="10" name="Imagen 9">
            <a:extLst>
              <a:ext uri="{FF2B5EF4-FFF2-40B4-BE49-F238E27FC236}">
                <a16:creationId xmlns:a16="http://schemas.microsoft.com/office/drawing/2014/main" id="{1A80AA8D-6854-E44D-B2A6-28F2130D54DA}"/>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4542470" y="3060441"/>
            <a:ext cx="4162573" cy="2045608"/>
          </a:xfrm>
          <a:prstGeom prst="round2DiagRect">
            <a:avLst/>
          </a:prstGeom>
          <a:effectLst>
            <a:reflection blurRad="6350" stA="50000" endA="300" endPos="38500" dist="50800" dir="5400000" sy="-100000" algn="bl" rotWithShape="0"/>
          </a:effectLst>
        </p:spPr>
      </p:pic>
    </p:spTree>
    <p:extLst>
      <p:ext uri="{BB962C8B-B14F-4D97-AF65-F5344CB8AC3E}">
        <p14:creationId xmlns:p14="http://schemas.microsoft.com/office/powerpoint/2010/main" val="27338277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Shape 359"/>
        <p:cNvGrpSpPr/>
        <p:nvPr/>
      </p:nvGrpSpPr>
      <p:grpSpPr>
        <a:xfrm>
          <a:off x="0" y="0"/>
          <a:ext cx="0" cy="0"/>
          <a:chOff x="0" y="0"/>
          <a:chExt cx="0" cy="0"/>
        </a:xfrm>
      </p:grpSpPr>
      <p:sp>
        <p:nvSpPr>
          <p:cNvPr id="360" name="Google Shape;360;p39"/>
          <p:cNvSpPr txBox="1">
            <a:spLocks noGrp="1"/>
          </p:cNvSpPr>
          <p:nvPr>
            <p:ph type="ctrTitle"/>
          </p:nvPr>
        </p:nvSpPr>
        <p:spPr>
          <a:xfrm>
            <a:off x="1584409" y="3374255"/>
            <a:ext cx="7375235" cy="546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s-ES" sz="3200" spc="-100" dirty="0">
                <a:latin typeface="Poetsen One" panose="020108030300000D0203" pitchFamily="2" charset="0"/>
              </a:rPr>
              <a:t>EJE TRANSVERSAL </a:t>
            </a:r>
            <a:br>
              <a:rPr lang="es-ES" sz="3200" spc="-100" dirty="0"/>
            </a:br>
            <a:r>
              <a:rPr lang="es-ES" sz="3200" spc="-100" dirty="0">
                <a:solidFill>
                  <a:srgbClr val="FEEF94"/>
                </a:solidFill>
              </a:rPr>
              <a:t>BOLÍVAR PRIMERO EN RURALIDAD</a:t>
            </a:r>
            <a:br>
              <a:rPr lang="es-ES" sz="3200" spc="-100" dirty="0"/>
            </a:br>
            <a:r>
              <a:rPr lang="es-ES" sz="3200" spc="-100" dirty="0">
                <a:solidFill>
                  <a:srgbClr val="002060"/>
                </a:solidFill>
              </a:rPr>
              <a:t>Cultura, Deporte y Recreación.</a:t>
            </a:r>
          </a:p>
        </p:txBody>
      </p:sp>
      <p:pic>
        <p:nvPicPr>
          <p:cNvPr id="7" name="Imagen 6">
            <a:extLst>
              <a:ext uri="{FF2B5EF4-FFF2-40B4-BE49-F238E27FC236}">
                <a16:creationId xmlns:a16="http://schemas.microsoft.com/office/drawing/2014/main" id="{2B717B37-9C93-4049-B3EE-01E5177C40B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102394" y="3933371"/>
            <a:ext cx="2656976" cy="921658"/>
          </a:xfrm>
          <a:prstGeom prst="rect">
            <a:avLst/>
          </a:prstGeom>
        </p:spPr>
      </p:pic>
      <p:grpSp>
        <p:nvGrpSpPr>
          <p:cNvPr id="8" name="Google Shape;814;p49">
            <a:extLst>
              <a:ext uri="{FF2B5EF4-FFF2-40B4-BE49-F238E27FC236}">
                <a16:creationId xmlns:a16="http://schemas.microsoft.com/office/drawing/2014/main" id="{2CD7F654-5A9C-449F-8B94-BB425DF30006}"/>
              </a:ext>
            </a:extLst>
          </p:cNvPr>
          <p:cNvGrpSpPr/>
          <p:nvPr/>
        </p:nvGrpSpPr>
        <p:grpSpPr>
          <a:xfrm>
            <a:off x="260811" y="2459324"/>
            <a:ext cx="825976" cy="614125"/>
            <a:chOff x="5247525" y="3007275"/>
            <a:chExt cx="517575" cy="384825"/>
          </a:xfrm>
        </p:grpSpPr>
        <p:sp>
          <p:nvSpPr>
            <p:cNvPr id="9" name="Google Shape;815;p49">
              <a:extLst>
                <a:ext uri="{FF2B5EF4-FFF2-40B4-BE49-F238E27FC236}">
                  <a16:creationId xmlns:a16="http://schemas.microsoft.com/office/drawing/2014/main" id="{BF041550-6322-4EAF-8053-10B6B590E2C1}"/>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816;p49">
              <a:extLst>
                <a:ext uri="{FF2B5EF4-FFF2-40B4-BE49-F238E27FC236}">
                  <a16:creationId xmlns:a16="http://schemas.microsoft.com/office/drawing/2014/main" id="{2853949F-986A-483C-A970-37BEEA54AFE9}"/>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16856846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Shape 111"/>
        <p:cNvGrpSpPr/>
        <p:nvPr/>
      </p:nvGrpSpPr>
      <p:grpSpPr>
        <a:xfrm>
          <a:off x="0" y="0"/>
          <a:ext cx="0" cy="0"/>
          <a:chOff x="0" y="0"/>
          <a:chExt cx="0" cy="0"/>
        </a:xfrm>
      </p:grpSpPr>
      <p:pic>
        <p:nvPicPr>
          <p:cNvPr id="28" name="Google Shape;339;p41">
            <a:extLst>
              <a:ext uri="{FF2B5EF4-FFF2-40B4-BE49-F238E27FC236}">
                <a16:creationId xmlns:a16="http://schemas.microsoft.com/office/drawing/2014/main" id="{9A323C41-9773-42F1-A73B-6C9BBD86ED30}"/>
              </a:ext>
            </a:extLst>
          </p:cNvPr>
          <p:cNvPicPr preferRelativeResize="0"/>
          <p:nvPr/>
        </p:nvPicPr>
        <p:blipFill>
          <a:blip r:embed="rId4" cstate="hqprint">
            <a:extLst>
              <a:ext uri="{28A0092B-C50C-407E-A947-70E740481C1C}">
                <a14:useLocalDpi xmlns:a14="http://schemas.microsoft.com/office/drawing/2010/main"/>
              </a:ext>
            </a:extLst>
          </a:blip>
          <a:srcRect/>
          <a:stretch/>
        </p:blipFill>
        <p:spPr>
          <a:xfrm>
            <a:off x="4457858" y="2126251"/>
            <a:ext cx="3992304" cy="2743627"/>
          </a:xfrm>
          <a:prstGeom prst="round2DiagRect">
            <a:avLst>
              <a:gd name="adj1" fmla="val 15278"/>
              <a:gd name="adj2" fmla="val 0"/>
            </a:avLst>
          </a:prstGeom>
          <a:noFill/>
          <a:ln>
            <a:noFill/>
          </a:ln>
          <a:effectLst>
            <a:reflection blurRad="6350" stA="50000" endPos="38500" dist="50800" dir="5400000" sy="-100000" algn="bl" rotWithShape="0"/>
          </a:effectLst>
        </p:spPr>
      </p:pic>
      <p:sp>
        <p:nvSpPr>
          <p:cNvPr id="26" name="Rectángulo: esquinas redondeadas 25">
            <a:extLst>
              <a:ext uri="{FF2B5EF4-FFF2-40B4-BE49-F238E27FC236}">
                <a16:creationId xmlns:a16="http://schemas.microsoft.com/office/drawing/2014/main" id="{928D3672-79D0-4316-8E00-167F9629FC67}"/>
              </a:ext>
            </a:extLst>
          </p:cNvPr>
          <p:cNvSpPr/>
          <p:nvPr/>
        </p:nvSpPr>
        <p:spPr>
          <a:xfrm>
            <a:off x="4405497" y="1624692"/>
            <a:ext cx="4158558" cy="322128"/>
          </a:xfrm>
          <a:prstGeom prst="roundRect">
            <a:avLst>
              <a:gd name="adj" fmla="val 50000"/>
            </a:avLst>
          </a:prstGeom>
          <a:solidFill>
            <a:srgbClr val="6B5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6" name="Google Shape;116;p15"/>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42</a:t>
            </a:fld>
            <a:endParaRPr dirty="0"/>
          </a:p>
        </p:txBody>
      </p:sp>
      <p:sp>
        <p:nvSpPr>
          <p:cNvPr id="10" name="Rectángulo: esquinas diagonales redondeadas 9">
            <a:extLst>
              <a:ext uri="{FF2B5EF4-FFF2-40B4-BE49-F238E27FC236}">
                <a16:creationId xmlns:a16="http://schemas.microsoft.com/office/drawing/2014/main" id="{764EBBEA-7D6A-4090-A142-34C9C8B2B40F}"/>
              </a:ext>
            </a:extLst>
          </p:cNvPr>
          <p:cNvSpPr/>
          <p:nvPr/>
        </p:nvSpPr>
        <p:spPr>
          <a:xfrm>
            <a:off x="206466" y="297179"/>
            <a:ext cx="4005943" cy="3940403"/>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 name="Marcador de texto 2">
            <a:extLst>
              <a:ext uri="{FF2B5EF4-FFF2-40B4-BE49-F238E27FC236}">
                <a16:creationId xmlns:a16="http://schemas.microsoft.com/office/drawing/2014/main" id="{691B982C-D94A-4B4D-87C3-F921C689EFF6}"/>
              </a:ext>
            </a:extLst>
          </p:cNvPr>
          <p:cNvSpPr>
            <a:spLocks noGrp="1"/>
          </p:cNvSpPr>
          <p:nvPr>
            <p:ph type="body" idx="1"/>
          </p:nvPr>
        </p:nvSpPr>
        <p:spPr>
          <a:xfrm>
            <a:off x="297304" y="764544"/>
            <a:ext cx="3419100" cy="348929"/>
          </a:xfrm>
        </p:spPr>
        <p:txBody>
          <a:bodyPr/>
          <a:lstStyle/>
          <a:p>
            <a:r>
              <a:rPr lang="en-US" sz="1600" dirty="0" err="1">
                <a:solidFill>
                  <a:schemeClr val="tx1">
                    <a:lumMod val="50000"/>
                    <a:lumOff val="50000"/>
                  </a:schemeClr>
                </a:solidFill>
                <a:effectLst/>
                <a:latin typeface="Red Hat Display" panose="020B0604020202020204" charset="0"/>
                <a:ea typeface="Calibri" panose="020F0502020204030204" pitchFamily="34" charset="0"/>
                <a:cs typeface="Times New Roman" panose="02020603050405020304" pitchFamily="18" charset="0"/>
              </a:rPr>
              <a:t>Eventos</a:t>
            </a:r>
            <a:endParaRPr lang="es-CO" sz="1800" dirty="0">
              <a:solidFill>
                <a:schemeClr val="tx1">
                  <a:lumMod val="50000"/>
                  <a:lumOff val="50000"/>
                </a:schemeClr>
              </a:solidFill>
              <a:latin typeface="Red Hat Display" panose="020B0604020202020204" charset="0"/>
            </a:endParaRPr>
          </a:p>
        </p:txBody>
      </p:sp>
      <p:sp>
        <p:nvSpPr>
          <p:cNvPr id="13" name="Rectángulo: esquinas redondeadas 12">
            <a:extLst>
              <a:ext uri="{FF2B5EF4-FFF2-40B4-BE49-F238E27FC236}">
                <a16:creationId xmlns:a16="http://schemas.microsoft.com/office/drawing/2014/main" id="{800C67B4-243A-4271-9516-AD6929566555}"/>
              </a:ext>
            </a:extLst>
          </p:cNvPr>
          <p:cNvSpPr/>
          <p:nvPr/>
        </p:nvSpPr>
        <p:spPr>
          <a:xfrm>
            <a:off x="-267562" y="2708684"/>
            <a:ext cx="4816838" cy="501571"/>
          </a:xfrm>
          <a:prstGeom prst="roundRect">
            <a:avLst>
              <a:gd name="adj" fmla="val 50000"/>
            </a:avLst>
          </a:prstGeom>
          <a:solidFill>
            <a:srgbClr val="09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srgbClr val="FEEF94"/>
                </a:solidFill>
                <a:latin typeface="Poetsen One" panose="020108030300000D0203" pitchFamily="2" charset="0"/>
                <a:ea typeface="Calibri" panose="020F0502020204030204" pitchFamily="34" charset="0"/>
                <a:cs typeface="Times New Roman" panose="02020603050405020304" pitchFamily="18" charset="0"/>
              </a:rPr>
              <a:t>5 eventos realizados</a:t>
            </a:r>
            <a:endParaRPr lang="es-CO" sz="2400" dirty="0">
              <a:solidFill>
                <a:srgbClr val="FEEF94"/>
              </a:solidFill>
              <a:latin typeface="Poetsen One" panose="020108030300000D0203" pitchFamily="2" charset="0"/>
            </a:endParaRPr>
          </a:p>
        </p:txBody>
      </p:sp>
      <p:sp>
        <p:nvSpPr>
          <p:cNvPr id="11" name="CuadroTexto 10">
            <a:extLst>
              <a:ext uri="{FF2B5EF4-FFF2-40B4-BE49-F238E27FC236}">
                <a16:creationId xmlns:a16="http://schemas.microsoft.com/office/drawing/2014/main" id="{C0FDDEF9-A95D-47F8-874B-0BB91FF674E2}"/>
              </a:ext>
            </a:extLst>
          </p:cNvPr>
          <p:cNvSpPr txBox="1"/>
          <p:nvPr/>
        </p:nvSpPr>
        <p:spPr>
          <a:xfrm>
            <a:off x="436662" y="3167989"/>
            <a:ext cx="3459075" cy="1107996"/>
          </a:xfrm>
          <a:prstGeom prst="rect">
            <a:avLst/>
          </a:prstGeom>
          <a:noFill/>
        </p:spPr>
        <p:txBody>
          <a:bodyPr wrap="square" rtlCol="0">
            <a:spAutoFit/>
          </a:bodyPr>
          <a:lstStyle/>
          <a:p>
            <a:pPr algn="ctr"/>
            <a:r>
              <a:rPr lang="es-ES" sz="1100" dirty="0">
                <a:solidFill>
                  <a:schemeClr val="tx1">
                    <a:lumMod val="50000"/>
                    <a:lumOff val="50000"/>
                  </a:schemeClr>
                </a:solidFill>
                <a:latin typeface="Red Hat Display" panose="020B0604020202020204" charset="0"/>
                <a:cs typeface="Times New Roman" panose="02020603050405020304" pitchFamily="18" charset="0"/>
              </a:rPr>
              <a:t>Feria Plaza Emprende</a:t>
            </a:r>
          </a:p>
          <a:p>
            <a:pPr algn="ctr"/>
            <a:r>
              <a:rPr lang="es-ES" sz="1100" dirty="0">
                <a:solidFill>
                  <a:schemeClr val="tx1">
                    <a:lumMod val="50000"/>
                    <a:lumOff val="50000"/>
                  </a:schemeClr>
                </a:solidFill>
                <a:latin typeface="Red Hat Display" panose="020B0604020202020204" charset="0"/>
                <a:cs typeface="Times New Roman" panose="02020603050405020304" pitchFamily="18" charset="0"/>
              </a:rPr>
              <a:t>Proclamando Cultura en articulación con el Palacio de la Proclamación. </a:t>
            </a:r>
          </a:p>
          <a:p>
            <a:pPr algn="ctr"/>
            <a:r>
              <a:rPr lang="es-ES" sz="1100" dirty="0">
                <a:solidFill>
                  <a:schemeClr val="tx1">
                    <a:lumMod val="50000"/>
                    <a:lumOff val="50000"/>
                  </a:schemeClr>
                </a:solidFill>
                <a:latin typeface="Red Hat Display" panose="020B0604020202020204" charset="0"/>
                <a:cs typeface="Times New Roman" panose="02020603050405020304" pitchFamily="18" charset="0"/>
              </a:rPr>
              <a:t>Feria La Serrezuela en articulación con Artesanías de Colombia. </a:t>
            </a:r>
          </a:p>
          <a:p>
            <a:pPr algn="ctr"/>
            <a:r>
              <a:rPr lang="es-ES" sz="1100" dirty="0">
                <a:solidFill>
                  <a:schemeClr val="tx1">
                    <a:lumMod val="50000"/>
                    <a:lumOff val="50000"/>
                  </a:schemeClr>
                </a:solidFill>
                <a:latin typeface="Red Hat Display" panose="020B0604020202020204" charset="0"/>
                <a:cs typeface="Times New Roman" panose="02020603050405020304" pitchFamily="18" charset="0"/>
              </a:rPr>
              <a:t>- 2 versiones Cultura en Movimiento</a:t>
            </a:r>
          </a:p>
        </p:txBody>
      </p:sp>
      <p:sp>
        <p:nvSpPr>
          <p:cNvPr id="12" name="CuadroTexto 11">
            <a:extLst>
              <a:ext uri="{FF2B5EF4-FFF2-40B4-BE49-F238E27FC236}">
                <a16:creationId xmlns:a16="http://schemas.microsoft.com/office/drawing/2014/main" id="{0B5E6DF5-1462-4600-914C-AFF3D861BC6E}"/>
              </a:ext>
            </a:extLst>
          </p:cNvPr>
          <p:cNvSpPr txBox="1"/>
          <p:nvPr/>
        </p:nvSpPr>
        <p:spPr>
          <a:xfrm>
            <a:off x="664400" y="1084394"/>
            <a:ext cx="3298000" cy="1631216"/>
          </a:xfrm>
          <a:prstGeom prst="rect">
            <a:avLst/>
          </a:prstGeom>
          <a:noFill/>
        </p:spPr>
        <p:txBody>
          <a:bodyPr wrap="square" rtlCol="0">
            <a:spAutoFit/>
          </a:bodyPr>
          <a:lstStyle/>
          <a:p>
            <a:pPr>
              <a:lnSpc>
                <a:spcPts val="2000"/>
              </a:lnSpc>
            </a:pPr>
            <a:r>
              <a:rPr lang="es-ES" sz="2000" dirty="0">
                <a:solidFill>
                  <a:srgbClr val="002060"/>
                </a:solidFill>
                <a:effectLst/>
                <a:latin typeface="Poetsen One" panose="020108030300000D0203" pitchFamily="2" charset="0"/>
                <a:ea typeface="Calibri" panose="020F0502020204030204" pitchFamily="34" charset="0"/>
                <a:cs typeface="Times New Roman" panose="02020603050405020304" pitchFamily="18" charset="0"/>
              </a:rPr>
              <a:t>PARA LA VISIBILIZACIÓN DE LAS MANIFESTACIONES ARTÍSTICAS Y CULTURALES DE POBLACIÓN RURAL EN EL DEPARTAMENTO DE BOLÍVAR</a:t>
            </a:r>
            <a:endParaRPr lang="es-CO" sz="2000" dirty="0"/>
          </a:p>
        </p:txBody>
      </p:sp>
      <p:sp>
        <p:nvSpPr>
          <p:cNvPr id="19" name="Rectángulo: esquinas redondeadas 18">
            <a:extLst>
              <a:ext uri="{FF2B5EF4-FFF2-40B4-BE49-F238E27FC236}">
                <a16:creationId xmlns:a16="http://schemas.microsoft.com/office/drawing/2014/main" id="{CB1AE910-CB80-408B-9F6D-94CA558614CE}"/>
              </a:ext>
            </a:extLst>
          </p:cNvPr>
          <p:cNvSpPr/>
          <p:nvPr/>
        </p:nvSpPr>
        <p:spPr>
          <a:xfrm>
            <a:off x="4405497" y="1219385"/>
            <a:ext cx="2672023" cy="322128"/>
          </a:xfrm>
          <a:prstGeom prst="roundRect">
            <a:avLst>
              <a:gd name="adj" fmla="val 50000"/>
            </a:avLst>
          </a:prstGeom>
          <a:solidFill>
            <a:srgbClr val="318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3" name="CuadroTexto 32">
            <a:extLst>
              <a:ext uri="{FF2B5EF4-FFF2-40B4-BE49-F238E27FC236}">
                <a16:creationId xmlns:a16="http://schemas.microsoft.com/office/drawing/2014/main" id="{48C0BB86-0913-4617-B556-7135378C63CB}"/>
              </a:ext>
            </a:extLst>
          </p:cNvPr>
          <p:cNvSpPr txBox="1"/>
          <p:nvPr/>
        </p:nvSpPr>
        <p:spPr>
          <a:xfrm>
            <a:off x="4548826" y="1101082"/>
            <a:ext cx="3930774" cy="865622"/>
          </a:xfrm>
          <a:prstGeom prst="rect">
            <a:avLst/>
          </a:prstGeom>
          <a:noFill/>
        </p:spPr>
        <p:txBody>
          <a:bodyPr wrap="square" rtlCol="0">
            <a:spAutoFit/>
          </a:bodyPr>
          <a:lstStyle/>
          <a:p>
            <a:pPr>
              <a:lnSpc>
                <a:spcPct val="150000"/>
              </a:lnSpc>
            </a:pPr>
            <a:r>
              <a:rPr lang="es-ES" sz="1800" dirty="0" err="1">
                <a:solidFill>
                  <a:schemeClr val="bg1"/>
                </a:solidFill>
                <a:latin typeface="Poetsen One" panose="020108030300000D0203" pitchFamily="2" charset="0"/>
              </a:rPr>
              <a:t>Zipacoa</a:t>
            </a:r>
            <a:r>
              <a:rPr lang="es-ES" sz="1800" dirty="0">
                <a:solidFill>
                  <a:schemeClr val="bg1"/>
                </a:solidFill>
                <a:latin typeface="Poetsen One" panose="020108030300000D0203" pitchFamily="2" charset="0"/>
              </a:rPr>
              <a:t> - Palenque</a:t>
            </a:r>
          </a:p>
          <a:p>
            <a:pPr>
              <a:lnSpc>
                <a:spcPct val="150000"/>
              </a:lnSpc>
            </a:pPr>
            <a:r>
              <a:rPr lang="es-ES" sz="1800" dirty="0">
                <a:solidFill>
                  <a:schemeClr val="bg1"/>
                </a:solidFill>
                <a:latin typeface="Poetsen One" panose="020108030300000D0203" pitchFamily="2" charset="0"/>
              </a:rPr>
              <a:t>San José de Playón - Macayepo</a:t>
            </a:r>
          </a:p>
        </p:txBody>
      </p:sp>
      <p:sp>
        <p:nvSpPr>
          <p:cNvPr id="27" name="CuadroTexto 26">
            <a:extLst>
              <a:ext uri="{FF2B5EF4-FFF2-40B4-BE49-F238E27FC236}">
                <a16:creationId xmlns:a16="http://schemas.microsoft.com/office/drawing/2014/main" id="{52CE5E08-024D-4DE6-B67B-3A62BD53AFC5}"/>
              </a:ext>
            </a:extLst>
          </p:cNvPr>
          <p:cNvSpPr txBox="1"/>
          <p:nvPr/>
        </p:nvSpPr>
        <p:spPr>
          <a:xfrm>
            <a:off x="4519389" y="897257"/>
            <a:ext cx="3930773" cy="261610"/>
          </a:xfrm>
          <a:prstGeom prst="rect">
            <a:avLst/>
          </a:prstGeom>
          <a:noFill/>
        </p:spPr>
        <p:txBody>
          <a:bodyPr wrap="square" rtlCol="0">
            <a:spAutoFit/>
          </a:bodyPr>
          <a:lstStyle/>
          <a:p>
            <a:r>
              <a:rPr lang="es-ES" sz="1100" b="1" i="1" dirty="0">
                <a:solidFill>
                  <a:srgbClr val="FEEF94"/>
                </a:solidFill>
                <a:latin typeface="Red Hat Display" panose="020B0604020202020204" charset="0"/>
                <a:ea typeface="Calibri" panose="020F0502020204030204" pitchFamily="34" charset="0"/>
                <a:cs typeface="Times New Roman" panose="02020603050405020304" pitchFamily="18" charset="0"/>
              </a:rPr>
              <a:t>CULTURA EN MOVIMIENTO </a:t>
            </a:r>
            <a:r>
              <a:rPr lang="es-ES" sz="1100" b="1" i="1" dirty="0">
                <a:solidFill>
                  <a:schemeClr val="bg1"/>
                </a:solidFill>
                <a:latin typeface="Red Hat Display" panose="020B0604020202020204" charset="0"/>
                <a:ea typeface="Calibri" panose="020F0502020204030204" pitchFamily="34" charset="0"/>
                <a:cs typeface="Times New Roman" panose="02020603050405020304" pitchFamily="18" charset="0"/>
              </a:rPr>
              <a:t>en los corregimientos de:</a:t>
            </a:r>
            <a:endParaRPr lang="es-CO" sz="1100" b="1" i="1" dirty="0">
              <a:solidFill>
                <a:schemeClr val="bg1"/>
              </a:solidFill>
            </a:endParaRPr>
          </a:p>
        </p:txBody>
      </p:sp>
      <p:pic>
        <p:nvPicPr>
          <p:cNvPr id="29" name="Google Shape;123;p4">
            <a:extLst>
              <a:ext uri="{FF2B5EF4-FFF2-40B4-BE49-F238E27FC236}">
                <a16:creationId xmlns:a16="http://schemas.microsoft.com/office/drawing/2014/main" id="{D46C0690-12CA-4AC6-A0F1-A187BC75B074}"/>
              </a:ext>
            </a:extLst>
          </p:cNvPr>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400494" y="4689961"/>
            <a:ext cx="1261910" cy="437734"/>
          </a:xfrm>
          <a:prstGeom prst="rect">
            <a:avLst/>
          </a:prstGeom>
          <a:noFill/>
          <a:ln>
            <a:noFill/>
          </a:ln>
        </p:spPr>
      </p:pic>
      <p:sp>
        <p:nvSpPr>
          <p:cNvPr id="31" name="Elipse 30">
            <a:extLst>
              <a:ext uri="{FF2B5EF4-FFF2-40B4-BE49-F238E27FC236}">
                <a16:creationId xmlns:a16="http://schemas.microsoft.com/office/drawing/2014/main" id="{75781685-1BCC-4185-9712-74026B18F253}"/>
              </a:ext>
            </a:extLst>
          </p:cNvPr>
          <p:cNvSpPr/>
          <p:nvPr/>
        </p:nvSpPr>
        <p:spPr>
          <a:xfrm>
            <a:off x="3898803" y="4134064"/>
            <a:ext cx="453354" cy="453354"/>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57" name="Google Shape;736;p49">
            <a:extLst>
              <a:ext uri="{FF2B5EF4-FFF2-40B4-BE49-F238E27FC236}">
                <a16:creationId xmlns:a16="http://schemas.microsoft.com/office/drawing/2014/main" id="{4947AB3F-3A00-4F66-A6B8-0318948FAD2B}"/>
              </a:ext>
            </a:extLst>
          </p:cNvPr>
          <p:cNvGrpSpPr/>
          <p:nvPr/>
        </p:nvGrpSpPr>
        <p:grpSpPr>
          <a:xfrm>
            <a:off x="4056034" y="4247453"/>
            <a:ext cx="171615" cy="243061"/>
            <a:chOff x="3979850" y="1598950"/>
            <a:chExt cx="356825" cy="505375"/>
          </a:xfrm>
        </p:grpSpPr>
        <p:sp>
          <p:nvSpPr>
            <p:cNvPr id="58" name="Google Shape;737;p49">
              <a:extLst>
                <a:ext uri="{FF2B5EF4-FFF2-40B4-BE49-F238E27FC236}">
                  <a16:creationId xmlns:a16="http://schemas.microsoft.com/office/drawing/2014/main" id="{5096C530-BAB7-43A0-BB36-B70BA23D9960}"/>
                </a:ext>
              </a:extLst>
            </p:cNvPr>
            <p:cNvSpPr/>
            <p:nvPr/>
          </p:nvSpPr>
          <p:spPr>
            <a:xfrm>
              <a:off x="3979850" y="1602600"/>
              <a:ext cx="44475" cy="501725"/>
            </a:xfrm>
            <a:custGeom>
              <a:avLst/>
              <a:gdLst/>
              <a:ahLst/>
              <a:cxnLst/>
              <a:rect l="l" t="t" r="r" b="b"/>
              <a:pathLst>
                <a:path w="1779" h="20069" fill="none" extrusionOk="0">
                  <a:moveTo>
                    <a:pt x="1778" y="20069"/>
                  </a:moveTo>
                  <a:lnTo>
                    <a:pt x="1778" y="488"/>
                  </a:lnTo>
                  <a:lnTo>
                    <a:pt x="1778" y="488"/>
                  </a:lnTo>
                  <a:lnTo>
                    <a:pt x="1778" y="390"/>
                  </a:lnTo>
                  <a:lnTo>
                    <a:pt x="1730" y="293"/>
                  </a:lnTo>
                  <a:lnTo>
                    <a:pt x="1705" y="220"/>
                  </a:lnTo>
                  <a:lnTo>
                    <a:pt x="1632" y="147"/>
                  </a:lnTo>
                  <a:lnTo>
                    <a:pt x="1559" y="74"/>
                  </a:lnTo>
                  <a:lnTo>
                    <a:pt x="1486" y="25"/>
                  </a:lnTo>
                  <a:lnTo>
                    <a:pt x="1389" y="0"/>
                  </a:lnTo>
                  <a:lnTo>
                    <a:pt x="1291" y="0"/>
                  </a:lnTo>
                  <a:lnTo>
                    <a:pt x="488" y="0"/>
                  </a:lnTo>
                  <a:lnTo>
                    <a:pt x="488" y="0"/>
                  </a:lnTo>
                  <a:lnTo>
                    <a:pt x="390" y="0"/>
                  </a:lnTo>
                  <a:lnTo>
                    <a:pt x="293" y="25"/>
                  </a:lnTo>
                  <a:lnTo>
                    <a:pt x="220" y="74"/>
                  </a:lnTo>
                  <a:lnTo>
                    <a:pt x="147" y="147"/>
                  </a:lnTo>
                  <a:lnTo>
                    <a:pt x="98" y="220"/>
                  </a:lnTo>
                  <a:lnTo>
                    <a:pt x="49" y="293"/>
                  </a:lnTo>
                  <a:lnTo>
                    <a:pt x="25" y="390"/>
                  </a:lnTo>
                  <a:lnTo>
                    <a:pt x="1" y="488"/>
                  </a:lnTo>
                  <a:lnTo>
                    <a:pt x="1" y="20069"/>
                  </a:lnTo>
                  <a:lnTo>
                    <a:pt x="1778" y="20069"/>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738;p49">
              <a:extLst>
                <a:ext uri="{FF2B5EF4-FFF2-40B4-BE49-F238E27FC236}">
                  <a16:creationId xmlns:a16="http://schemas.microsoft.com/office/drawing/2014/main" id="{AF37FA0F-F4D7-4B3D-AF59-9C1DC9563947}"/>
                </a:ext>
              </a:extLst>
            </p:cNvPr>
            <p:cNvSpPr/>
            <p:nvPr/>
          </p:nvSpPr>
          <p:spPr>
            <a:xfrm>
              <a:off x="4037075" y="1598950"/>
              <a:ext cx="299600" cy="228950"/>
            </a:xfrm>
            <a:custGeom>
              <a:avLst/>
              <a:gdLst/>
              <a:ahLst/>
              <a:cxnLst/>
              <a:rect l="l" t="t" r="r" b="b"/>
              <a:pathLst>
                <a:path w="11984" h="9158" fill="none" extrusionOk="0">
                  <a:moveTo>
                    <a:pt x="1" y="8403"/>
                  </a:moveTo>
                  <a:lnTo>
                    <a:pt x="1" y="8403"/>
                  </a:lnTo>
                  <a:lnTo>
                    <a:pt x="366" y="8184"/>
                  </a:lnTo>
                  <a:lnTo>
                    <a:pt x="732" y="8013"/>
                  </a:lnTo>
                  <a:lnTo>
                    <a:pt x="1097" y="7867"/>
                  </a:lnTo>
                  <a:lnTo>
                    <a:pt x="1438" y="7770"/>
                  </a:lnTo>
                  <a:lnTo>
                    <a:pt x="1803" y="7696"/>
                  </a:lnTo>
                  <a:lnTo>
                    <a:pt x="2168" y="7672"/>
                  </a:lnTo>
                  <a:lnTo>
                    <a:pt x="2534" y="7648"/>
                  </a:lnTo>
                  <a:lnTo>
                    <a:pt x="2875" y="7672"/>
                  </a:lnTo>
                  <a:lnTo>
                    <a:pt x="3240" y="7696"/>
                  </a:lnTo>
                  <a:lnTo>
                    <a:pt x="3605" y="7745"/>
                  </a:lnTo>
                  <a:lnTo>
                    <a:pt x="3971" y="7818"/>
                  </a:lnTo>
                  <a:lnTo>
                    <a:pt x="4312" y="7891"/>
                  </a:lnTo>
                  <a:lnTo>
                    <a:pt x="5042" y="8111"/>
                  </a:lnTo>
                  <a:lnTo>
                    <a:pt x="5749" y="8330"/>
                  </a:lnTo>
                  <a:lnTo>
                    <a:pt x="6479" y="8549"/>
                  </a:lnTo>
                  <a:lnTo>
                    <a:pt x="7186" y="8768"/>
                  </a:lnTo>
                  <a:lnTo>
                    <a:pt x="7916" y="8963"/>
                  </a:lnTo>
                  <a:lnTo>
                    <a:pt x="8282" y="9036"/>
                  </a:lnTo>
                  <a:lnTo>
                    <a:pt x="8623" y="9085"/>
                  </a:lnTo>
                  <a:lnTo>
                    <a:pt x="8988" y="9133"/>
                  </a:lnTo>
                  <a:lnTo>
                    <a:pt x="9353" y="9158"/>
                  </a:lnTo>
                  <a:lnTo>
                    <a:pt x="9719" y="9133"/>
                  </a:lnTo>
                  <a:lnTo>
                    <a:pt x="10059" y="9109"/>
                  </a:lnTo>
                  <a:lnTo>
                    <a:pt x="10425" y="9060"/>
                  </a:lnTo>
                  <a:lnTo>
                    <a:pt x="10790" y="8963"/>
                  </a:lnTo>
                  <a:lnTo>
                    <a:pt x="11155" y="8841"/>
                  </a:lnTo>
                  <a:lnTo>
                    <a:pt x="11496" y="8671"/>
                  </a:lnTo>
                  <a:lnTo>
                    <a:pt x="11496" y="8671"/>
                  </a:lnTo>
                  <a:lnTo>
                    <a:pt x="11667" y="8573"/>
                  </a:lnTo>
                  <a:lnTo>
                    <a:pt x="11789" y="8476"/>
                  </a:lnTo>
                  <a:lnTo>
                    <a:pt x="11862" y="8354"/>
                  </a:lnTo>
                  <a:lnTo>
                    <a:pt x="11935" y="8232"/>
                  </a:lnTo>
                  <a:lnTo>
                    <a:pt x="11984" y="8111"/>
                  </a:lnTo>
                  <a:lnTo>
                    <a:pt x="11984" y="7989"/>
                  </a:lnTo>
                  <a:lnTo>
                    <a:pt x="11935" y="7891"/>
                  </a:lnTo>
                  <a:lnTo>
                    <a:pt x="11886" y="7794"/>
                  </a:lnTo>
                  <a:lnTo>
                    <a:pt x="11886" y="7794"/>
                  </a:lnTo>
                  <a:lnTo>
                    <a:pt x="11496" y="7404"/>
                  </a:lnTo>
                  <a:lnTo>
                    <a:pt x="11107" y="6941"/>
                  </a:lnTo>
                  <a:lnTo>
                    <a:pt x="10741" y="6454"/>
                  </a:lnTo>
                  <a:lnTo>
                    <a:pt x="10352" y="5943"/>
                  </a:lnTo>
                  <a:lnTo>
                    <a:pt x="10352" y="5943"/>
                  </a:lnTo>
                  <a:lnTo>
                    <a:pt x="10279" y="5797"/>
                  </a:lnTo>
                  <a:lnTo>
                    <a:pt x="10230" y="5651"/>
                  </a:lnTo>
                  <a:lnTo>
                    <a:pt x="10206" y="5480"/>
                  </a:lnTo>
                  <a:lnTo>
                    <a:pt x="10181" y="5285"/>
                  </a:lnTo>
                  <a:lnTo>
                    <a:pt x="10206" y="5115"/>
                  </a:lnTo>
                  <a:lnTo>
                    <a:pt x="10230" y="4944"/>
                  </a:lnTo>
                  <a:lnTo>
                    <a:pt x="10279" y="4774"/>
                  </a:lnTo>
                  <a:lnTo>
                    <a:pt x="10352" y="4603"/>
                  </a:lnTo>
                  <a:lnTo>
                    <a:pt x="10352" y="4603"/>
                  </a:lnTo>
                  <a:lnTo>
                    <a:pt x="10741" y="3873"/>
                  </a:lnTo>
                  <a:lnTo>
                    <a:pt x="11107" y="3118"/>
                  </a:lnTo>
                  <a:lnTo>
                    <a:pt x="11496" y="2338"/>
                  </a:lnTo>
                  <a:lnTo>
                    <a:pt x="11886" y="1486"/>
                  </a:lnTo>
                  <a:lnTo>
                    <a:pt x="11886" y="1486"/>
                  </a:lnTo>
                  <a:lnTo>
                    <a:pt x="11959" y="1315"/>
                  </a:lnTo>
                  <a:lnTo>
                    <a:pt x="11984" y="1169"/>
                  </a:lnTo>
                  <a:lnTo>
                    <a:pt x="11984" y="1048"/>
                  </a:lnTo>
                  <a:lnTo>
                    <a:pt x="11935" y="975"/>
                  </a:lnTo>
                  <a:lnTo>
                    <a:pt x="11862" y="950"/>
                  </a:lnTo>
                  <a:lnTo>
                    <a:pt x="11789" y="926"/>
                  </a:lnTo>
                  <a:lnTo>
                    <a:pt x="11667" y="975"/>
                  </a:lnTo>
                  <a:lnTo>
                    <a:pt x="11496" y="1023"/>
                  </a:lnTo>
                  <a:lnTo>
                    <a:pt x="11496" y="1023"/>
                  </a:lnTo>
                  <a:lnTo>
                    <a:pt x="11155" y="1194"/>
                  </a:lnTo>
                  <a:lnTo>
                    <a:pt x="10790" y="1315"/>
                  </a:lnTo>
                  <a:lnTo>
                    <a:pt x="10425" y="1413"/>
                  </a:lnTo>
                  <a:lnTo>
                    <a:pt x="10059" y="1462"/>
                  </a:lnTo>
                  <a:lnTo>
                    <a:pt x="9719" y="1510"/>
                  </a:lnTo>
                  <a:lnTo>
                    <a:pt x="9353" y="1510"/>
                  </a:lnTo>
                  <a:lnTo>
                    <a:pt x="8988" y="1486"/>
                  </a:lnTo>
                  <a:lnTo>
                    <a:pt x="8623" y="1462"/>
                  </a:lnTo>
                  <a:lnTo>
                    <a:pt x="8282" y="1389"/>
                  </a:lnTo>
                  <a:lnTo>
                    <a:pt x="7916" y="1315"/>
                  </a:lnTo>
                  <a:lnTo>
                    <a:pt x="7186" y="1145"/>
                  </a:lnTo>
                  <a:lnTo>
                    <a:pt x="6479" y="926"/>
                  </a:lnTo>
                  <a:lnTo>
                    <a:pt x="5749" y="682"/>
                  </a:lnTo>
                  <a:lnTo>
                    <a:pt x="5042" y="463"/>
                  </a:lnTo>
                  <a:lnTo>
                    <a:pt x="4312" y="268"/>
                  </a:lnTo>
                  <a:lnTo>
                    <a:pt x="3971" y="171"/>
                  </a:lnTo>
                  <a:lnTo>
                    <a:pt x="3605" y="98"/>
                  </a:lnTo>
                  <a:lnTo>
                    <a:pt x="3240" y="49"/>
                  </a:lnTo>
                  <a:lnTo>
                    <a:pt x="2875" y="25"/>
                  </a:lnTo>
                  <a:lnTo>
                    <a:pt x="2534" y="0"/>
                  </a:lnTo>
                  <a:lnTo>
                    <a:pt x="2168" y="25"/>
                  </a:lnTo>
                  <a:lnTo>
                    <a:pt x="1803" y="73"/>
                  </a:lnTo>
                  <a:lnTo>
                    <a:pt x="1438" y="122"/>
                  </a:lnTo>
                  <a:lnTo>
                    <a:pt x="1097" y="244"/>
                  </a:lnTo>
                  <a:lnTo>
                    <a:pt x="732" y="366"/>
                  </a:lnTo>
                  <a:lnTo>
                    <a:pt x="366" y="536"/>
                  </a:lnTo>
                  <a:lnTo>
                    <a:pt x="1" y="755"/>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22715546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Shape 111"/>
        <p:cNvGrpSpPr/>
        <p:nvPr/>
      </p:nvGrpSpPr>
      <p:grpSpPr>
        <a:xfrm>
          <a:off x="0" y="0"/>
          <a:ext cx="0" cy="0"/>
          <a:chOff x="0" y="0"/>
          <a:chExt cx="0" cy="0"/>
        </a:xfrm>
      </p:grpSpPr>
      <p:pic>
        <p:nvPicPr>
          <p:cNvPr id="19" name="Picture 9">
            <a:extLst>
              <a:ext uri="{FF2B5EF4-FFF2-40B4-BE49-F238E27FC236}">
                <a16:creationId xmlns:a16="http://schemas.microsoft.com/office/drawing/2014/main" id="{7E460D36-E60E-4B33-AE0D-2B56A504A98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58323" y="494252"/>
            <a:ext cx="3390749" cy="2084715"/>
          </a:xfrm>
          <a:prstGeom prst="rect">
            <a:avLst/>
          </a:prstGeom>
          <a:effectLst>
            <a:reflection blurRad="6350" stA="50000" endA="300" endPos="38500" dist="50800" dir="5400000" sy="-100000" algn="bl" rotWithShape="0"/>
          </a:effectLst>
        </p:spPr>
      </p:pic>
      <p:pic>
        <p:nvPicPr>
          <p:cNvPr id="21" name="Picture 14">
            <a:extLst>
              <a:ext uri="{FF2B5EF4-FFF2-40B4-BE49-F238E27FC236}">
                <a16:creationId xmlns:a16="http://schemas.microsoft.com/office/drawing/2014/main" id="{5F42F87F-497E-49F1-910D-469E64E8BD9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58323" y="2906975"/>
            <a:ext cx="3390749" cy="1527700"/>
          </a:xfrm>
          <a:prstGeom prst="rect">
            <a:avLst/>
          </a:prstGeom>
          <a:effectLst>
            <a:reflection blurRad="6350" stA="50000" endA="300" endPos="38500" dist="50800" dir="5400000" sy="-100000" algn="bl" rotWithShape="0"/>
          </a:effectLst>
        </p:spPr>
      </p:pic>
      <p:sp>
        <p:nvSpPr>
          <p:cNvPr id="116" name="Google Shape;116;p15"/>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43</a:t>
            </a:fld>
            <a:endParaRPr dirty="0"/>
          </a:p>
        </p:txBody>
      </p:sp>
      <p:sp>
        <p:nvSpPr>
          <p:cNvPr id="10" name="Rectángulo: esquinas diagonales redondeadas 9">
            <a:extLst>
              <a:ext uri="{FF2B5EF4-FFF2-40B4-BE49-F238E27FC236}">
                <a16:creationId xmlns:a16="http://schemas.microsoft.com/office/drawing/2014/main" id="{764EBBEA-7D6A-4090-A142-34C9C8B2B40F}"/>
              </a:ext>
            </a:extLst>
          </p:cNvPr>
          <p:cNvSpPr/>
          <p:nvPr/>
        </p:nvSpPr>
        <p:spPr>
          <a:xfrm>
            <a:off x="137886" y="65314"/>
            <a:ext cx="4005943" cy="447040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 name="Marcador de texto 2">
            <a:extLst>
              <a:ext uri="{FF2B5EF4-FFF2-40B4-BE49-F238E27FC236}">
                <a16:creationId xmlns:a16="http://schemas.microsoft.com/office/drawing/2014/main" id="{691B982C-D94A-4B4D-87C3-F921C689EFF6}"/>
              </a:ext>
            </a:extLst>
          </p:cNvPr>
          <p:cNvSpPr>
            <a:spLocks noGrp="1"/>
          </p:cNvSpPr>
          <p:nvPr>
            <p:ph type="body" idx="1"/>
          </p:nvPr>
        </p:nvSpPr>
        <p:spPr>
          <a:xfrm>
            <a:off x="160746" y="607786"/>
            <a:ext cx="3419100" cy="348929"/>
          </a:xfrm>
        </p:spPr>
        <p:txBody>
          <a:bodyPr/>
          <a:lstStyle/>
          <a:p>
            <a:r>
              <a:rPr lang="en-US" sz="1600" dirty="0" err="1">
                <a:solidFill>
                  <a:schemeClr val="tx1">
                    <a:lumMod val="50000"/>
                    <a:lumOff val="50000"/>
                  </a:schemeClr>
                </a:solidFill>
                <a:effectLst/>
                <a:latin typeface="Red Hat Display" panose="020B0604020202020204" charset="0"/>
                <a:ea typeface="Calibri" panose="020F0502020204030204" pitchFamily="34" charset="0"/>
                <a:cs typeface="Times New Roman" panose="02020603050405020304" pitchFamily="18" charset="0"/>
              </a:rPr>
              <a:t>Espacios</a:t>
            </a:r>
            <a:r>
              <a:rPr lang="en-US" sz="1600" dirty="0">
                <a:solidFill>
                  <a:schemeClr val="tx1">
                    <a:lumMod val="50000"/>
                    <a:lumOff val="50000"/>
                  </a:schemeClr>
                </a:solidFill>
                <a:effectLst/>
                <a:latin typeface="Red Hat Display" panose="020B0604020202020204" charset="0"/>
                <a:ea typeface="Calibri" panose="020F0502020204030204" pitchFamily="34" charset="0"/>
                <a:cs typeface="Times New Roman" panose="02020603050405020304" pitchFamily="18" charset="0"/>
              </a:rPr>
              <a:t> </a:t>
            </a:r>
            <a:r>
              <a:rPr lang="en-US" sz="1600" dirty="0" err="1">
                <a:solidFill>
                  <a:schemeClr val="tx1">
                    <a:lumMod val="50000"/>
                    <a:lumOff val="50000"/>
                  </a:schemeClr>
                </a:solidFill>
                <a:effectLst/>
                <a:latin typeface="Red Hat Display" panose="020B0604020202020204" charset="0"/>
                <a:ea typeface="Calibri" panose="020F0502020204030204" pitchFamily="34" charset="0"/>
                <a:cs typeface="Times New Roman" panose="02020603050405020304" pitchFamily="18" charset="0"/>
              </a:rPr>
              <a:t>institucionales</a:t>
            </a:r>
            <a:r>
              <a:rPr lang="en-US" sz="1600" dirty="0">
                <a:solidFill>
                  <a:schemeClr val="tx1">
                    <a:lumMod val="50000"/>
                    <a:lumOff val="50000"/>
                  </a:schemeClr>
                </a:solidFill>
                <a:effectLst/>
                <a:latin typeface="Red Hat Display" panose="020B0604020202020204" charset="0"/>
                <a:ea typeface="Calibri" panose="020F0502020204030204" pitchFamily="34" charset="0"/>
                <a:cs typeface="Times New Roman" panose="02020603050405020304" pitchFamily="18" charset="0"/>
              </a:rPr>
              <a:t> </a:t>
            </a:r>
            <a:endParaRPr lang="es-CO" sz="1800" dirty="0">
              <a:solidFill>
                <a:schemeClr val="tx1">
                  <a:lumMod val="50000"/>
                  <a:lumOff val="50000"/>
                </a:schemeClr>
              </a:solidFill>
              <a:latin typeface="Red Hat Display" panose="020B0604020202020204" charset="0"/>
            </a:endParaRPr>
          </a:p>
        </p:txBody>
      </p:sp>
      <p:sp>
        <p:nvSpPr>
          <p:cNvPr id="13" name="Rectángulo: esquinas redondeadas 12">
            <a:extLst>
              <a:ext uri="{FF2B5EF4-FFF2-40B4-BE49-F238E27FC236}">
                <a16:creationId xmlns:a16="http://schemas.microsoft.com/office/drawing/2014/main" id="{800C67B4-243A-4271-9516-AD6929566555}"/>
              </a:ext>
            </a:extLst>
          </p:cNvPr>
          <p:cNvSpPr/>
          <p:nvPr/>
        </p:nvSpPr>
        <p:spPr>
          <a:xfrm>
            <a:off x="-299098" y="2632909"/>
            <a:ext cx="5245931" cy="685088"/>
          </a:xfrm>
          <a:prstGeom prst="roundRect">
            <a:avLst>
              <a:gd name="adj" fmla="val 50000"/>
            </a:avLst>
          </a:prstGeom>
          <a:solidFill>
            <a:srgbClr val="F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 </a:t>
            </a:r>
          </a:p>
        </p:txBody>
      </p:sp>
      <p:sp>
        <p:nvSpPr>
          <p:cNvPr id="12" name="CuadroTexto 11">
            <a:extLst>
              <a:ext uri="{FF2B5EF4-FFF2-40B4-BE49-F238E27FC236}">
                <a16:creationId xmlns:a16="http://schemas.microsoft.com/office/drawing/2014/main" id="{0B5E6DF5-1462-4600-914C-AFF3D861BC6E}"/>
              </a:ext>
            </a:extLst>
          </p:cNvPr>
          <p:cNvSpPr txBox="1"/>
          <p:nvPr/>
        </p:nvSpPr>
        <p:spPr>
          <a:xfrm>
            <a:off x="555823" y="956715"/>
            <a:ext cx="3419100" cy="1631216"/>
          </a:xfrm>
          <a:prstGeom prst="rect">
            <a:avLst/>
          </a:prstGeom>
          <a:noFill/>
        </p:spPr>
        <p:txBody>
          <a:bodyPr wrap="square" rtlCol="0">
            <a:spAutoFit/>
          </a:bodyPr>
          <a:lstStyle/>
          <a:p>
            <a:pPr>
              <a:lnSpc>
                <a:spcPts val="2000"/>
              </a:lnSpc>
            </a:pPr>
            <a:r>
              <a:rPr lang="es-ES" sz="2000" dirty="0">
                <a:solidFill>
                  <a:srgbClr val="002060"/>
                </a:solidFill>
                <a:effectLst/>
                <a:latin typeface="Poetsen One" panose="020108030300000D0203" pitchFamily="2" charset="0"/>
                <a:ea typeface="Calibri" panose="020F0502020204030204" pitchFamily="34" charset="0"/>
                <a:cs typeface="Times New Roman" panose="02020603050405020304" pitchFamily="18" charset="0"/>
              </a:rPr>
              <a:t>EN MEDIOS DE COMUNICACIÓN APOYADOS PARA DIFUNDIR LAS MANIFESTACIONES SOCIOCULTURALES DE LA POBLACIÓN RURAL</a:t>
            </a:r>
            <a:endParaRPr lang="es-CO" sz="2000" dirty="0"/>
          </a:p>
        </p:txBody>
      </p:sp>
      <p:sp>
        <p:nvSpPr>
          <p:cNvPr id="11" name="CuadroTexto 10">
            <a:extLst>
              <a:ext uri="{FF2B5EF4-FFF2-40B4-BE49-F238E27FC236}">
                <a16:creationId xmlns:a16="http://schemas.microsoft.com/office/drawing/2014/main" id="{C0FDDEF9-A95D-47F8-874B-0BB91FF674E2}"/>
              </a:ext>
            </a:extLst>
          </p:cNvPr>
          <p:cNvSpPr txBox="1"/>
          <p:nvPr/>
        </p:nvSpPr>
        <p:spPr>
          <a:xfrm>
            <a:off x="555823" y="2741394"/>
            <a:ext cx="4816838" cy="505908"/>
          </a:xfrm>
          <a:prstGeom prst="rect">
            <a:avLst/>
          </a:prstGeom>
          <a:noFill/>
        </p:spPr>
        <p:txBody>
          <a:bodyPr wrap="square" rtlCol="0">
            <a:spAutoFit/>
          </a:bodyPr>
          <a:lstStyle/>
          <a:p>
            <a:pPr>
              <a:lnSpc>
                <a:spcPts val="1600"/>
              </a:lnSpc>
            </a:pPr>
            <a:r>
              <a:rPr lang="es-ES" dirty="0">
                <a:solidFill>
                  <a:schemeClr val="bg1"/>
                </a:solidFill>
                <a:latin typeface="Red Hat Display" panose="020B0604020202020204" charset="0"/>
                <a:ea typeface="Calibri" panose="020F0502020204030204" pitchFamily="34" charset="0"/>
                <a:cs typeface="Times New Roman" panose="02020603050405020304" pitchFamily="18" charset="0"/>
              </a:rPr>
              <a:t>Difusión del proyecto </a:t>
            </a:r>
          </a:p>
          <a:p>
            <a:pPr>
              <a:lnSpc>
                <a:spcPts val="1600"/>
              </a:lnSpc>
            </a:pPr>
            <a:r>
              <a:rPr lang="es-ES" b="1" dirty="0">
                <a:solidFill>
                  <a:schemeClr val="bg1"/>
                </a:solidFill>
                <a:latin typeface="Red Hat Display" panose="020B0604020202020204" charset="0"/>
                <a:ea typeface="Calibri" panose="020F0502020204030204" pitchFamily="34" charset="0"/>
                <a:cs typeface="Times New Roman" panose="02020603050405020304" pitchFamily="18" charset="0"/>
              </a:rPr>
              <a:t>CUENTO MI HISTORIA, APRENDO A SANAR</a:t>
            </a:r>
            <a:endParaRPr lang="es-CO" b="1" dirty="0">
              <a:solidFill>
                <a:schemeClr val="bg1"/>
              </a:solidFill>
            </a:endParaRPr>
          </a:p>
        </p:txBody>
      </p:sp>
      <p:sp>
        <p:nvSpPr>
          <p:cNvPr id="20" name="CuadroTexto 19">
            <a:extLst>
              <a:ext uri="{FF2B5EF4-FFF2-40B4-BE49-F238E27FC236}">
                <a16:creationId xmlns:a16="http://schemas.microsoft.com/office/drawing/2014/main" id="{C302D68E-2060-461C-8667-6153CEA98530}"/>
              </a:ext>
            </a:extLst>
          </p:cNvPr>
          <p:cNvSpPr txBox="1"/>
          <p:nvPr/>
        </p:nvSpPr>
        <p:spPr>
          <a:xfrm>
            <a:off x="555823" y="3315198"/>
            <a:ext cx="3410849" cy="830997"/>
          </a:xfrm>
          <a:prstGeom prst="rect">
            <a:avLst/>
          </a:prstGeom>
          <a:noFill/>
        </p:spPr>
        <p:txBody>
          <a:bodyPr wrap="square" rtlCol="0">
            <a:spAutoFit/>
          </a:bodyPr>
          <a:lstStyle/>
          <a:p>
            <a:r>
              <a:rPr lang="es-ES" sz="2400" b="1" dirty="0">
                <a:solidFill>
                  <a:srgbClr val="A89BBC"/>
                </a:solidFill>
                <a:effectLst/>
                <a:latin typeface="Poetsen One" panose="020108030300000D0203" pitchFamily="2" charset="0"/>
                <a:ea typeface="Calibri" panose="020F0502020204030204" pitchFamily="34" charset="0"/>
                <a:cs typeface="Times New Roman" panose="02020603050405020304" pitchFamily="18" charset="0"/>
              </a:rPr>
              <a:t>20 MUJERES</a:t>
            </a:r>
          </a:p>
          <a:p>
            <a:r>
              <a:rPr lang="es-ES" sz="1200" dirty="0">
                <a:solidFill>
                  <a:schemeClr val="tx1">
                    <a:lumMod val="50000"/>
                    <a:lumOff val="50000"/>
                  </a:schemeClr>
                </a:solidFill>
                <a:effectLst/>
                <a:latin typeface="Red Hat Display" panose="020B0604020202020204" charset="0"/>
                <a:ea typeface="Calibri" panose="020F0502020204030204" pitchFamily="34" charset="0"/>
                <a:cs typeface="Times New Roman" panose="02020603050405020304" pitchFamily="18" charset="0"/>
              </a:rPr>
              <a:t>Víctimas del conflicto armado </a:t>
            </a:r>
          </a:p>
          <a:p>
            <a:r>
              <a:rPr lang="es-ES" sz="1200" b="1" dirty="0">
                <a:solidFill>
                  <a:schemeClr val="tx1">
                    <a:lumMod val="50000"/>
                    <a:lumOff val="50000"/>
                  </a:schemeClr>
                </a:solidFill>
                <a:latin typeface="Red Hat Display" panose="020B0604020202020204" charset="0"/>
                <a:ea typeface="Calibri" panose="020F0502020204030204" pitchFamily="34" charset="0"/>
                <a:cs typeface="Times New Roman" panose="02020603050405020304" pitchFamily="18" charset="0"/>
              </a:rPr>
              <a:t>C</a:t>
            </a:r>
            <a:r>
              <a:rPr lang="es-ES" sz="1200" b="1" dirty="0">
                <a:solidFill>
                  <a:schemeClr val="tx1">
                    <a:lumMod val="50000"/>
                    <a:lumOff val="50000"/>
                  </a:schemeClr>
                </a:solidFill>
                <a:effectLst/>
                <a:latin typeface="Red Hat Display" panose="020B0604020202020204" charset="0"/>
                <a:ea typeface="Calibri" panose="020F0502020204030204" pitchFamily="34" charset="0"/>
                <a:cs typeface="Times New Roman" panose="02020603050405020304" pitchFamily="18" charset="0"/>
              </a:rPr>
              <a:t>orregimiento </a:t>
            </a:r>
            <a:r>
              <a:rPr lang="es-ES" sz="1200" b="1" dirty="0">
                <a:solidFill>
                  <a:schemeClr val="tx1">
                    <a:lumMod val="50000"/>
                    <a:lumOff val="50000"/>
                  </a:schemeClr>
                </a:solidFill>
                <a:latin typeface="Red Hat Display" panose="020B0604020202020204" charset="0"/>
                <a:ea typeface="Calibri" panose="020F0502020204030204" pitchFamily="34" charset="0"/>
                <a:cs typeface="Times New Roman" panose="02020603050405020304" pitchFamily="18" charset="0"/>
              </a:rPr>
              <a:t>E</a:t>
            </a:r>
            <a:r>
              <a:rPr lang="es-ES" sz="1200" b="1" dirty="0">
                <a:solidFill>
                  <a:schemeClr val="tx1">
                    <a:lumMod val="50000"/>
                    <a:lumOff val="50000"/>
                  </a:schemeClr>
                </a:solidFill>
                <a:effectLst/>
                <a:latin typeface="Red Hat Display" panose="020B0604020202020204" charset="0"/>
                <a:ea typeface="Calibri" panose="020F0502020204030204" pitchFamily="34" charset="0"/>
                <a:cs typeface="Times New Roman" panose="02020603050405020304" pitchFamily="18" charset="0"/>
              </a:rPr>
              <a:t>l Sudán, Tiquisio</a:t>
            </a:r>
          </a:p>
        </p:txBody>
      </p:sp>
      <p:pic>
        <p:nvPicPr>
          <p:cNvPr id="22" name="Google Shape;123;p4">
            <a:extLst>
              <a:ext uri="{FF2B5EF4-FFF2-40B4-BE49-F238E27FC236}">
                <a16:creationId xmlns:a16="http://schemas.microsoft.com/office/drawing/2014/main" id="{E35A3BAF-C217-4C09-9C91-2B84AF91007E}"/>
              </a:ext>
            </a:extLst>
          </p:cNvPr>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400494" y="4689961"/>
            <a:ext cx="1261910" cy="437734"/>
          </a:xfrm>
          <a:prstGeom prst="rect">
            <a:avLst/>
          </a:prstGeom>
          <a:noFill/>
          <a:ln>
            <a:noFill/>
          </a:ln>
        </p:spPr>
      </p:pic>
    </p:spTree>
    <p:extLst>
      <p:ext uri="{BB962C8B-B14F-4D97-AF65-F5344CB8AC3E}">
        <p14:creationId xmlns:p14="http://schemas.microsoft.com/office/powerpoint/2010/main" val="8273234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Shape 111"/>
        <p:cNvGrpSpPr/>
        <p:nvPr/>
      </p:nvGrpSpPr>
      <p:grpSpPr>
        <a:xfrm>
          <a:off x="0" y="0"/>
          <a:ext cx="0" cy="0"/>
          <a:chOff x="0" y="0"/>
          <a:chExt cx="0" cy="0"/>
        </a:xfrm>
      </p:grpSpPr>
      <p:sp>
        <p:nvSpPr>
          <p:cNvPr id="116" name="Google Shape;116;p15"/>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44</a:t>
            </a:fld>
            <a:endParaRPr dirty="0"/>
          </a:p>
        </p:txBody>
      </p:sp>
      <p:sp>
        <p:nvSpPr>
          <p:cNvPr id="10" name="Rectángulo: esquinas diagonales redondeadas 9">
            <a:extLst>
              <a:ext uri="{FF2B5EF4-FFF2-40B4-BE49-F238E27FC236}">
                <a16:creationId xmlns:a16="http://schemas.microsoft.com/office/drawing/2014/main" id="{764EBBEA-7D6A-4090-A142-34C9C8B2B40F}"/>
              </a:ext>
            </a:extLst>
          </p:cNvPr>
          <p:cNvSpPr/>
          <p:nvPr/>
        </p:nvSpPr>
        <p:spPr>
          <a:xfrm>
            <a:off x="334692" y="65314"/>
            <a:ext cx="4005943" cy="447040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 name="Marcador de texto 2">
            <a:extLst>
              <a:ext uri="{FF2B5EF4-FFF2-40B4-BE49-F238E27FC236}">
                <a16:creationId xmlns:a16="http://schemas.microsoft.com/office/drawing/2014/main" id="{691B982C-D94A-4B4D-87C3-F921C689EFF6}"/>
              </a:ext>
            </a:extLst>
          </p:cNvPr>
          <p:cNvSpPr>
            <a:spLocks noGrp="1"/>
          </p:cNvSpPr>
          <p:nvPr>
            <p:ph type="body" idx="1"/>
          </p:nvPr>
        </p:nvSpPr>
        <p:spPr>
          <a:xfrm>
            <a:off x="160746" y="681526"/>
            <a:ext cx="3419100" cy="348929"/>
          </a:xfrm>
        </p:spPr>
        <p:txBody>
          <a:bodyPr/>
          <a:lstStyle/>
          <a:p>
            <a:r>
              <a:rPr lang="en-US" sz="1600" dirty="0" err="1">
                <a:solidFill>
                  <a:schemeClr val="tx1">
                    <a:lumMod val="50000"/>
                    <a:lumOff val="50000"/>
                  </a:schemeClr>
                </a:solidFill>
                <a:effectLst/>
                <a:latin typeface="Red Hat Display" panose="020B0604020202020204" charset="0"/>
                <a:ea typeface="Calibri" panose="020F0502020204030204" pitchFamily="34" charset="0"/>
                <a:cs typeface="Times New Roman" panose="02020603050405020304" pitchFamily="18" charset="0"/>
              </a:rPr>
              <a:t>Eventos</a:t>
            </a:r>
            <a:r>
              <a:rPr lang="en-US" sz="1600" dirty="0">
                <a:solidFill>
                  <a:schemeClr val="tx1">
                    <a:lumMod val="50000"/>
                    <a:lumOff val="50000"/>
                  </a:schemeClr>
                </a:solidFill>
                <a:effectLst/>
                <a:latin typeface="Red Hat Display" panose="020B0604020202020204" charset="0"/>
                <a:ea typeface="Calibri" panose="020F0502020204030204" pitchFamily="34" charset="0"/>
                <a:cs typeface="Times New Roman" panose="02020603050405020304" pitchFamily="18" charset="0"/>
              </a:rPr>
              <a:t> </a:t>
            </a:r>
            <a:r>
              <a:rPr lang="en-US" sz="1600" dirty="0" err="1">
                <a:solidFill>
                  <a:schemeClr val="tx1">
                    <a:lumMod val="50000"/>
                    <a:lumOff val="50000"/>
                  </a:schemeClr>
                </a:solidFill>
                <a:effectLst/>
                <a:latin typeface="Red Hat Display" panose="020B0604020202020204" charset="0"/>
                <a:ea typeface="Calibri" panose="020F0502020204030204" pitchFamily="34" charset="0"/>
                <a:cs typeface="Times New Roman" panose="02020603050405020304" pitchFamily="18" charset="0"/>
              </a:rPr>
              <a:t>anuales</a:t>
            </a:r>
            <a:endParaRPr lang="es-CO" sz="1800" dirty="0">
              <a:solidFill>
                <a:schemeClr val="tx1">
                  <a:lumMod val="50000"/>
                  <a:lumOff val="50000"/>
                </a:schemeClr>
              </a:solidFill>
              <a:latin typeface="Red Hat Display" panose="020B0604020202020204" charset="0"/>
            </a:endParaRPr>
          </a:p>
        </p:txBody>
      </p:sp>
      <p:sp>
        <p:nvSpPr>
          <p:cNvPr id="12" name="CuadroTexto 11">
            <a:extLst>
              <a:ext uri="{FF2B5EF4-FFF2-40B4-BE49-F238E27FC236}">
                <a16:creationId xmlns:a16="http://schemas.microsoft.com/office/drawing/2014/main" id="{0B5E6DF5-1462-4600-914C-AFF3D861BC6E}"/>
              </a:ext>
            </a:extLst>
          </p:cNvPr>
          <p:cNvSpPr txBox="1"/>
          <p:nvPr/>
        </p:nvSpPr>
        <p:spPr>
          <a:xfrm>
            <a:off x="555822" y="1037829"/>
            <a:ext cx="3725893" cy="1477328"/>
          </a:xfrm>
          <a:prstGeom prst="rect">
            <a:avLst/>
          </a:prstGeom>
          <a:noFill/>
        </p:spPr>
        <p:txBody>
          <a:bodyPr wrap="square" rtlCol="0">
            <a:spAutoFit/>
          </a:bodyPr>
          <a:lstStyle/>
          <a:p>
            <a:pPr>
              <a:lnSpc>
                <a:spcPts val="1800"/>
              </a:lnSpc>
            </a:pPr>
            <a:r>
              <a:rPr lang="es-ES" sz="1800" dirty="0">
                <a:solidFill>
                  <a:srgbClr val="002060"/>
                </a:solidFill>
                <a:effectLst/>
                <a:latin typeface="Poetsen One" panose="020108030300000D0203" pitchFamily="2" charset="0"/>
                <a:ea typeface="Calibri" panose="020F0502020204030204" pitchFamily="34" charset="0"/>
                <a:cs typeface="Times New Roman" panose="02020603050405020304" pitchFamily="18" charset="0"/>
              </a:rPr>
              <a:t>REALIZADOS PARA LA PROMOCIÓN, RECONOCIMIENTO, RESCATE, Y SALVAGUARDA DE VALORES, HÁBITOS, TRADICIONES, Y COSTUMBRES DEL CAMPESINO BOLIVARENSE </a:t>
            </a:r>
            <a:endParaRPr lang="es-CO" sz="1800" dirty="0"/>
          </a:p>
        </p:txBody>
      </p:sp>
      <p:sp>
        <p:nvSpPr>
          <p:cNvPr id="20" name="CuadroTexto 19">
            <a:extLst>
              <a:ext uri="{FF2B5EF4-FFF2-40B4-BE49-F238E27FC236}">
                <a16:creationId xmlns:a16="http://schemas.microsoft.com/office/drawing/2014/main" id="{C302D68E-2060-461C-8667-6153CEA98530}"/>
              </a:ext>
            </a:extLst>
          </p:cNvPr>
          <p:cNvSpPr txBox="1"/>
          <p:nvPr/>
        </p:nvSpPr>
        <p:spPr>
          <a:xfrm>
            <a:off x="160746" y="3362701"/>
            <a:ext cx="4005943" cy="769441"/>
          </a:xfrm>
          <a:prstGeom prst="rect">
            <a:avLst/>
          </a:prstGeom>
          <a:noFill/>
        </p:spPr>
        <p:txBody>
          <a:bodyPr wrap="square" rtlCol="0">
            <a:spAutoFit/>
          </a:bodyPr>
          <a:lstStyle/>
          <a:p>
            <a:pPr algn="ctr"/>
            <a:r>
              <a:rPr lang="es-ES" sz="1100" b="1" dirty="0">
                <a:solidFill>
                  <a:schemeClr val="tx1">
                    <a:lumMod val="50000"/>
                    <a:lumOff val="50000"/>
                  </a:schemeClr>
                </a:solidFill>
                <a:latin typeface="Red Hat Display" panose="020B0604020202020204" charset="0"/>
                <a:ea typeface="Calibri" panose="020F0502020204030204" pitchFamily="34" charset="0"/>
                <a:cs typeface="Times New Roman" panose="02020603050405020304" pitchFamily="18" charset="0"/>
              </a:rPr>
              <a:t>Feria Plaza Emprende</a:t>
            </a:r>
          </a:p>
          <a:p>
            <a:pPr algn="ctr"/>
            <a:r>
              <a:rPr lang="es-ES" sz="1100" b="1" dirty="0">
                <a:solidFill>
                  <a:schemeClr val="tx1">
                    <a:lumMod val="50000"/>
                    <a:lumOff val="50000"/>
                  </a:schemeClr>
                </a:solidFill>
                <a:latin typeface="Red Hat Display" panose="020B0604020202020204" charset="0"/>
                <a:ea typeface="Calibri" panose="020F0502020204030204" pitchFamily="34" charset="0"/>
                <a:cs typeface="Times New Roman" panose="02020603050405020304" pitchFamily="18" charset="0"/>
              </a:rPr>
              <a:t>Feria turística, gastronómica y cultural de San Juan</a:t>
            </a:r>
          </a:p>
          <a:p>
            <a:pPr algn="ctr"/>
            <a:r>
              <a:rPr lang="es-ES" sz="1100" b="1" dirty="0">
                <a:solidFill>
                  <a:schemeClr val="tx1">
                    <a:lumMod val="50000"/>
                    <a:lumOff val="50000"/>
                  </a:schemeClr>
                </a:solidFill>
                <a:latin typeface="Red Hat Display" panose="020B0604020202020204" charset="0"/>
                <a:ea typeface="Calibri" panose="020F0502020204030204" pitchFamily="34" charset="0"/>
                <a:cs typeface="Times New Roman" panose="02020603050405020304" pitchFamily="18" charset="0"/>
              </a:rPr>
              <a:t>Reactivarte Sano</a:t>
            </a:r>
          </a:p>
          <a:p>
            <a:pPr algn="ctr"/>
            <a:endParaRPr lang="es-ES" sz="1100" b="1" dirty="0">
              <a:solidFill>
                <a:schemeClr val="tx1">
                  <a:lumMod val="50000"/>
                  <a:lumOff val="50000"/>
                </a:schemeClr>
              </a:solidFill>
              <a:effectLst/>
              <a:latin typeface="Red Hat Display" panose="020B0604020202020204" charset="0"/>
              <a:ea typeface="Calibri" panose="020F0502020204030204" pitchFamily="34" charset="0"/>
              <a:cs typeface="Times New Roman" panose="02020603050405020304" pitchFamily="18" charset="0"/>
            </a:endParaRPr>
          </a:p>
        </p:txBody>
      </p:sp>
      <p:pic>
        <p:nvPicPr>
          <p:cNvPr id="22" name="Google Shape;123;p4">
            <a:extLst>
              <a:ext uri="{FF2B5EF4-FFF2-40B4-BE49-F238E27FC236}">
                <a16:creationId xmlns:a16="http://schemas.microsoft.com/office/drawing/2014/main" id="{E35A3BAF-C217-4C09-9C91-2B84AF91007E}"/>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400494" y="4689961"/>
            <a:ext cx="1261910" cy="437734"/>
          </a:xfrm>
          <a:prstGeom prst="rect">
            <a:avLst/>
          </a:prstGeom>
          <a:noFill/>
          <a:ln>
            <a:noFill/>
          </a:ln>
        </p:spPr>
      </p:pic>
      <p:pic>
        <p:nvPicPr>
          <p:cNvPr id="4" name="Picture 3">
            <a:extLst>
              <a:ext uri="{FF2B5EF4-FFF2-40B4-BE49-F238E27FC236}">
                <a16:creationId xmlns:a16="http://schemas.microsoft.com/office/drawing/2014/main" id="{6ECDC134-C2F5-A24F-AC78-218827833DEE}"/>
              </a:ext>
            </a:extLst>
          </p:cNvPr>
          <p:cNvPicPr>
            <a:picLocks noChangeAspect="1"/>
          </p:cNvPicPr>
          <p:nvPr/>
        </p:nvPicPr>
        <p:blipFill>
          <a:blip r:embed="rId5"/>
          <a:stretch>
            <a:fillRect/>
          </a:stretch>
        </p:blipFill>
        <p:spPr>
          <a:xfrm>
            <a:off x="4442572" y="892396"/>
            <a:ext cx="4169931" cy="2779954"/>
          </a:xfrm>
          <a:prstGeom prst="rect">
            <a:avLst/>
          </a:prstGeom>
        </p:spPr>
      </p:pic>
      <p:sp>
        <p:nvSpPr>
          <p:cNvPr id="13" name="Rectángulo: esquinas redondeadas 12">
            <a:extLst>
              <a:ext uri="{FF2B5EF4-FFF2-40B4-BE49-F238E27FC236}">
                <a16:creationId xmlns:a16="http://schemas.microsoft.com/office/drawing/2014/main" id="{800C67B4-243A-4271-9516-AD6929566555}"/>
              </a:ext>
            </a:extLst>
          </p:cNvPr>
          <p:cNvSpPr/>
          <p:nvPr/>
        </p:nvSpPr>
        <p:spPr>
          <a:xfrm>
            <a:off x="-299098" y="2596039"/>
            <a:ext cx="5245931" cy="685088"/>
          </a:xfrm>
          <a:prstGeom prst="roundRect">
            <a:avLst>
              <a:gd name="adj" fmla="val 50000"/>
            </a:avLst>
          </a:prstGeom>
          <a:solidFill>
            <a:srgbClr val="A89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latin typeface="Poetsen One" panose="020108030300000D0203" pitchFamily="2" charset="0"/>
              </a:rPr>
              <a:t> </a:t>
            </a:r>
          </a:p>
        </p:txBody>
      </p:sp>
      <p:sp>
        <p:nvSpPr>
          <p:cNvPr id="11" name="CuadroTexto 10">
            <a:extLst>
              <a:ext uri="{FF2B5EF4-FFF2-40B4-BE49-F238E27FC236}">
                <a16:creationId xmlns:a16="http://schemas.microsoft.com/office/drawing/2014/main" id="{C0FDDEF9-A95D-47F8-874B-0BB91FF674E2}"/>
              </a:ext>
            </a:extLst>
          </p:cNvPr>
          <p:cNvSpPr txBox="1"/>
          <p:nvPr/>
        </p:nvSpPr>
        <p:spPr>
          <a:xfrm>
            <a:off x="524123" y="2869900"/>
            <a:ext cx="4816838" cy="338554"/>
          </a:xfrm>
          <a:prstGeom prst="rect">
            <a:avLst/>
          </a:prstGeom>
          <a:noFill/>
        </p:spPr>
        <p:txBody>
          <a:bodyPr wrap="square" rtlCol="0">
            <a:spAutoFit/>
          </a:bodyPr>
          <a:lstStyle/>
          <a:p>
            <a:pPr>
              <a:lnSpc>
                <a:spcPts val="1600"/>
              </a:lnSpc>
            </a:pPr>
            <a:r>
              <a:rPr lang="es-ES" sz="3600" b="1" dirty="0">
                <a:solidFill>
                  <a:schemeClr val="bg1"/>
                </a:solidFill>
                <a:latin typeface="Poetsen One" panose="020108030300000D0203" pitchFamily="2" charset="0"/>
                <a:ea typeface="Calibri" panose="020F0502020204030204" pitchFamily="34" charset="0"/>
                <a:cs typeface="Times New Roman" panose="02020603050405020304" pitchFamily="18" charset="0"/>
              </a:rPr>
              <a:t>4</a:t>
            </a:r>
            <a:r>
              <a:rPr lang="es-ES" sz="2800" b="1" dirty="0">
                <a:solidFill>
                  <a:schemeClr val="bg1"/>
                </a:solidFill>
                <a:latin typeface="Poetsen One" panose="020108030300000D0203" pitchFamily="2" charset="0"/>
                <a:ea typeface="Calibri" panose="020F0502020204030204" pitchFamily="34" charset="0"/>
                <a:cs typeface="Times New Roman" panose="02020603050405020304" pitchFamily="18" charset="0"/>
              </a:rPr>
              <a:t>  eventos realizados</a:t>
            </a:r>
            <a:endParaRPr lang="es-CO" sz="2400" b="1" dirty="0">
              <a:solidFill>
                <a:schemeClr val="bg1"/>
              </a:solidFill>
              <a:latin typeface="Poetsen One" panose="020108030300000D0203" pitchFamily="2" charset="0"/>
            </a:endParaRPr>
          </a:p>
        </p:txBody>
      </p:sp>
    </p:spTree>
    <p:extLst>
      <p:ext uri="{BB962C8B-B14F-4D97-AF65-F5344CB8AC3E}">
        <p14:creationId xmlns:p14="http://schemas.microsoft.com/office/powerpoint/2010/main" val="38001519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Shape 135"/>
        <p:cNvGrpSpPr/>
        <p:nvPr/>
      </p:nvGrpSpPr>
      <p:grpSpPr>
        <a:xfrm>
          <a:off x="0" y="0"/>
          <a:ext cx="0" cy="0"/>
          <a:chOff x="0" y="0"/>
          <a:chExt cx="0" cy="0"/>
        </a:xfrm>
      </p:grpSpPr>
      <p:pic>
        <p:nvPicPr>
          <p:cNvPr id="13" name="Google Shape;339;p41">
            <a:extLst>
              <a:ext uri="{FF2B5EF4-FFF2-40B4-BE49-F238E27FC236}">
                <a16:creationId xmlns:a16="http://schemas.microsoft.com/office/drawing/2014/main" id="{6029EAA8-787C-4143-8162-7FEEFAECB0A5}"/>
              </a:ext>
            </a:extLst>
          </p:cNvPr>
          <p:cNvPicPr preferRelativeResize="0"/>
          <p:nvPr/>
        </p:nvPicPr>
        <p:blipFill>
          <a:blip r:embed="rId4" cstate="hqprint">
            <a:extLst>
              <a:ext uri="{28A0092B-C50C-407E-A947-70E740481C1C}">
                <a14:useLocalDpi xmlns:a14="http://schemas.microsoft.com/office/drawing/2010/main"/>
              </a:ext>
            </a:extLst>
          </a:blip>
          <a:srcRect/>
          <a:stretch/>
        </p:blipFill>
        <p:spPr>
          <a:xfrm>
            <a:off x="446321" y="1270515"/>
            <a:ext cx="3962356" cy="2743627"/>
          </a:xfrm>
          <a:prstGeom prst="round2DiagRect">
            <a:avLst>
              <a:gd name="adj1" fmla="val 15278"/>
              <a:gd name="adj2" fmla="val 0"/>
            </a:avLst>
          </a:prstGeom>
          <a:noFill/>
          <a:ln>
            <a:noFill/>
          </a:ln>
          <a:effectLst/>
        </p:spPr>
      </p:pic>
      <p:sp>
        <p:nvSpPr>
          <p:cNvPr id="14" name="Rectángulo: esquinas superiores redondeadas 13">
            <a:extLst>
              <a:ext uri="{FF2B5EF4-FFF2-40B4-BE49-F238E27FC236}">
                <a16:creationId xmlns:a16="http://schemas.microsoft.com/office/drawing/2014/main" id="{BEEADB5F-9E64-4B2E-B471-68FF620C8F40}"/>
              </a:ext>
            </a:extLst>
          </p:cNvPr>
          <p:cNvSpPr/>
          <p:nvPr/>
        </p:nvSpPr>
        <p:spPr>
          <a:xfrm>
            <a:off x="446321" y="4101453"/>
            <a:ext cx="3962356" cy="1485900"/>
          </a:xfrm>
          <a:prstGeom prst="round2SameRect">
            <a:avLst>
              <a:gd name="adj1" fmla="val 27436"/>
              <a:gd name="adj2" fmla="val 0"/>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Rectángulo: esquinas redondeadas 11">
            <a:extLst>
              <a:ext uri="{FF2B5EF4-FFF2-40B4-BE49-F238E27FC236}">
                <a16:creationId xmlns:a16="http://schemas.microsoft.com/office/drawing/2014/main" id="{E26641A5-C16B-41E2-AA8C-96C639FBAA1A}"/>
              </a:ext>
            </a:extLst>
          </p:cNvPr>
          <p:cNvSpPr/>
          <p:nvPr/>
        </p:nvSpPr>
        <p:spPr>
          <a:xfrm>
            <a:off x="740854" y="3794413"/>
            <a:ext cx="3373291" cy="458493"/>
          </a:xfrm>
          <a:prstGeom prst="roundRect">
            <a:avLst>
              <a:gd name="adj" fmla="val 50000"/>
            </a:avLst>
          </a:prstGeom>
          <a:solidFill>
            <a:srgbClr val="F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pc="-100" dirty="0">
                <a:solidFill>
                  <a:schemeClr val="bg1"/>
                </a:solidFill>
                <a:latin typeface="Poetsen One" panose="020108030300000D0203" pitchFamily="2" charset="0"/>
              </a:rPr>
              <a:t>CAPACITACIÓN EN MEDIOS DIGITALES</a:t>
            </a:r>
            <a:endParaRPr lang="es-CO" sz="1100" spc="-100" dirty="0">
              <a:solidFill>
                <a:schemeClr val="bg1"/>
              </a:solidFill>
              <a:latin typeface="Poetsen One" panose="020108030300000D0203" pitchFamily="2" charset="0"/>
            </a:endParaRPr>
          </a:p>
        </p:txBody>
      </p:sp>
      <p:sp>
        <p:nvSpPr>
          <p:cNvPr id="150" name="Google Shape;150;p18"/>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45</a:t>
            </a:fld>
            <a:endParaRPr dirty="0"/>
          </a:p>
        </p:txBody>
      </p:sp>
      <p:sp>
        <p:nvSpPr>
          <p:cNvPr id="2" name="Rectángulo 1">
            <a:extLst>
              <a:ext uri="{FF2B5EF4-FFF2-40B4-BE49-F238E27FC236}">
                <a16:creationId xmlns:a16="http://schemas.microsoft.com/office/drawing/2014/main" id="{08E4A986-4ABB-44DC-AE1E-579108755719}"/>
              </a:ext>
            </a:extLst>
          </p:cNvPr>
          <p:cNvSpPr/>
          <p:nvPr/>
        </p:nvSpPr>
        <p:spPr>
          <a:xfrm>
            <a:off x="490900" y="2543269"/>
            <a:ext cx="134523" cy="749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 name="Rectángulo: esquinas superiores redondeadas 2">
            <a:extLst>
              <a:ext uri="{FF2B5EF4-FFF2-40B4-BE49-F238E27FC236}">
                <a16:creationId xmlns:a16="http://schemas.microsoft.com/office/drawing/2014/main" id="{D150E573-2BEC-4A53-94BF-A4EC9A0A418F}"/>
              </a:ext>
            </a:extLst>
          </p:cNvPr>
          <p:cNvSpPr/>
          <p:nvPr/>
        </p:nvSpPr>
        <p:spPr>
          <a:xfrm rot="10800000">
            <a:off x="938856" y="-398277"/>
            <a:ext cx="7266287" cy="1485900"/>
          </a:xfrm>
          <a:prstGeom prst="round2SameRect">
            <a:avLst>
              <a:gd name="adj1" fmla="val 27436"/>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7" name="Google Shape;137;p18"/>
          <p:cNvSpPr txBox="1">
            <a:spLocks noGrp="1"/>
          </p:cNvSpPr>
          <p:nvPr>
            <p:ph type="subTitle" idx="4294967295"/>
          </p:nvPr>
        </p:nvSpPr>
        <p:spPr>
          <a:xfrm>
            <a:off x="764844" y="4322958"/>
            <a:ext cx="3325311" cy="727755"/>
          </a:xfrm>
          <a:prstGeom prst="rect">
            <a:avLst/>
          </a:prstGeom>
        </p:spPr>
        <p:txBody>
          <a:bodyPr spcFirstLastPara="1" wrap="square" lIns="0" tIns="0" rIns="0" bIns="0" anchor="t" anchorCtr="0">
            <a:noAutofit/>
          </a:bodyPr>
          <a:lstStyle/>
          <a:p>
            <a:pPr marL="0" lvl="0" indent="0" algn="ctr" rtl="0">
              <a:lnSpc>
                <a:spcPts val="1100"/>
              </a:lnSpc>
              <a:spcBef>
                <a:spcPts val="600"/>
              </a:spcBef>
              <a:spcAft>
                <a:spcPts val="0"/>
              </a:spcAft>
              <a:buNone/>
            </a:pPr>
            <a:r>
              <a:rPr lang="es-ES" sz="1100" b="1" dirty="0">
                <a:solidFill>
                  <a:schemeClr val="tx1">
                    <a:lumMod val="50000"/>
                    <a:lumOff val="50000"/>
                  </a:schemeClr>
                </a:solidFill>
              </a:rPr>
              <a:t>20 mujeres </a:t>
            </a:r>
            <a:r>
              <a:rPr lang="es-ES" sz="1100" dirty="0">
                <a:solidFill>
                  <a:schemeClr val="tx1">
                    <a:lumMod val="50000"/>
                    <a:lumOff val="50000"/>
                  </a:schemeClr>
                </a:solidFill>
              </a:rPr>
              <a:t>víctimas del conflicto armado, del corregimiento El Sudán, Tiquisio, con el proyecto </a:t>
            </a:r>
            <a:r>
              <a:rPr lang="es-ES" sz="1100" b="1" dirty="0">
                <a:solidFill>
                  <a:schemeClr val="tx1">
                    <a:lumMod val="50000"/>
                    <a:lumOff val="50000"/>
                  </a:schemeClr>
                </a:solidFill>
              </a:rPr>
              <a:t>Cuento mi Historia, Aprendo a Sanar</a:t>
            </a:r>
          </a:p>
        </p:txBody>
      </p:sp>
      <p:sp>
        <p:nvSpPr>
          <p:cNvPr id="136" name="Google Shape;136;p18"/>
          <p:cNvSpPr txBox="1">
            <a:spLocks noGrp="1"/>
          </p:cNvSpPr>
          <p:nvPr>
            <p:ph type="ctrTitle" idx="4294967295"/>
          </p:nvPr>
        </p:nvSpPr>
        <p:spPr>
          <a:xfrm>
            <a:off x="966803" y="220275"/>
            <a:ext cx="7063740" cy="672560"/>
          </a:xfrm>
          <a:prstGeom prst="rect">
            <a:avLst/>
          </a:prstGeom>
        </p:spPr>
        <p:txBody>
          <a:bodyPr spcFirstLastPara="1" wrap="square" lIns="0" tIns="0" rIns="0" bIns="0" anchor="b" anchorCtr="0">
            <a:noAutofit/>
          </a:bodyPr>
          <a:lstStyle/>
          <a:p>
            <a:pPr marL="0" lvl="0" indent="0" algn="ctr" rtl="0">
              <a:lnSpc>
                <a:spcPct val="80000"/>
              </a:lnSpc>
              <a:spcBef>
                <a:spcPts val="0"/>
              </a:spcBef>
              <a:spcAft>
                <a:spcPts val="0"/>
              </a:spcAft>
              <a:buNone/>
            </a:pPr>
            <a:r>
              <a:rPr lang="es-ES" sz="2400" spc="-100" dirty="0">
                <a:solidFill>
                  <a:srgbClr val="0989B1"/>
                </a:solidFill>
                <a:latin typeface="Poetsen One" panose="020108030300000D0203" pitchFamily="2" charset="0"/>
              </a:rPr>
              <a:t>ARTISTAS, CREADORES Y GESTORES CULTURALES RURALES </a:t>
            </a:r>
            <a:r>
              <a:rPr lang="es-ES" sz="2400" spc="-100" dirty="0">
                <a:solidFill>
                  <a:srgbClr val="002060"/>
                </a:solidFill>
                <a:latin typeface="Poetsen One" panose="020108030300000D0203" pitchFamily="2" charset="0"/>
              </a:rPr>
              <a:t>DE BOLÍVAR CAPACITADOS</a:t>
            </a:r>
          </a:p>
        </p:txBody>
      </p:sp>
      <p:sp>
        <p:nvSpPr>
          <p:cNvPr id="16" name="Rectángulo: esquinas superiores redondeadas 15">
            <a:extLst>
              <a:ext uri="{FF2B5EF4-FFF2-40B4-BE49-F238E27FC236}">
                <a16:creationId xmlns:a16="http://schemas.microsoft.com/office/drawing/2014/main" id="{86CB3799-FCA4-45A5-AB3C-9CBD60E6725D}"/>
              </a:ext>
            </a:extLst>
          </p:cNvPr>
          <p:cNvSpPr/>
          <p:nvPr/>
        </p:nvSpPr>
        <p:spPr>
          <a:xfrm>
            <a:off x="4654150" y="4030874"/>
            <a:ext cx="3962356" cy="1485900"/>
          </a:xfrm>
          <a:prstGeom prst="round2SameRect">
            <a:avLst>
              <a:gd name="adj1" fmla="val 27436"/>
              <a:gd name="adj2" fmla="val 0"/>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Google Shape;137;p18">
            <a:extLst>
              <a:ext uri="{FF2B5EF4-FFF2-40B4-BE49-F238E27FC236}">
                <a16:creationId xmlns:a16="http://schemas.microsoft.com/office/drawing/2014/main" id="{72B80291-7EF6-44BE-843C-0A380E5A10A5}"/>
              </a:ext>
            </a:extLst>
          </p:cNvPr>
          <p:cNvSpPr txBox="1">
            <a:spLocks/>
          </p:cNvSpPr>
          <p:nvPr/>
        </p:nvSpPr>
        <p:spPr>
          <a:xfrm>
            <a:off x="4920076" y="4314466"/>
            <a:ext cx="3325311" cy="89097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1"/>
              </a:buClr>
              <a:buSzPts val="2400"/>
              <a:buFont typeface="Raleway"/>
              <a:buChar char="╸"/>
              <a:defRPr sz="2400" b="0" i="0" u="none" strike="noStrike" cap="none">
                <a:solidFill>
                  <a:schemeClr val="lt1"/>
                </a:solidFill>
                <a:latin typeface="Raleway"/>
                <a:ea typeface="Raleway"/>
                <a:cs typeface="Raleway"/>
                <a:sym typeface="Raleway"/>
              </a:defRPr>
            </a:lvl1pPr>
            <a:lvl2pPr marL="914400" marR="0" lvl="1" indent="-381000" algn="l" rtl="0">
              <a:lnSpc>
                <a:spcPct val="100000"/>
              </a:lnSpc>
              <a:spcBef>
                <a:spcPts val="0"/>
              </a:spcBef>
              <a:spcAft>
                <a:spcPts val="0"/>
              </a:spcAft>
              <a:buClr>
                <a:schemeClr val="lt2"/>
              </a:buClr>
              <a:buSzPts val="2400"/>
              <a:buFont typeface="Raleway"/>
              <a:buChar char="╶"/>
              <a:defRPr sz="2400" b="0" i="0" u="none" strike="noStrike" cap="none">
                <a:solidFill>
                  <a:schemeClr val="lt1"/>
                </a:solidFill>
                <a:latin typeface="Raleway"/>
                <a:ea typeface="Raleway"/>
                <a:cs typeface="Raleway"/>
                <a:sym typeface="Raleway"/>
              </a:defRPr>
            </a:lvl2pPr>
            <a:lvl3pPr marL="1371600" marR="0" lvl="2" indent="-381000" algn="l" rtl="0">
              <a:lnSpc>
                <a:spcPct val="100000"/>
              </a:lnSpc>
              <a:spcBef>
                <a:spcPts val="0"/>
              </a:spcBef>
              <a:spcAft>
                <a:spcPts val="0"/>
              </a:spcAft>
              <a:buClr>
                <a:schemeClr val="dk2"/>
              </a:buClr>
              <a:buSzPts val="2400"/>
              <a:buFont typeface="Raleway"/>
              <a:buChar char="╶"/>
              <a:defRPr sz="2400" b="0" i="0" u="none" strike="noStrike" cap="none">
                <a:solidFill>
                  <a:schemeClr val="lt1"/>
                </a:solidFill>
                <a:latin typeface="Raleway"/>
                <a:ea typeface="Raleway"/>
                <a:cs typeface="Raleway"/>
                <a:sym typeface="Raleway"/>
              </a:defRPr>
            </a:lvl3pPr>
            <a:lvl4pPr marL="1828800" marR="0" lvl="3" indent="-381000" algn="l" rtl="0">
              <a:lnSpc>
                <a:spcPct val="100000"/>
              </a:lnSpc>
              <a:spcBef>
                <a:spcPts val="0"/>
              </a:spcBef>
              <a:spcAft>
                <a:spcPts val="0"/>
              </a:spcAft>
              <a:buClr>
                <a:schemeClr val="dk2"/>
              </a:buClr>
              <a:buSzPts val="2400"/>
              <a:buFont typeface="Raleway"/>
              <a:buChar char="╶"/>
              <a:defRPr sz="2400" b="0" i="0" u="none" strike="noStrike" cap="none">
                <a:solidFill>
                  <a:schemeClr val="lt1"/>
                </a:solidFill>
                <a:latin typeface="Raleway"/>
                <a:ea typeface="Raleway"/>
                <a:cs typeface="Raleway"/>
                <a:sym typeface="Raleway"/>
              </a:defRPr>
            </a:lvl4pPr>
            <a:lvl5pPr marL="2286000" marR="0" lvl="4" indent="-381000" algn="l" rtl="0">
              <a:lnSpc>
                <a:spcPct val="100000"/>
              </a:lnSpc>
              <a:spcBef>
                <a:spcPts val="0"/>
              </a:spcBef>
              <a:spcAft>
                <a:spcPts val="0"/>
              </a:spcAft>
              <a:buClr>
                <a:schemeClr val="dk2"/>
              </a:buClr>
              <a:buSzPts val="2400"/>
              <a:buFont typeface="Raleway"/>
              <a:buChar char="╶"/>
              <a:defRPr sz="2400" b="0" i="0" u="none" strike="noStrike" cap="none">
                <a:solidFill>
                  <a:schemeClr val="lt1"/>
                </a:solidFill>
                <a:latin typeface="Raleway"/>
                <a:ea typeface="Raleway"/>
                <a:cs typeface="Raleway"/>
                <a:sym typeface="Raleway"/>
              </a:defRPr>
            </a:lvl5pPr>
            <a:lvl6pPr marL="2743200" marR="0" lvl="5" indent="-381000" algn="l" rtl="0">
              <a:lnSpc>
                <a:spcPct val="100000"/>
              </a:lnSpc>
              <a:spcBef>
                <a:spcPts val="0"/>
              </a:spcBef>
              <a:spcAft>
                <a:spcPts val="0"/>
              </a:spcAft>
              <a:buClr>
                <a:schemeClr val="dk2"/>
              </a:buClr>
              <a:buSzPts val="2400"/>
              <a:buFont typeface="Raleway"/>
              <a:buChar char="╶"/>
              <a:defRPr sz="2400" b="0" i="0" u="none" strike="noStrike" cap="none">
                <a:solidFill>
                  <a:schemeClr val="lt1"/>
                </a:solidFill>
                <a:latin typeface="Raleway"/>
                <a:ea typeface="Raleway"/>
                <a:cs typeface="Raleway"/>
                <a:sym typeface="Raleway"/>
              </a:defRPr>
            </a:lvl6pPr>
            <a:lvl7pPr marL="3200400" marR="0" lvl="6" indent="-381000" algn="l" rtl="0">
              <a:lnSpc>
                <a:spcPct val="100000"/>
              </a:lnSpc>
              <a:spcBef>
                <a:spcPts val="0"/>
              </a:spcBef>
              <a:spcAft>
                <a:spcPts val="0"/>
              </a:spcAft>
              <a:buClr>
                <a:schemeClr val="dk2"/>
              </a:buClr>
              <a:buSzPts val="2400"/>
              <a:buFont typeface="Raleway"/>
              <a:buChar char="╶"/>
              <a:defRPr sz="2400" b="0" i="0" u="none" strike="noStrike" cap="none">
                <a:solidFill>
                  <a:schemeClr val="lt1"/>
                </a:solidFill>
                <a:latin typeface="Raleway"/>
                <a:ea typeface="Raleway"/>
                <a:cs typeface="Raleway"/>
                <a:sym typeface="Raleway"/>
              </a:defRPr>
            </a:lvl7pPr>
            <a:lvl8pPr marL="3657600" marR="0" lvl="7" indent="-381000" algn="l" rtl="0">
              <a:lnSpc>
                <a:spcPct val="100000"/>
              </a:lnSpc>
              <a:spcBef>
                <a:spcPts val="0"/>
              </a:spcBef>
              <a:spcAft>
                <a:spcPts val="0"/>
              </a:spcAft>
              <a:buClr>
                <a:schemeClr val="dk2"/>
              </a:buClr>
              <a:buSzPts val="2400"/>
              <a:buFont typeface="Raleway"/>
              <a:buChar char="╶"/>
              <a:defRPr sz="2400" b="0" i="0" u="none" strike="noStrike" cap="none">
                <a:solidFill>
                  <a:schemeClr val="lt1"/>
                </a:solidFill>
                <a:latin typeface="Raleway"/>
                <a:ea typeface="Raleway"/>
                <a:cs typeface="Raleway"/>
                <a:sym typeface="Raleway"/>
              </a:defRPr>
            </a:lvl8pPr>
            <a:lvl9pPr marL="4114800" marR="0" lvl="8" indent="-381000" algn="l" rtl="0">
              <a:lnSpc>
                <a:spcPct val="100000"/>
              </a:lnSpc>
              <a:spcBef>
                <a:spcPts val="0"/>
              </a:spcBef>
              <a:spcAft>
                <a:spcPts val="0"/>
              </a:spcAft>
              <a:buClr>
                <a:schemeClr val="dk2"/>
              </a:buClr>
              <a:buSzPts val="2400"/>
              <a:buFont typeface="Raleway"/>
              <a:buChar char="╶"/>
              <a:defRPr sz="2400" b="0" i="0" u="none" strike="noStrike" cap="none">
                <a:solidFill>
                  <a:schemeClr val="lt1"/>
                </a:solidFill>
                <a:latin typeface="Raleway"/>
                <a:ea typeface="Raleway"/>
                <a:cs typeface="Raleway"/>
                <a:sym typeface="Raleway"/>
              </a:defRPr>
            </a:lvl9pPr>
          </a:lstStyle>
          <a:p>
            <a:pPr marL="0" indent="0" algn="ctr">
              <a:lnSpc>
                <a:spcPts val="1100"/>
              </a:lnSpc>
              <a:buFont typeface="Raleway"/>
              <a:buNone/>
            </a:pPr>
            <a:r>
              <a:rPr lang="es-ES" sz="1100" dirty="0" err="1">
                <a:solidFill>
                  <a:schemeClr val="tx1">
                    <a:lumMod val="50000"/>
                    <a:lumOff val="50000"/>
                  </a:schemeClr>
                </a:solidFill>
              </a:rPr>
              <a:t>Zipacoa</a:t>
            </a:r>
            <a:r>
              <a:rPr lang="es-ES" sz="1100" dirty="0">
                <a:solidFill>
                  <a:schemeClr val="tx1">
                    <a:lumMod val="50000"/>
                    <a:lumOff val="50000"/>
                  </a:schemeClr>
                </a:solidFill>
              </a:rPr>
              <a:t>- Palenque- Macayepo- </a:t>
            </a:r>
          </a:p>
          <a:p>
            <a:pPr marL="0" indent="0" algn="ctr">
              <a:lnSpc>
                <a:spcPts val="1100"/>
              </a:lnSpc>
              <a:buFont typeface="Raleway"/>
              <a:buNone/>
            </a:pPr>
            <a:r>
              <a:rPr lang="es-ES" sz="1100" dirty="0">
                <a:solidFill>
                  <a:schemeClr val="tx1">
                    <a:lumMod val="50000"/>
                    <a:lumOff val="50000"/>
                  </a:schemeClr>
                </a:solidFill>
              </a:rPr>
              <a:t>San José de Playón: </a:t>
            </a:r>
            <a:r>
              <a:rPr lang="es-ES" sz="1100" b="1" dirty="0">
                <a:solidFill>
                  <a:schemeClr val="tx1">
                    <a:lumMod val="50000"/>
                    <a:lumOff val="50000"/>
                  </a:schemeClr>
                </a:solidFill>
              </a:rPr>
              <a:t>16 personas</a:t>
            </a:r>
            <a:endParaRPr lang="es-ES" sz="1100" dirty="0">
              <a:solidFill>
                <a:schemeClr val="tx1">
                  <a:lumMod val="50000"/>
                  <a:lumOff val="50000"/>
                </a:schemeClr>
              </a:solidFill>
            </a:endParaRPr>
          </a:p>
          <a:p>
            <a:pPr marL="0" indent="0" algn="ctr">
              <a:lnSpc>
                <a:spcPts val="1100"/>
              </a:lnSpc>
              <a:buFont typeface="Raleway"/>
              <a:buNone/>
            </a:pPr>
            <a:r>
              <a:rPr lang="es-ES" sz="1100" dirty="0" err="1">
                <a:solidFill>
                  <a:schemeClr val="tx1">
                    <a:lumMod val="50000"/>
                    <a:lumOff val="50000"/>
                  </a:schemeClr>
                </a:solidFill>
              </a:rPr>
              <a:t>Nervití</a:t>
            </a:r>
            <a:r>
              <a:rPr lang="es-ES" sz="1100" dirty="0">
                <a:solidFill>
                  <a:schemeClr val="tx1">
                    <a:lumMod val="50000"/>
                    <a:lumOff val="50000"/>
                  </a:schemeClr>
                </a:solidFill>
              </a:rPr>
              <a:t>: </a:t>
            </a:r>
            <a:r>
              <a:rPr lang="es-ES" sz="1100" b="1" dirty="0">
                <a:solidFill>
                  <a:schemeClr val="tx1">
                    <a:lumMod val="50000"/>
                    <a:lumOff val="50000"/>
                  </a:schemeClr>
                </a:solidFill>
              </a:rPr>
              <a:t>20 personas</a:t>
            </a:r>
          </a:p>
        </p:txBody>
      </p:sp>
      <p:pic>
        <p:nvPicPr>
          <p:cNvPr id="5" name="Picture 4" descr="A picture containing text&#10;&#10;Description automatically generated">
            <a:extLst>
              <a:ext uri="{FF2B5EF4-FFF2-40B4-BE49-F238E27FC236}">
                <a16:creationId xmlns:a16="http://schemas.microsoft.com/office/drawing/2014/main" id="{993337F7-0440-2940-B78E-88C1680BDBC1}"/>
              </a:ext>
            </a:extLst>
          </p:cNvPr>
          <p:cNvPicPr>
            <a:picLocks noChangeAspect="1"/>
          </p:cNvPicPr>
          <p:nvPr/>
        </p:nvPicPr>
        <p:blipFill>
          <a:blip r:embed="rId5"/>
          <a:stretch>
            <a:fillRect/>
          </a:stretch>
        </p:blipFill>
        <p:spPr>
          <a:xfrm>
            <a:off x="4654150" y="1193404"/>
            <a:ext cx="4105176" cy="2743626"/>
          </a:xfrm>
          <a:prstGeom prst="round2DiagRect">
            <a:avLst>
              <a:gd name="adj1" fmla="val 15278"/>
              <a:gd name="adj2" fmla="val 0"/>
            </a:avLst>
          </a:prstGeom>
          <a:noFill/>
          <a:ln>
            <a:noFill/>
          </a:ln>
          <a:effectLst/>
        </p:spPr>
      </p:pic>
      <p:sp>
        <p:nvSpPr>
          <p:cNvPr id="17" name="Rectángulo: esquinas redondeadas 16">
            <a:extLst>
              <a:ext uri="{FF2B5EF4-FFF2-40B4-BE49-F238E27FC236}">
                <a16:creationId xmlns:a16="http://schemas.microsoft.com/office/drawing/2014/main" id="{8469FB09-19E7-4868-AEFD-D6AB4435478D}"/>
              </a:ext>
            </a:extLst>
          </p:cNvPr>
          <p:cNvSpPr/>
          <p:nvPr/>
        </p:nvSpPr>
        <p:spPr>
          <a:xfrm>
            <a:off x="4948683" y="3723834"/>
            <a:ext cx="3373291" cy="458493"/>
          </a:xfrm>
          <a:prstGeom prst="roundRect">
            <a:avLst>
              <a:gd name="adj" fmla="val 50000"/>
            </a:avLst>
          </a:prstGeom>
          <a:solidFill>
            <a:srgbClr val="A89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spc="-100" dirty="0">
                <a:solidFill>
                  <a:schemeClr val="bg1"/>
                </a:solidFill>
                <a:latin typeface="Poetsen One" panose="020108030300000D0203" pitchFamily="2" charset="0"/>
              </a:rPr>
              <a:t>CAPACITACIONES DE LECTOESCRITURA MUSICAL</a:t>
            </a:r>
            <a:endParaRPr lang="es-CO" sz="1050" spc="-100" dirty="0">
              <a:solidFill>
                <a:schemeClr val="bg1"/>
              </a:solidFill>
              <a:latin typeface="Poetsen One" panose="020108030300000D0203" pitchFamily="2" charset="0"/>
            </a:endParaRPr>
          </a:p>
        </p:txBody>
      </p:sp>
    </p:spTree>
    <p:extLst>
      <p:ext uri="{BB962C8B-B14F-4D97-AF65-F5344CB8AC3E}">
        <p14:creationId xmlns:p14="http://schemas.microsoft.com/office/powerpoint/2010/main" val="17896572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Shape 135"/>
        <p:cNvGrpSpPr/>
        <p:nvPr/>
      </p:nvGrpSpPr>
      <p:grpSpPr>
        <a:xfrm>
          <a:off x="0" y="0"/>
          <a:ext cx="0" cy="0"/>
          <a:chOff x="0" y="0"/>
          <a:chExt cx="0" cy="0"/>
        </a:xfrm>
      </p:grpSpPr>
      <p:sp>
        <p:nvSpPr>
          <p:cNvPr id="150" name="Google Shape;150;p18"/>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46</a:t>
            </a:fld>
            <a:endParaRPr dirty="0"/>
          </a:p>
        </p:txBody>
      </p:sp>
      <p:sp>
        <p:nvSpPr>
          <p:cNvPr id="2" name="Rectángulo 1">
            <a:extLst>
              <a:ext uri="{FF2B5EF4-FFF2-40B4-BE49-F238E27FC236}">
                <a16:creationId xmlns:a16="http://schemas.microsoft.com/office/drawing/2014/main" id="{08E4A986-4ABB-44DC-AE1E-579108755719}"/>
              </a:ext>
            </a:extLst>
          </p:cNvPr>
          <p:cNvSpPr/>
          <p:nvPr/>
        </p:nvSpPr>
        <p:spPr>
          <a:xfrm>
            <a:off x="375463" y="522929"/>
            <a:ext cx="134523" cy="74951"/>
          </a:xfrm>
          <a:prstGeom prst="rect">
            <a:avLst/>
          </a:prstGeom>
          <a:solidFill>
            <a:srgbClr val="FEEF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3" name="Google Shape;339;p41">
            <a:extLst>
              <a:ext uri="{FF2B5EF4-FFF2-40B4-BE49-F238E27FC236}">
                <a16:creationId xmlns:a16="http://schemas.microsoft.com/office/drawing/2014/main" id="{8DF1736E-15C6-4D22-97CB-9456A4EC3CC9}"/>
              </a:ext>
            </a:extLst>
          </p:cNvPr>
          <p:cNvPicPr preferRelativeResize="0"/>
          <p:nvPr/>
        </p:nvPicPr>
        <p:blipFill>
          <a:blip r:embed="rId4" cstate="hqprint">
            <a:extLst>
              <a:ext uri="{28A0092B-C50C-407E-A947-70E740481C1C}">
                <a14:useLocalDpi xmlns:a14="http://schemas.microsoft.com/office/drawing/2010/main"/>
              </a:ext>
            </a:extLst>
          </a:blip>
          <a:srcRect/>
          <a:stretch/>
        </p:blipFill>
        <p:spPr>
          <a:xfrm>
            <a:off x="375463" y="637617"/>
            <a:ext cx="3595344" cy="4037614"/>
          </a:xfrm>
          <a:prstGeom prst="round2DiagRect">
            <a:avLst>
              <a:gd name="adj1" fmla="val 20002"/>
              <a:gd name="adj2" fmla="val 0"/>
            </a:avLst>
          </a:prstGeom>
          <a:noFill/>
          <a:ln>
            <a:noFill/>
          </a:ln>
          <a:effectLst>
            <a:reflection blurRad="6350" stA="30000" endPos="38500" dist="50800" dir="5400000" sy="-100000" algn="bl" rotWithShape="0"/>
          </a:effectLst>
        </p:spPr>
      </p:pic>
      <p:sp>
        <p:nvSpPr>
          <p:cNvPr id="33" name="Google Shape;1327;p43">
            <a:extLst>
              <a:ext uri="{FF2B5EF4-FFF2-40B4-BE49-F238E27FC236}">
                <a16:creationId xmlns:a16="http://schemas.microsoft.com/office/drawing/2014/main" id="{34B25EF5-293B-4856-95A4-42A5745625AF}"/>
              </a:ext>
            </a:extLst>
          </p:cNvPr>
          <p:cNvSpPr/>
          <p:nvPr/>
        </p:nvSpPr>
        <p:spPr>
          <a:xfrm>
            <a:off x="4065673" y="1419965"/>
            <a:ext cx="735250" cy="735225"/>
          </a:xfrm>
          <a:custGeom>
            <a:avLst/>
            <a:gdLst/>
            <a:ahLst/>
            <a:cxnLst/>
            <a:rect l="l" t="t" r="r" b="b"/>
            <a:pathLst>
              <a:path w="29410" h="29409" extrusionOk="0">
                <a:moveTo>
                  <a:pt x="14705" y="0"/>
                </a:moveTo>
                <a:cubicBezTo>
                  <a:pt x="6585" y="0"/>
                  <a:pt x="1" y="6584"/>
                  <a:pt x="1" y="14704"/>
                </a:cubicBezTo>
                <a:cubicBezTo>
                  <a:pt x="1" y="22824"/>
                  <a:pt x="6585" y="29409"/>
                  <a:pt x="14705" y="29409"/>
                </a:cubicBezTo>
                <a:cubicBezTo>
                  <a:pt x="22825" y="29409"/>
                  <a:pt x="29409" y="22824"/>
                  <a:pt x="29409" y="14704"/>
                </a:cubicBezTo>
                <a:cubicBezTo>
                  <a:pt x="29409" y="6584"/>
                  <a:pt x="22825" y="0"/>
                  <a:pt x="147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28;p43">
            <a:extLst>
              <a:ext uri="{FF2B5EF4-FFF2-40B4-BE49-F238E27FC236}">
                <a16:creationId xmlns:a16="http://schemas.microsoft.com/office/drawing/2014/main" id="{39AFBFB5-75A7-487A-9368-8132BD7BAC3D}"/>
              </a:ext>
            </a:extLst>
          </p:cNvPr>
          <p:cNvSpPr/>
          <p:nvPr/>
        </p:nvSpPr>
        <p:spPr>
          <a:xfrm>
            <a:off x="4100798" y="1454940"/>
            <a:ext cx="665000" cy="665275"/>
          </a:xfrm>
          <a:custGeom>
            <a:avLst/>
            <a:gdLst/>
            <a:ahLst/>
            <a:cxnLst/>
            <a:rect l="l" t="t" r="r" b="b"/>
            <a:pathLst>
              <a:path w="26600" h="26611" extrusionOk="0">
                <a:moveTo>
                  <a:pt x="13300" y="26610"/>
                </a:moveTo>
                <a:cubicBezTo>
                  <a:pt x="5966" y="26610"/>
                  <a:pt x="1" y="20634"/>
                  <a:pt x="1" y="13299"/>
                </a:cubicBezTo>
                <a:cubicBezTo>
                  <a:pt x="1" y="5965"/>
                  <a:pt x="5966" y="0"/>
                  <a:pt x="13300" y="0"/>
                </a:cubicBezTo>
                <a:cubicBezTo>
                  <a:pt x="20634" y="0"/>
                  <a:pt x="26599" y="5965"/>
                  <a:pt x="26599" y="13299"/>
                </a:cubicBezTo>
                <a:cubicBezTo>
                  <a:pt x="26599" y="20634"/>
                  <a:pt x="20634" y="26610"/>
                  <a:pt x="13300" y="26610"/>
                </a:cubicBezTo>
                <a:close/>
                <a:moveTo>
                  <a:pt x="13300" y="453"/>
                </a:moveTo>
                <a:cubicBezTo>
                  <a:pt x="6216" y="453"/>
                  <a:pt x="453" y="6215"/>
                  <a:pt x="453" y="13299"/>
                </a:cubicBezTo>
                <a:cubicBezTo>
                  <a:pt x="453" y="20384"/>
                  <a:pt x="6216" y="26146"/>
                  <a:pt x="13300" y="26146"/>
                </a:cubicBezTo>
                <a:cubicBezTo>
                  <a:pt x="20384" y="26146"/>
                  <a:pt x="26147" y="20384"/>
                  <a:pt x="26147" y="13299"/>
                </a:cubicBezTo>
                <a:cubicBezTo>
                  <a:pt x="26147" y="6215"/>
                  <a:pt x="20384" y="453"/>
                  <a:pt x="13300" y="453"/>
                </a:cubicBezTo>
                <a:close/>
              </a:path>
            </a:pathLst>
          </a:custGeom>
          <a:solidFill>
            <a:srgbClr val="F8B1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29;p43">
            <a:extLst>
              <a:ext uri="{FF2B5EF4-FFF2-40B4-BE49-F238E27FC236}">
                <a16:creationId xmlns:a16="http://schemas.microsoft.com/office/drawing/2014/main" id="{E9BC45A4-5F1E-4BBA-B6D2-C71E82A0A394}"/>
              </a:ext>
            </a:extLst>
          </p:cNvPr>
          <p:cNvSpPr/>
          <p:nvPr/>
        </p:nvSpPr>
        <p:spPr>
          <a:xfrm>
            <a:off x="3807623" y="1494677"/>
            <a:ext cx="927525" cy="585800"/>
          </a:xfrm>
          <a:custGeom>
            <a:avLst/>
            <a:gdLst/>
            <a:ahLst/>
            <a:cxnLst/>
            <a:rect l="l" t="t" r="r" b="b"/>
            <a:pathLst>
              <a:path w="37101" h="23432" extrusionOk="0">
                <a:moveTo>
                  <a:pt x="25539" y="251"/>
                </a:moveTo>
                <a:cubicBezTo>
                  <a:pt x="19872" y="1"/>
                  <a:pt x="15050" y="3846"/>
                  <a:pt x="13764" y="9073"/>
                </a:cubicBezTo>
                <a:cubicBezTo>
                  <a:pt x="13597" y="9740"/>
                  <a:pt x="12978" y="10216"/>
                  <a:pt x="12288" y="10216"/>
                </a:cubicBezTo>
                <a:lnTo>
                  <a:pt x="6263" y="10216"/>
                </a:lnTo>
                <a:cubicBezTo>
                  <a:pt x="5811" y="10216"/>
                  <a:pt x="5453" y="9847"/>
                  <a:pt x="5453" y="9406"/>
                </a:cubicBezTo>
                <a:lnTo>
                  <a:pt x="5453" y="6870"/>
                </a:lnTo>
                <a:cubicBezTo>
                  <a:pt x="5453" y="6561"/>
                  <a:pt x="5084" y="6406"/>
                  <a:pt x="4858" y="6620"/>
                </a:cubicBezTo>
                <a:lnTo>
                  <a:pt x="441" y="11050"/>
                </a:lnTo>
                <a:cubicBezTo>
                  <a:pt x="0" y="11490"/>
                  <a:pt x="0" y="12193"/>
                  <a:pt x="441" y="12621"/>
                </a:cubicBezTo>
                <a:lnTo>
                  <a:pt x="4858" y="17050"/>
                </a:lnTo>
                <a:cubicBezTo>
                  <a:pt x="5084" y="17265"/>
                  <a:pt x="5453" y="17110"/>
                  <a:pt x="5453" y="16800"/>
                </a:cubicBezTo>
                <a:lnTo>
                  <a:pt x="5453" y="14276"/>
                </a:lnTo>
                <a:cubicBezTo>
                  <a:pt x="5453" y="13824"/>
                  <a:pt x="5811" y="13466"/>
                  <a:pt x="6263" y="13466"/>
                </a:cubicBezTo>
                <a:lnTo>
                  <a:pt x="12288" y="13466"/>
                </a:lnTo>
                <a:cubicBezTo>
                  <a:pt x="13002" y="13466"/>
                  <a:pt x="13609" y="13955"/>
                  <a:pt x="13776" y="14645"/>
                </a:cubicBezTo>
                <a:cubicBezTo>
                  <a:pt x="15026" y="19693"/>
                  <a:pt x="19586" y="23432"/>
                  <a:pt x="25027" y="23432"/>
                </a:cubicBezTo>
                <a:cubicBezTo>
                  <a:pt x="31730" y="23432"/>
                  <a:pt x="37100" y="17753"/>
                  <a:pt x="36588" y="10954"/>
                </a:cubicBezTo>
                <a:cubicBezTo>
                  <a:pt x="36160" y="5144"/>
                  <a:pt x="31373" y="501"/>
                  <a:pt x="25539" y="251"/>
                </a:cubicBezTo>
                <a:close/>
              </a:path>
            </a:pathLst>
          </a:custGeom>
          <a:solidFill>
            <a:srgbClr val="F8B1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rupo 5">
            <a:extLst>
              <a:ext uri="{FF2B5EF4-FFF2-40B4-BE49-F238E27FC236}">
                <a16:creationId xmlns:a16="http://schemas.microsoft.com/office/drawing/2014/main" id="{2982198F-B207-401A-BA14-E9B749577774}"/>
              </a:ext>
            </a:extLst>
          </p:cNvPr>
          <p:cNvGrpSpPr/>
          <p:nvPr/>
        </p:nvGrpSpPr>
        <p:grpSpPr>
          <a:xfrm>
            <a:off x="4677508" y="767312"/>
            <a:ext cx="3946244" cy="2029048"/>
            <a:chOff x="4935828" y="719495"/>
            <a:chExt cx="4208172" cy="492548"/>
          </a:xfrm>
          <a:solidFill>
            <a:srgbClr val="318CB1"/>
          </a:solidFill>
        </p:grpSpPr>
        <p:sp>
          <p:nvSpPr>
            <p:cNvPr id="12" name="Rectángulo: esquinas redondeadas 11">
              <a:extLst>
                <a:ext uri="{FF2B5EF4-FFF2-40B4-BE49-F238E27FC236}">
                  <a16:creationId xmlns:a16="http://schemas.microsoft.com/office/drawing/2014/main" id="{CF3040CF-4F05-4BBB-B16D-B8EA536F7DE3}"/>
                </a:ext>
              </a:extLst>
            </p:cNvPr>
            <p:cNvSpPr/>
            <p:nvPr/>
          </p:nvSpPr>
          <p:spPr>
            <a:xfrm>
              <a:off x="5218206" y="719495"/>
              <a:ext cx="3925794" cy="492548"/>
            </a:xfrm>
            <a:prstGeom prst="roundRect">
              <a:avLst>
                <a:gd name="adj" fmla="val 1695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Flecha: pentágono 4">
              <a:extLst>
                <a:ext uri="{FF2B5EF4-FFF2-40B4-BE49-F238E27FC236}">
                  <a16:creationId xmlns:a16="http://schemas.microsoft.com/office/drawing/2014/main" id="{6FCF0A0C-2B5B-41ED-AD30-EA10946F354D}"/>
                </a:ext>
              </a:extLst>
            </p:cNvPr>
            <p:cNvSpPr/>
            <p:nvPr/>
          </p:nvSpPr>
          <p:spPr>
            <a:xfrm rot="10800000">
              <a:off x="4935828" y="720959"/>
              <a:ext cx="927525" cy="491083"/>
            </a:xfrm>
            <a:prstGeom prst="homePlate">
              <a:avLst>
                <a:gd name="adj" fmla="val 3775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14" name="CuadroTexto 13">
            <a:extLst>
              <a:ext uri="{FF2B5EF4-FFF2-40B4-BE49-F238E27FC236}">
                <a16:creationId xmlns:a16="http://schemas.microsoft.com/office/drawing/2014/main" id="{1CFAC4D8-268F-4DF5-8744-D6CFA1866C4F}"/>
              </a:ext>
            </a:extLst>
          </p:cNvPr>
          <p:cNvSpPr txBox="1"/>
          <p:nvPr/>
        </p:nvSpPr>
        <p:spPr>
          <a:xfrm>
            <a:off x="5135460" y="874431"/>
            <a:ext cx="3423663" cy="1926168"/>
          </a:xfrm>
          <a:prstGeom prst="rect">
            <a:avLst/>
          </a:prstGeom>
          <a:noFill/>
        </p:spPr>
        <p:txBody>
          <a:bodyPr wrap="square" rtlCol="0">
            <a:spAutoFit/>
          </a:bodyPr>
          <a:lstStyle/>
          <a:p>
            <a:pPr>
              <a:lnSpc>
                <a:spcPts val="1300"/>
              </a:lnSpc>
            </a:pPr>
            <a:r>
              <a:rPr lang="es-ES" sz="1100" b="1" dirty="0">
                <a:solidFill>
                  <a:schemeClr val="bg1"/>
                </a:solidFill>
                <a:effectLst/>
                <a:latin typeface="Red Hat Display" panose="020B0604020202020204" charset="0"/>
                <a:ea typeface="Calibri" panose="020F0502020204030204" pitchFamily="34" charset="0"/>
                <a:cs typeface="Times New Roman" panose="02020603050405020304" pitchFamily="18" charset="0"/>
              </a:rPr>
              <a:t>RUTAS ARTÍSTICAS, CULTURALES Y PATRIMONIALES DE CIRCULACIÓN NACIONAL PARA </a:t>
            </a:r>
            <a:r>
              <a:rPr lang="es-ES" sz="1100" b="1" dirty="0">
                <a:solidFill>
                  <a:srgbClr val="FEEF94"/>
                </a:solidFill>
                <a:effectLst/>
                <a:latin typeface="Red Hat Display" panose="020B0604020202020204" charset="0"/>
                <a:ea typeface="Calibri" panose="020F0502020204030204" pitchFamily="34" charset="0"/>
                <a:cs typeface="Times New Roman" panose="02020603050405020304" pitchFamily="18" charset="0"/>
              </a:rPr>
              <a:t>PROMOVER EL ENCUENTRO, LA INTERACCIÓN E INTERCAMBIO ARTÍSTICO Y CULTURAL DE LAS COMUNIDADES POBLACIÓN NEGRA, AFROCOLOMBIANA, RAIZAL, PALENQUERA, INDÍGENA Y ROM DE BOLÍVAR </a:t>
            </a:r>
            <a:r>
              <a:rPr lang="es-ES" sz="1100" b="1" dirty="0">
                <a:solidFill>
                  <a:schemeClr val="bg1"/>
                </a:solidFill>
                <a:effectLst/>
                <a:latin typeface="Red Hat Display" panose="020B0604020202020204" charset="0"/>
                <a:ea typeface="Calibri" panose="020F0502020204030204" pitchFamily="34" charset="0"/>
                <a:cs typeface="Times New Roman" panose="02020603050405020304" pitchFamily="18" charset="0"/>
              </a:rPr>
              <a:t>CON COMUNIDADES POBLACIÓN NEGRA, AFROCOLOMBIANA, RAIZAL, PALENQUERA, INDÍGENA Y ROM DE TODO EL PAÍS.</a:t>
            </a:r>
          </a:p>
        </p:txBody>
      </p:sp>
      <p:sp>
        <p:nvSpPr>
          <p:cNvPr id="24" name="Rectángulo: esquinas redondeadas 23">
            <a:extLst>
              <a:ext uri="{FF2B5EF4-FFF2-40B4-BE49-F238E27FC236}">
                <a16:creationId xmlns:a16="http://schemas.microsoft.com/office/drawing/2014/main" id="{9E902D80-3423-46F9-B1B2-50CEE4B7974E}"/>
              </a:ext>
            </a:extLst>
          </p:cNvPr>
          <p:cNvSpPr/>
          <p:nvPr/>
        </p:nvSpPr>
        <p:spPr>
          <a:xfrm>
            <a:off x="4800923" y="3682517"/>
            <a:ext cx="6011413" cy="516693"/>
          </a:xfrm>
          <a:prstGeom prst="roundRect">
            <a:avLst>
              <a:gd name="adj" fmla="val 50000"/>
            </a:avLst>
          </a:prstGeom>
          <a:solidFill>
            <a:srgbClr val="318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57" name="Imagen 56">
            <a:extLst>
              <a:ext uri="{FF2B5EF4-FFF2-40B4-BE49-F238E27FC236}">
                <a16:creationId xmlns:a16="http://schemas.microsoft.com/office/drawing/2014/main" id="{A43448DC-6032-4472-A251-81A73F68747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006420" y="4512158"/>
            <a:ext cx="1510561" cy="432000"/>
          </a:xfrm>
          <a:prstGeom prst="rect">
            <a:avLst/>
          </a:prstGeom>
        </p:spPr>
      </p:pic>
      <p:sp>
        <p:nvSpPr>
          <p:cNvPr id="58" name="CuadroTexto 57">
            <a:extLst>
              <a:ext uri="{FF2B5EF4-FFF2-40B4-BE49-F238E27FC236}">
                <a16:creationId xmlns:a16="http://schemas.microsoft.com/office/drawing/2014/main" id="{E894312D-56BC-4EB2-B025-7215211F847C}"/>
              </a:ext>
            </a:extLst>
          </p:cNvPr>
          <p:cNvSpPr txBox="1"/>
          <p:nvPr/>
        </p:nvSpPr>
        <p:spPr>
          <a:xfrm>
            <a:off x="4978325" y="2975022"/>
            <a:ext cx="3753445" cy="615553"/>
          </a:xfrm>
          <a:prstGeom prst="rect">
            <a:avLst/>
          </a:prstGeom>
          <a:noFill/>
        </p:spPr>
        <p:txBody>
          <a:bodyPr wrap="square" rtlCol="0">
            <a:spAutoFit/>
          </a:bodyPr>
          <a:lstStyle/>
          <a:p>
            <a:r>
              <a:rPr lang="es-ES" dirty="0">
                <a:solidFill>
                  <a:schemeClr val="bg1"/>
                </a:solidFill>
                <a:latin typeface="Red Hat Display" panose="020B0604020202020204" charset="0"/>
                <a:ea typeface="Calibri" panose="020F0502020204030204" pitchFamily="34" charset="0"/>
                <a:cs typeface="Times New Roman" panose="02020603050405020304" pitchFamily="18" charset="0"/>
              </a:rPr>
              <a:t>Estrategia de la ruta </a:t>
            </a:r>
            <a:r>
              <a:rPr lang="es-ES" dirty="0" err="1">
                <a:solidFill>
                  <a:schemeClr val="bg1"/>
                </a:solidFill>
                <a:latin typeface="Red Hat Display" panose="020B0604020202020204" charset="0"/>
                <a:ea typeface="Calibri" panose="020F0502020204030204" pitchFamily="34" charset="0"/>
                <a:cs typeface="Times New Roman" panose="02020603050405020304" pitchFamily="18" charset="0"/>
              </a:rPr>
              <a:t>etno</a:t>
            </a:r>
            <a:r>
              <a:rPr lang="es-ES" dirty="0">
                <a:solidFill>
                  <a:schemeClr val="bg1"/>
                </a:solidFill>
                <a:latin typeface="Red Hat Display" panose="020B0604020202020204" charset="0"/>
                <a:ea typeface="Calibri" panose="020F0502020204030204" pitchFamily="34" charset="0"/>
                <a:cs typeface="Times New Roman" panose="02020603050405020304" pitchFamily="18" charset="0"/>
              </a:rPr>
              <a:t> cultural y turística </a:t>
            </a:r>
            <a:r>
              <a:rPr lang="es-ES" sz="2000" dirty="0">
                <a:solidFill>
                  <a:srgbClr val="FEEF94"/>
                </a:solidFill>
                <a:latin typeface="Poetsen One" panose="020108030300000D0203" pitchFamily="2" charset="0"/>
                <a:ea typeface="Calibri" panose="020F0502020204030204" pitchFamily="34" charset="0"/>
                <a:cs typeface="Times New Roman" panose="02020603050405020304" pitchFamily="18" charset="0"/>
              </a:rPr>
              <a:t>"Palenque </a:t>
            </a:r>
            <a:r>
              <a:rPr lang="es-ES" sz="2000" dirty="0" err="1">
                <a:solidFill>
                  <a:srgbClr val="FEEF94"/>
                </a:solidFill>
                <a:latin typeface="Poetsen One" panose="020108030300000D0203" pitchFamily="2" charset="0"/>
                <a:ea typeface="Calibri" panose="020F0502020204030204" pitchFamily="34" charset="0"/>
                <a:cs typeface="Times New Roman" panose="02020603050405020304" pitchFamily="18" charset="0"/>
              </a:rPr>
              <a:t>Pa</a:t>
            </a:r>
            <a:r>
              <a:rPr lang="es-ES" sz="2000" dirty="0">
                <a:solidFill>
                  <a:srgbClr val="FEEF94"/>
                </a:solidFill>
                <a:latin typeface="Poetsen One" panose="020108030300000D0203" pitchFamily="2" charset="0"/>
                <a:ea typeface="Calibri" panose="020F0502020204030204" pitchFamily="34" charset="0"/>
                <a:cs typeface="Times New Roman" panose="02020603050405020304" pitchFamily="18" charset="0"/>
              </a:rPr>
              <a:t>’ Todo El Mundo"</a:t>
            </a:r>
            <a:endParaRPr lang="es-ES" dirty="0">
              <a:solidFill>
                <a:srgbClr val="FEEF94"/>
              </a:solidFill>
              <a:latin typeface="Poetsen One" panose="020108030300000D0203" pitchFamily="2" charset="0"/>
              <a:ea typeface="Calibri" panose="020F0502020204030204" pitchFamily="34" charset="0"/>
              <a:cs typeface="Times New Roman" panose="02020603050405020304" pitchFamily="18" charset="0"/>
            </a:endParaRPr>
          </a:p>
        </p:txBody>
      </p:sp>
      <p:sp>
        <p:nvSpPr>
          <p:cNvPr id="23" name="CuadroTexto 22">
            <a:extLst>
              <a:ext uri="{FF2B5EF4-FFF2-40B4-BE49-F238E27FC236}">
                <a16:creationId xmlns:a16="http://schemas.microsoft.com/office/drawing/2014/main" id="{7279422C-98D0-447E-BA6F-600856BEB23C}"/>
              </a:ext>
            </a:extLst>
          </p:cNvPr>
          <p:cNvSpPr txBox="1"/>
          <p:nvPr/>
        </p:nvSpPr>
        <p:spPr>
          <a:xfrm>
            <a:off x="5264005" y="3761574"/>
            <a:ext cx="3038052" cy="378245"/>
          </a:xfrm>
          <a:prstGeom prst="rect">
            <a:avLst/>
          </a:prstGeom>
          <a:noFill/>
        </p:spPr>
        <p:txBody>
          <a:bodyPr wrap="square" rtlCol="0">
            <a:spAutoFit/>
          </a:bodyPr>
          <a:lstStyle/>
          <a:p>
            <a:pPr>
              <a:lnSpc>
                <a:spcPts val="1100"/>
              </a:lnSpc>
            </a:pPr>
            <a:r>
              <a:rPr lang="es-ES" sz="1100" dirty="0">
                <a:solidFill>
                  <a:schemeClr val="bg1"/>
                </a:solidFill>
                <a:latin typeface="Red Hat Display" panose="020B0604020202020204" charset="0"/>
                <a:ea typeface="Calibri" panose="020F0502020204030204" pitchFamily="34" charset="0"/>
                <a:cs typeface="Times New Roman" panose="02020603050405020304" pitchFamily="18" charset="0"/>
              </a:rPr>
              <a:t>Difusión de las manifestaciones culturales del corregimiento de San Basilio de Palenque. </a:t>
            </a:r>
          </a:p>
        </p:txBody>
      </p:sp>
    </p:spTree>
    <p:extLst>
      <p:ext uri="{BB962C8B-B14F-4D97-AF65-F5344CB8AC3E}">
        <p14:creationId xmlns:p14="http://schemas.microsoft.com/office/powerpoint/2010/main" val="10749574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Shape 135"/>
        <p:cNvGrpSpPr/>
        <p:nvPr/>
      </p:nvGrpSpPr>
      <p:grpSpPr>
        <a:xfrm>
          <a:off x="0" y="0"/>
          <a:ext cx="0" cy="0"/>
          <a:chOff x="0" y="0"/>
          <a:chExt cx="0" cy="0"/>
        </a:xfrm>
      </p:grpSpPr>
      <p:sp>
        <p:nvSpPr>
          <p:cNvPr id="150" name="Google Shape;150;p18"/>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47</a:t>
            </a:fld>
            <a:endParaRPr dirty="0"/>
          </a:p>
        </p:txBody>
      </p:sp>
      <p:sp>
        <p:nvSpPr>
          <p:cNvPr id="2" name="Rectángulo 1">
            <a:extLst>
              <a:ext uri="{FF2B5EF4-FFF2-40B4-BE49-F238E27FC236}">
                <a16:creationId xmlns:a16="http://schemas.microsoft.com/office/drawing/2014/main" id="{08E4A986-4ABB-44DC-AE1E-579108755719}"/>
              </a:ext>
            </a:extLst>
          </p:cNvPr>
          <p:cNvSpPr/>
          <p:nvPr/>
        </p:nvSpPr>
        <p:spPr>
          <a:xfrm>
            <a:off x="375463" y="522929"/>
            <a:ext cx="134523" cy="74951"/>
          </a:xfrm>
          <a:prstGeom prst="rect">
            <a:avLst/>
          </a:prstGeom>
          <a:solidFill>
            <a:srgbClr val="FEEF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3" name="Google Shape;339;p41">
            <a:extLst>
              <a:ext uri="{FF2B5EF4-FFF2-40B4-BE49-F238E27FC236}">
                <a16:creationId xmlns:a16="http://schemas.microsoft.com/office/drawing/2014/main" id="{8DF1736E-15C6-4D22-97CB-9456A4EC3CC9}"/>
              </a:ext>
            </a:extLst>
          </p:cNvPr>
          <p:cNvPicPr preferRelativeResize="0"/>
          <p:nvPr/>
        </p:nvPicPr>
        <p:blipFill rotWithShape="1">
          <a:blip r:embed="rId4" cstate="hqprint">
            <a:extLst>
              <a:ext uri="{28A0092B-C50C-407E-A947-70E740481C1C}">
                <a14:useLocalDpi xmlns:a14="http://schemas.microsoft.com/office/drawing/2010/main"/>
              </a:ext>
            </a:extLst>
          </a:blip>
          <a:srcRect/>
          <a:stretch/>
        </p:blipFill>
        <p:spPr>
          <a:xfrm>
            <a:off x="375463" y="637617"/>
            <a:ext cx="3595344" cy="4037614"/>
          </a:xfrm>
          <a:prstGeom prst="round2DiagRect">
            <a:avLst>
              <a:gd name="adj1" fmla="val 20002"/>
              <a:gd name="adj2" fmla="val 0"/>
            </a:avLst>
          </a:prstGeom>
          <a:noFill/>
          <a:ln>
            <a:noFill/>
          </a:ln>
          <a:effectLst>
            <a:reflection blurRad="6350" stA="30000" endPos="38500" dist="50800" dir="5400000" sy="-100000" algn="bl" rotWithShape="0"/>
          </a:effectLst>
        </p:spPr>
      </p:pic>
      <p:sp>
        <p:nvSpPr>
          <p:cNvPr id="33" name="Google Shape;1327;p43">
            <a:extLst>
              <a:ext uri="{FF2B5EF4-FFF2-40B4-BE49-F238E27FC236}">
                <a16:creationId xmlns:a16="http://schemas.microsoft.com/office/drawing/2014/main" id="{34B25EF5-293B-4856-95A4-42A5745625AF}"/>
              </a:ext>
            </a:extLst>
          </p:cNvPr>
          <p:cNvSpPr/>
          <p:nvPr/>
        </p:nvSpPr>
        <p:spPr>
          <a:xfrm>
            <a:off x="4065673" y="1737301"/>
            <a:ext cx="735250" cy="735225"/>
          </a:xfrm>
          <a:custGeom>
            <a:avLst/>
            <a:gdLst/>
            <a:ahLst/>
            <a:cxnLst/>
            <a:rect l="l" t="t" r="r" b="b"/>
            <a:pathLst>
              <a:path w="29410" h="29409" extrusionOk="0">
                <a:moveTo>
                  <a:pt x="14705" y="0"/>
                </a:moveTo>
                <a:cubicBezTo>
                  <a:pt x="6585" y="0"/>
                  <a:pt x="1" y="6584"/>
                  <a:pt x="1" y="14704"/>
                </a:cubicBezTo>
                <a:cubicBezTo>
                  <a:pt x="1" y="22824"/>
                  <a:pt x="6585" y="29409"/>
                  <a:pt x="14705" y="29409"/>
                </a:cubicBezTo>
                <a:cubicBezTo>
                  <a:pt x="22825" y="29409"/>
                  <a:pt x="29409" y="22824"/>
                  <a:pt x="29409" y="14704"/>
                </a:cubicBezTo>
                <a:cubicBezTo>
                  <a:pt x="29409" y="6584"/>
                  <a:pt x="22825" y="0"/>
                  <a:pt x="147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28;p43">
            <a:extLst>
              <a:ext uri="{FF2B5EF4-FFF2-40B4-BE49-F238E27FC236}">
                <a16:creationId xmlns:a16="http://schemas.microsoft.com/office/drawing/2014/main" id="{39AFBFB5-75A7-487A-9368-8132BD7BAC3D}"/>
              </a:ext>
            </a:extLst>
          </p:cNvPr>
          <p:cNvSpPr/>
          <p:nvPr/>
        </p:nvSpPr>
        <p:spPr>
          <a:xfrm>
            <a:off x="4100798" y="1772276"/>
            <a:ext cx="665000" cy="665275"/>
          </a:xfrm>
          <a:custGeom>
            <a:avLst/>
            <a:gdLst/>
            <a:ahLst/>
            <a:cxnLst/>
            <a:rect l="l" t="t" r="r" b="b"/>
            <a:pathLst>
              <a:path w="26600" h="26611" extrusionOk="0">
                <a:moveTo>
                  <a:pt x="13300" y="26610"/>
                </a:moveTo>
                <a:cubicBezTo>
                  <a:pt x="5966" y="26610"/>
                  <a:pt x="1" y="20634"/>
                  <a:pt x="1" y="13299"/>
                </a:cubicBezTo>
                <a:cubicBezTo>
                  <a:pt x="1" y="5965"/>
                  <a:pt x="5966" y="0"/>
                  <a:pt x="13300" y="0"/>
                </a:cubicBezTo>
                <a:cubicBezTo>
                  <a:pt x="20634" y="0"/>
                  <a:pt x="26599" y="5965"/>
                  <a:pt x="26599" y="13299"/>
                </a:cubicBezTo>
                <a:cubicBezTo>
                  <a:pt x="26599" y="20634"/>
                  <a:pt x="20634" y="26610"/>
                  <a:pt x="13300" y="26610"/>
                </a:cubicBezTo>
                <a:close/>
                <a:moveTo>
                  <a:pt x="13300" y="453"/>
                </a:moveTo>
                <a:cubicBezTo>
                  <a:pt x="6216" y="453"/>
                  <a:pt x="453" y="6215"/>
                  <a:pt x="453" y="13299"/>
                </a:cubicBezTo>
                <a:cubicBezTo>
                  <a:pt x="453" y="20384"/>
                  <a:pt x="6216" y="26146"/>
                  <a:pt x="13300" y="26146"/>
                </a:cubicBezTo>
                <a:cubicBezTo>
                  <a:pt x="20384" y="26146"/>
                  <a:pt x="26147" y="20384"/>
                  <a:pt x="26147" y="13299"/>
                </a:cubicBezTo>
                <a:cubicBezTo>
                  <a:pt x="26147" y="6215"/>
                  <a:pt x="20384" y="453"/>
                  <a:pt x="13300" y="453"/>
                </a:cubicBezTo>
                <a:close/>
              </a:path>
            </a:pathLst>
          </a:custGeom>
          <a:solidFill>
            <a:srgbClr val="C2E4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29;p43">
            <a:extLst>
              <a:ext uri="{FF2B5EF4-FFF2-40B4-BE49-F238E27FC236}">
                <a16:creationId xmlns:a16="http://schemas.microsoft.com/office/drawing/2014/main" id="{E9BC45A4-5F1E-4BBA-B6D2-C71E82A0A394}"/>
              </a:ext>
            </a:extLst>
          </p:cNvPr>
          <p:cNvSpPr/>
          <p:nvPr/>
        </p:nvSpPr>
        <p:spPr>
          <a:xfrm>
            <a:off x="3807623" y="1812013"/>
            <a:ext cx="927525" cy="585800"/>
          </a:xfrm>
          <a:custGeom>
            <a:avLst/>
            <a:gdLst/>
            <a:ahLst/>
            <a:cxnLst/>
            <a:rect l="l" t="t" r="r" b="b"/>
            <a:pathLst>
              <a:path w="37101" h="23432" extrusionOk="0">
                <a:moveTo>
                  <a:pt x="25539" y="251"/>
                </a:moveTo>
                <a:cubicBezTo>
                  <a:pt x="19872" y="1"/>
                  <a:pt x="15050" y="3846"/>
                  <a:pt x="13764" y="9073"/>
                </a:cubicBezTo>
                <a:cubicBezTo>
                  <a:pt x="13597" y="9740"/>
                  <a:pt x="12978" y="10216"/>
                  <a:pt x="12288" y="10216"/>
                </a:cubicBezTo>
                <a:lnTo>
                  <a:pt x="6263" y="10216"/>
                </a:lnTo>
                <a:cubicBezTo>
                  <a:pt x="5811" y="10216"/>
                  <a:pt x="5453" y="9847"/>
                  <a:pt x="5453" y="9406"/>
                </a:cubicBezTo>
                <a:lnTo>
                  <a:pt x="5453" y="6870"/>
                </a:lnTo>
                <a:cubicBezTo>
                  <a:pt x="5453" y="6561"/>
                  <a:pt x="5084" y="6406"/>
                  <a:pt x="4858" y="6620"/>
                </a:cubicBezTo>
                <a:lnTo>
                  <a:pt x="441" y="11050"/>
                </a:lnTo>
                <a:cubicBezTo>
                  <a:pt x="0" y="11490"/>
                  <a:pt x="0" y="12193"/>
                  <a:pt x="441" y="12621"/>
                </a:cubicBezTo>
                <a:lnTo>
                  <a:pt x="4858" y="17050"/>
                </a:lnTo>
                <a:cubicBezTo>
                  <a:pt x="5084" y="17265"/>
                  <a:pt x="5453" y="17110"/>
                  <a:pt x="5453" y="16800"/>
                </a:cubicBezTo>
                <a:lnTo>
                  <a:pt x="5453" y="14276"/>
                </a:lnTo>
                <a:cubicBezTo>
                  <a:pt x="5453" y="13824"/>
                  <a:pt x="5811" y="13466"/>
                  <a:pt x="6263" y="13466"/>
                </a:cubicBezTo>
                <a:lnTo>
                  <a:pt x="12288" y="13466"/>
                </a:lnTo>
                <a:cubicBezTo>
                  <a:pt x="13002" y="13466"/>
                  <a:pt x="13609" y="13955"/>
                  <a:pt x="13776" y="14645"/>
                </a:cubicBezTo>
                <a:cubicBezTo>
                  <a:pt x="15026" y="19693"/>
                  <a:pt x="19586" y="23432"/>
                  <a:pt x="25027" y="23432"/>
                </a:cubicBezTo>
                <a:cubicBezTo>
                  <a:pt x="31730" y="23432"/>
                  <a:pt x="37100" y="17753"/>
                  <a:pt x="36588" y="10954"/>
                </a:cubicBezTo>
                <a:cubicBezTo>
                  <a:pt x="36160" y="5144"/>
                  <a:pt x="31373" y="501"/>
                  <a:pt x="25539" y="25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rupo 5">
            <a:extLst>
              <a:ext uri="{FF2B5EF4-FFF2-40B4-BE49-F238E27FC236}">
                <a16:creationId xmlns:a16="http://schemas.microsoft.com/office/drawing/2014/main" id="{2982198F-B207-401A-BA14-E9B749577774}"/>
              </a:ext>
            </a:extLst>
          </p:cNvPr>
          <p:cNvGrpSpPr/>
          <p:nvPr/>
        </p:nvGrpSpPr>
        <p:grpSpPr>
          <a:xfrm>
            <a:off x="4672138" y="1333472"/>
            <a:ext cx="3946244" cy="1482319"/>
            <a:chOff x="4935828" y="719495"/>
            <a:chExt cx="4208172" cy="492548"/>
          </a:xfrm>
          <a:solidFill>
            <a:srgbClr val="318CB1"/>
          </a:solidFill>
        </p:grpSpPr>
        <p:sp>
          <p:nvSpPr>
            <p:cNvPr id="12" name="Rectángulo: esquinas redondeadas 11">
              <a:extLst>
                <a:ext uri="{FF2B5EF4-FFF2-40B4-BE49-F238E27FC236}">
                  <a16:creationId xmlns:a16="http://schemas.microsoft.com/office/drawing/2014/main" id="{CF3040CF-4F05-4BBB-B16D-B8EA536F7DE3}"/>
                </a:ext>
              </a:extLst>
            </p:cNvPr>
            <p:cNvSpPr/>
            <p:nvPr/>
          </p:nvSpPr>
          <p:spPr>
            <a:xfrm>
              <a:off x="5073161" y="719495"/>
              <a:ext cx="4070839" cy="49254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Flecha: pentágono 4">
              <a:extLst>
                <a:ext uri="{FF2B5EF4-FFF2-40B4-BE49-F238E27FC236}">
                  <a16:creationId xmlns:a16="http://schemas.microsoft.com/office/drawing/2014/main" id="{6FCF0A0C-2B5B-41ED-AD30-EA10946F354D}"/>
                </a:ext>
              </a:extLst>
            </p:cNvPr>
            <p:cNvSpPr/>
            <p:nvPr/>
          </p:nvSpPr>
          <p:spPr>
            <a:xfrm rot="10800000">
              <a:off x="4935828" y="720959"/>
              <a:ext cx="927525" cy="491083"/>
            </a:xfrm>
            <a:prstGeom prst="homePlate">
              <a:avLst>
                <a:gd name="adj" fmla="val 3775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14" name="CuadroTexto 13">
            <a:extLst>
              <a:ext uri="{FF2B5EF4-FFF2-40B4-BE49-F238E27FC236}">
                <a16:creationId xmlns:a16="http://schemas.microsoft.com/office/drawing/2014/main" id="{1CFAC4D8-268F-4DF5-8744-D6CFA1866C4F}"/>
              </a:ext>
            </a:extLst>
          </p:cNvPr>
          <p:cNvSpPr txBox="1"/>
          <p:nvPr/>
        </p:nvSpPr>
        <p:spPr>
          <a:xfrm>
            <a:off x="5095089" y="1476654"/>
            <a:ext cx="3495632" cy="1259319"/>
          </a:xfrm>
          <a:prstGeom prst="rect">
            <a:avLst/>
          </a:prstGeom>
          <a:noFill/>
        </p:spPr>
        <p:txBody>
          <a:bodyPr wrap="square" rtlCol="0">
            <a:spAutoFit/>
          </a:bodyPr>
          <a:lstStyle/>
          <a:p>
            <a:pPr>
              <a:lnSpc>
                <a:spcPts val="1300"/>
              </a:lnSpc>
            </a:pPr>
            <a:r>
              <a:rPr lang="es-ES" sz="1100" b="1" dirty="0">
                <a:solidFill>
                  <a:schemeClr val="bg1"/>
                </a:solidFill>
                <a:effectLst/>
                <a:latin typeface="Red Hat Display" panose="020B0604020202020204" charset="0"/>
                <a:ea typeface="Calibri" panose="020F0502020204030204" pitchFamily="34" charset="0"/>
                <a:cs typeface="Times New Roman" panose="02020603050405020304" pitchFamily="18" charset="0"/>
              </a:rPr>
              <a:t>MUNICIPIOS POBLACIÓN NEGRA, AFROCOLOMBIANA, RAIZAL, PALENQUERA, INDÍGENA Y ROM </a:t>
            </a:r>
            <a:r>
              <a:rPr lang="es-ES" sz="1100" b="1" dirty="0">
                <a:solidFill>
                  <a:srgbClr val="FEEF94"/>
                </a:solidFill>
                <a:effectLst/>
                <a:latin typeface="Red Hat Display" panose="020B0604020202020204" charset="0"/>
                <a:ea typeface="Calibri" panose="020F0502020204030204" pitchFamily="34" charset="0"/>
                <a:cs typeface="Times New Roman" panose="02020603050405020304" pitchFamily="18" charset="0"/>
              </a:rPr>
              <a:t>ASISTIDOS EN LA IMPLEMENTACIÓN DE ACCIONES DE PROTECCIÓN Y SALVAGUARDA DEL PATRIMONIO MATERIAL E INMATERIAL BOLIVARENSE.</a:t>
            </a:r>
          </a:p>
        </p:txBody>
      </p:sp>
      <p:pic>
        <p:nvPicPr>
          <p:cNvPr id="57" name="Imagen 56">
            <a:extLst>
              <a:ext uri="{FF2B5EF4-FFF2-40B4-BE49-F238E27FC236}">
                <a16:creationId xmlns:a16="http://schemas.microsoft.com/office/drawing/2014/main" id="{A43448DC-6032-4472-A251-81A73F68747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006420" y="4512158"/>
            <a:ext cx="1510561" cy="432000"/>
          </a:xfrm>
          <a:prstGeom prst="rect">
            <a:avLst/>
          </a:prstGeom>
        </p:spPr>
      </p:pic>
      <p:sp>
        <p:nvSpPr>
          <p:cNvPr id="58" name="CuadroTexto 57">
            <a:extLst>
              <a:ext uri="{FF2B5EF4-FFF2-40B4-BE49-F238E27FC236}">
                <a16:creationId xmlns:a16="http://schemas.microsoft.com/office/drawing/2014/main" id="{E894312D-56BC-4EB2-B025-7215211F847C}"/>
              </a:ext>
            </a:extLst>
          </p:cNvPr>
          <p:cNvSpPr txBox="1"/>
          <p:nvPr/>
        </p:nvSpPr>
        <p:spPr>
          <a:xfrm>
            <a:off x="5072759" y="2925553"/>
            <a:ext cx="3273786" cy="1600438"/>
          </a:xfrm>
          <a:prstGeom prst="rect">
            <a:avLst/>
          </a:prstGeom>
          <a:noFill/>
        </p:spPr>
        <p:txBody>
          <a:bodyPr wrap="square" rtlCol="0">
            <a:spAutoFit/>
          </a:bodyPr>
          <a:lstStyle/>
          <a:p>
            <a:r>
              <a:rPr lang="es-ES" b="1" dirty="0">
                <a:solidFill>
                  <a:schemeClr val="bg1"/>
                </a:solidFill>
                <a:latin typeface="Red Hat Display" panose="020B0604020202020204" charset="0"/>
                <a:ea typeface="Calibri" panose="020F0502020204030204" pitchFamily="34" charset="0"/>
                <a:cs typeface="Times New Roman" panose="02020603050405020304" pitchFamily="18" charset="0"/>
              </a:rPr>
              <a:t>Mahates- Palenque</a:t>
            </a:r>
          </a:p>
          <a:p>
            <a:endParaRPr lang="es-ES" dirty="0">
              <a:solidFill>
                <a:schemeClr val="bg1"/>
              </a:solidFill>
              <a:latin typeface="Red Hat Display" panose="020B0604020202020204" charset="0"/>
              <a:ea typeface="Calibri" panose="020F0502020204030204" pitchFamily="34" charset="0"/>
              <a:cs typeface="Times New Roman" panose="02020603050405020304" pitchFamily="18" charset="0"/>
            </a:endParaRPr>
          </a:p>
          <a:p>
            <a:r>
              <a:rPr lang="es-ES" dirty="0">
                <a:solidFill>
                  <a:schemeClr val="bg1"/>
                </a:solidFill>
                <a:latin typeface="Red Hat Display" panose="020B0604020202020204" charset="0"/>
                <a:ea typeface="Calibri" panose="020F0502020204030204" pitchFamily="34" charset="0"/>
                <a:cs typeface="Times New Roman" panose="02020603050405020304" pitchFamily="18" charset="0"/>
              </a:rPr>
              <a:t>Yo escribo y Divulgo el Patrimonio Cultural de mi San Basilio de Palenque. Estrategia de la Red de Bibliotecas Públicas de Bolívar.</a:t>
            </a:r>
          </a:p>
          <a:p>
            <a:endParaRPr lang="es-ES" dirty="0">
              <a:solidFill>
                <a:schemeClr val="bg1"/>
              </a:solidFill>
              <a:latin typeface="Red Hat Display" panose="020B060402020202020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163356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Shape 135"/>
        <p:cNvGrpSpPr/>
        <p:nvPr/>
      </p:nvGrpSpPr>
      <p:grpSpPr>
        <a:xfrm>
          <a:off x="0" y="0"/>
          <a:ext cx="0" cy="0"/>
          <a:chOff x="0" y="0"/>
          <a:chExt cx="0" cy="0"/>
        </a:xfrm>
      </p:grpSpPr>
      <p:sp>
        <p:nvSpPr>
          <p:cNvPr id="150" name="Google Shape;150;p18"/>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48</a:t>
            </a:fld>
            <a:endParaRPr dirty="0"/>
          </a:p>
        </p:txBody>
      </p:sp>
      <p:sp>
        <p:nvSpPr>
          <p:cNvPr id="2" name="Rectángulo 1">
            <a:extLst>
              <a:ext uri="{FF2B5EF4-FFF2-40B4-BE49-F238E27FC236}">
                <a16:creationId xmlns:a16="http://schemas.microsoft.com/office/drawing/2014/main" id="{08E4A986-4ABB-44DC-AE1E-579108755719}"/>
              </a:ext>
            </a:extLst>
          </p:cNvPr>
          <p:cNvSpPr/>
          <p:nvPr/>
        </p:nvSpPr>
        <p:spPr>
          <a:xfrm>
            <a:off x="375463" y="522929"/>
            <a:ext cx="134523" cy="74951"/>
          </a:xfrm>
          <a:prstGeom prst="rect">
            <a:avLst/>
          </a:prstGeom>
          <a:solidFill>
            <a:srgbClr val="FEEF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3" name="Google Shape;339;p41">
            <a:extLst>
              <a:ext uri="{FF2B5EF4-FFF2-40B4-BE49-F238E27FC236}">
                <a16:creationId xmlns:a16="http://schemas.microsoft.com/office/drawing/2014/main" id="{8DF1736E-15C6-4D22-97CB-9456A4EC3CC9}"/>
              </a:ext>
            </a:extLst>
          </p:cNvPr>
          <p:cNvPicPr preferRelativeResize="0"/>
          <p:nvPr/>
        </p:nvPicPr>
        <p:blipFill>
          <a:blip r:embed="rId4" cstate="hqprint">
            <a:extLst>
              <a:ext uri="{28A0092B-C50C-407E-A947-70E740481C1C}">
                <a14:useLocalDpi xmlns:a14="http://schemas.microsoft.com/office/drawing/2010/main"/>
              </a:ext>
            </a:extLst>
          </a:blip>
          <a:srcRect/>
          <a:stretch/>
        </p:blipFill>
        <p:spPr>
          <a:xfrm>
            <a:off x="375463" y="637617"/>
            <a:ext cx="3595344" cy="4037614"/>
          </a:xfrm>
          <a:prstGeom prst="round2DiagRect">
            <a:avLst>
              <a:gd name="adj1" fmla="val 20002"/>
              <a:gd name="adj2" fmla="val 0"/>
            </a:avLst>
          </a:prstGeom>
          <a:noFill/>
          <a:ln>
            <a:noFill/>
          </a:ln>
          <a:effectLst>
            <a:reflection blurRad="6350" stA="30000" endPos="38500" dist="50800" dir="5400000" sy="-100000" algn="bl" rotWithShape="0"/>
          </a:effectLst>
        </p:spPr>
      </p:pic>
      <p:sp>
        <p:nvSpPr>
          <p:cNvPr id="33" name="Google Shape;1327;p43">
            <a:extLst>
              <a:ext uri="{FF2B5EF4-FFF2-40B4-BE49-F238E27FC236}">
                <a16:creationId xmlns:a16="http://schemas.microsoft.com/office/drawing/2014/main" id="{34B25EF5-293B-4856-95A4-42A5745625AF}"/>
              </a:ext>
            </a:extLst>
          </p:cNvPr>
          <p:cNvSpPr/>
          <p:nvPr/>
        </p:nvSpPr>
        <p:spPr>
          <a:xfrm>
            <a:off x="4065673" y="1404725"/>
            <a:ext cx="735250" cy="735225"/>
          </a:xfrm>
          <a:custGeom>
            <a:avLst/>
            <a:gdLst/>
            <a:ahLst/>
            <a:cxnLst/>
            <a:rect l="l" t="t" r="r" b="b"/>
            <a:pathLst>
              <a:path w="29410" h="29409" extrusionOk="0">
                <a:moveTo>
                  <a:pt x="14705" y="0"/>
                </a:moveTo>
                <a:cubicBezTo>
                  <a:pt x="6585" y="0"/>
                  <a:pt x="1" y="6584"/>
                  <a:pt x="1" y="14704"/>
                </a:cubicBezTo>
                <a:cubicBezTo>
                  <a:pt x="1" y="22824"/>
                  <a:pt x="6585" y="29409"/>
                  <a:pt x="14705" y="29409"/>
                </a:cubicBezTo>
                <a:cubicBezTo>
                  <a:pt x="22825" y="29409"/>
                  <a:pt x="29409" y="22824"/>
                  <a:pt x="29409" y="14704"/>
                </a:cubicBezTo>
                <a:cubicBezTo>
                  <a:pt x="29409" y="6584"/>
                  <a:pt x="22825" y="0"/>
                  <a:pt x="147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28;p43">
            <a:extLst>
              <a:ext uri="{FF2B5EF4-FFF2-40B4-BE49-F238E27FC236}">
                <a16:creationId xmlns:a16="http://schemas.microsoft.com/office/drawing/2014/main" id="{39AFBFB5-75A7-487A-9368-8132BD7BAC3D}"/>
              </a:ext>
            </a:extLst>
          </p:cNvPr>
          <p:cNvSpPr/>
          <p:nvPr/>
        </p:nvSpPr>
        <p:spPr>
          <a:xfrm>
            <a:off x="4100798" y="1439700"/>
            <a:ext cx="665000" cy="665275"/>
          </a:xfrm>
          <a:custGeom>
            <a:avLst/>
            <a:gdLst/>
            <a:ahLst/>
            <a:cxnLst/>
            <a:rect l="l" t="t" r="r" b="b"/>
            <a:pathLst>
              <a:path w="26600" h="26611" extrusionOk="0">
                <a:moveTo>
                  <a:pt x="13300" y="26610"/>
                </a:moveTo>
                <a:cubicBezTo>
                  <a:pt x="5966" y="26610"/>
                  <a:pt x="1" y="20634"/>
                  <a:pt x="1" y="13299"/>
                </a:cubicBezTo>
                <a:cubicBezTo>
                  <a:pt x="1" y="5965"/>
                  <a:pt x="5966" y="0"/>
                  <a:pt x="13300" y="0"/>
                </a:cubicBezTo>
                <a:cubicBezTo>
                  <a:pt x="20634" y="0"/>
                  <a:pt x="26599" y="5965"/>
                  <a:pt x="26599" y="13299"/>
                </a:cubicBezTo>
                <a:cubicBezTo>
                  <a:pt x="26599" y="20634"/>
                  <a:pt x="20634" y="26610"/>
                  <a:pt x="13300" y="26610"/>
                </a:cubicBezTo>
                <a:close/>
                <a:moveTo>
                  <a:pt x="13300" y="453"/>
                </a:moveTo>
                <a:cubicBezTo>
                  <a:pt x="6216" y="453"/>
                  <a:pt x="453" y="6215"/>
                  <a:pt x="453" y="13299"/>
                </a:cubicBezTo>
                <a:cubicBezTo>
                  <a:pt x="453" y="20384"/>
                  <a:pt x="6216" y="26146"/>
                  <a:pt x="13300" y="26146"/>
                </a:cubicBezTo>
                <a:cubicBezTo>
                  <a:pt x="20384" y="26146"/>
                  <a:pt x="26147" y="20384"/>
                  <a:pt x="26147" y="13299"/>
                </a:cubicBezTo>
                <a:cubicBezTo>
                  <a:pt x="26147" y="6215"/>
                  <a:pt x="20384" y="453"/>
                  <a:pt x="13300" y="453"/>
                </a:cubicBezTo>
                <a:close/>
              </a:path>
            </a:pathLst>
          </a:custGeom>
          <a:solidFill>
            <a:srgbClr val="A89B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29;p43">
            <a:extLst>
              <a:ext uri="{FF2B5EF4-FFF2-40B4-BE49-F238E27FC236}">
                <a16:creationId xmlns:a16="http://schemas.microsoft.com/office/drawing/2014/main" id="{E9BC45A4-5F1E-4BBA-B6D2-C71E82A0A394}"/>
              </a:ext>
            </a:extLst>
          </p:cNvPr>
          <p:cNvSpPr/>
          <p:nvPr/>
        </p:nvSpPr>
        <p:spPr>
          <a:xfrm>
            <a:off x="3807623" y="1479437"/>
            <a:ext cx="927525" cy="585800"/>
          </a:xfrm>
          <a:custGeom>
            <a:avLst/>
            <a:gdLst/>
            <a:ahLst/>
            <a:cxnLst/>
            <a:rect l="l" t="t" r="r" b="b"/>
            <a:pathLst>
              <a:path w="37101" h="23432" extrusionOk="0">
                <a:moveTo>
                  <a:pt x="25539" y="251"/>
                </a:moveTo>
                <a:cubicBezTo>
                  <a:pt x="19872" y="1"/>
                  <a:pt x="15050" y="3846"/>
                  <a:pt x="13764" y="9073"/>
                </a:cubicBezTo>
                <a:cubicBezTo>
                  <a:pt x="13597" y="9740"/>
                  <a:pt x="12978" y="10216"/>
                  <a:pt x="12288" y="10216"/>
                </a:cubicBezTo>
                <a:lnTo>
                  <a:pt x="6263" y="10216"/>
                </a:lnTo>
                <a:cubicBezTo>
                  <a:pt x="5811" y="10216"/>
                  <a:pt x="5453" y="9847"/>
                  <a:pt x="5453" y="9406"/>
                </a:cubicBezTo>
                <a:lnTo>
                  <a:pt x="5453" y="6870"/>
                </a:lnTo>
                <a:cubicBezTo>
                  <a:pt x="5453" y="6561"/>
                  <a:pt x="5084" y="6406"/>
                  <a:pt x="4858" y="6620"/>
                </a:cubicBezTo>
                <a:lnTo>
                  <a:pt x="441" y="11050"/>
                </a:lnTo>
                <a:cubicBezTo>
                  <a:pt x="0" y="11490"/>
                  <a:pt x="0" y="12193"/>
                  <a:pt x="441" y="12621"/>
                </a:cubicBezTo>
                <a:lnTo>
                  <a:pt x="4858" y="17050"/>
                </a:lnTo>
                <a:cubicBezTo>
                  <a:pt x="5084" y="17265"/>
                  <a:pt x="5453" y="17110"/>
                  <a:pt x="5453" y="16800"/>
                </a:cubicBezTo>
                <a:lnTo>
                  <a:pt x="5453" y="14276"/>
                </a:lnTo>
                <a:cubicBezTo>
                  <a:pt x="5453" y="13824"/>
                  <a:pt x="5811" y="13466"/>
                  <a:pt x="6263" y="13466"/>
                </a:cubicBezTo>
                <a:lnTo>
                  <a:pt x="12288" y="13466"/>
                </a:lnTo>
                <a:cubicBezTo>
                  <a:pt x="13002" y="13466"/>
                  <a:pt x="13609" y="13955"/>
                  <a:pt x="13776" y="14645"/>
                </a:cubicBezTo>
                <a:cubicBezTo>
                  <a:pt x="15026" y="19693"/>
                  <a:pt x="19586" y="23432"/>
                  <a:pt x="25027" y="23432"/>
                </a:cubicBezTo>
                <a:cubicBezTo>
                  <a:pt x="31730" y="23432"/>
                  <a:pt x="37100" y="17753"/>
                  <a:pt x="36588" y="10954"/>
                </a:cubicBezTo>
                <a:cubicBezTo>
                  <a:pt x="36160" y="5144"/>
                  <a:pt x="31373" y="501"/>
                  <a:pt x="25539" y="251"/>
                </a:cubicBezTo>
                <a:close/>
              </a:path>
            </a:pathLst>
          </a:custGeom>
          <a:solidFill>
            <a:srgbClr val="A89B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rupo 5">
            <a:extLst>
              <a:ext uri="{FF2B5EF4-FFF2-40B4-BE49-F238E27FC236}">
                <a16:creationId xmlns:a16="http://schemas.microsoft.com/office/drawing/2014/main" id="{2982198F-B207-401A-BA14-E9B749577774}"/>
              </a:ext>
            </a:extLst>
          </p:cNvPr>
          <p:cNvGrpSpPr/>
          <p:nvPr/>
        </p:nvGrpSpPr>
        <p:grpSpPr>
          <a:xfrm>
            <a:off x="4677508" y="1117376"/>
            <a:ext cx="3946244" cy="1314755"/>
            <a:chOff x="4935828" y="719109"/>
            <a:chExt cx="4208172" cy="492934"/>
          </a:xfrm>
          <a:solidFill>
            <a:srgbClr val="318CB1"/>
          </a:solidFill>
        </p:grpSpPr>
        <p:sp>
          <p:nvSpPr>
            <p:cNvPr id="12" name="Rectángulo: esquinas redondeadas 11">
              <a:extLst>
                <a:ext uri="{FF2B5EF4-FFF2-40B4-BE49-F238E27FC236}">
                  <a16:creationId xmlns:a16="http://schemas.microsoft.com/office/drawing/2014/main" id="{CF3040CF-4F05-4BBB-B16D-B8EA536F7DE3}"/>
                </a:ext>
              </a:extLst>
            </p:cNvPr>
            <p:cNvSpPr/>
            <p:nvPr/>
          </p:nvSpPr>
          <p:spPr>
            <a:xfrm>
              <a:off x="5218206" y="719495"/>
              <a:ext cx="3925794" cy="49254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Flecha: pentágono 4">
              <a:extLst>
                <a:ext uri="{FF2B5EF4-FFF2-40B4-BE49-F238E27FC236}">
                  <a16:creationId xmlns:a16="http://schemas.microsoft.com/office/drawing/2014/main" id="{6FCF0A0C-2B5B-41ED-AD30-EA10946F354D}"/>
                </a:ext>
              </a:extLst>
            </p:cNvPr>
            <p:cNvSpPr/>
            <p:nvPr/>
          </p:nvSpPr>
          <p:spPr>
            <a:xfrm rot="10800000">
              <a:off x="4935828" y="719109"/>
              <a:ext cx="927525" cy="491083"/>
            </a:xfrm>
            <a:prstGeom prst="homePlate">
              <a:avLst>
                <a:gd name="adj" fmla="val 3775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14" name="CuadroTexto 13">
            <a:extLst>
              <a:ext uri="{FF2B5EF4-FFF2-40B4-BE49-F238E27FC236}">
                <a16:creationId xmlns:a16="http://schemas.microsoft.com/office/drawing/2014/main" id="{1CFAC4D8-268F-4DF5-8744-D6CFA1866C4F}"/>
              </a:ext>
            </a:extLst>
          </p:cNvPr>
          <p:cNvSpPr txBox="1"/>
          <p:nvPr/>
        </p:nvSpPr>
        <p:spPr>
          <a:xfrm>
            <a:off x="5173561" y="1226085"/>
            <a:ext cx="3031848" cy="1092607"/>
          </a:xfrm>
          <a:prstGeom prst="rect">
            <a:avLst/>
          </a:prstGeom>
          <a:noFill/>
        </p:spPr>
        <p:txBody>
          <a:bodyPr wrap="square" rtlCol="0">
            <a:spAutoFit/>
          </a:bodyPr>
          <a:lstStyle/>
          <a:p>
            <a:pPr>
              <a:lnSpc>
                <a:spcPts val="1300"/>
              </a:lnSpc>
            </a:pPr>
            <a:r>
              <a:rPr lang="es-ES" sz="1100" b="1" dirty="0">
                <a:solidFill>
                  <a:schemeClr val="bg1"/>
                </a:solidFill>
                <a:effectLst/>
                <a:latin typeface="Red Hat Display" panose="020B0604020202020204" charset="0"/>
                <a:ea typeface="Calibri" panose="020F0502020204030204" pitchFamily="34" charset="0"/>
                <a:cs typeface="Times New Roman" panose="02020603050405020304" pitchFamily="18" charset="0"/>
              </a:rPr>
              <a:t>EVENTOS PARA LA </a:t>
            </a:r>
            <a:r>
              <a:rPr lang="es-ES" sz="1100" b="1" dirty="0">
                <a:solidFill>
                  <a:srgbClr val="FEEF94"/>
                </a:solidFill>
                <a:effectLst/>
                <a:latin typeface="Red Hat Display" panose="020B0604020202020204" charset="0"/>
                <a:ea typeface="Calibri" panose="020F0502020204030204" pitchFamily="34" charset="0"/>
                <a:cs typeface="Times New Roman" panose="02020603050405020304" pitchFamily="18" charset="0"/>
              </a:rPr>
              <a:t>VISIBILIZACIÓN DE LAS MANIFESTACIONES ARTÍSTICAS Y CULTURALES DE POBLACIÓN NEGRA, AFROCOLOMBIANA, RAIZAL, PALENQUERA, INDÍGENA Y ROM</a:t>
            </a:r>
            <a:r>
              <a:rPr lang="es-ES" sz="1100" b="1" dirty="0">
                <a:solidFill>
                  <a:schemeClr val="bg1"/>
                </a:solidFill>
                <a:effectLst/>
                <a:latin typeface="Red Hat Display" panose="020B0604020202020204" charset="0"/>
                <a:ea typeface="Calibri" panose="020F0502020204030204" pitchFamily="34" charset="0"/>
                <a:cs typeface="Times New Roman" panose="02020603050405020304" pitchFamily="18" charset="0"/>
              </a:rPr>
              <a:t> EN EL DEPARTAMENTO DE BOLÍVAR.</a:t>
            </a:r>
          </a:p>
        </p:txBody>
      </p:sp>
      <p:sp>
        <p:nvSpPr>
          <p:cNvPr id="24" name="Rectángulo: esquinas redondeadas 23">
            <a:extLst>
              <a:ext uri="{FF2B5EF4-FFF2-40B4-BE49-F238E27FC236}">
                <a16:creationId xmlns:a16="http://schemas.microsoft.com/office/drawing/2014/main" id="{9E902D80-3423-46F9-B1B2-50CEE4B7974E}"/>
              </a:ext>
            </a:extLst>
          </p:cNvPr>
          <p:cNvSpPr/>
          <p:nvPr/>
        </p:nvSpPr>
        <p:spPr>
          <a:xfrm>
            <a:off x="4636089" y="3597466"/>
            <a:ext cx="6077188" cy="614833"/>
          </a:xfrm>
          <a:prstGeom prst="roundRect">
            <a:avLst>
              <a:gd name="adj" fmla="val 50000"/>
            </a:avLst>
          </a:prstGeom>
          <a:solidFill>
            <a:srgbClr val="318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57" name="Imagen 56">
            <a:extLst>
              <a:ext uri="{FF2B5EF4-FFF2-40B4-BE49-F238E27FC236}">
                <a16:creationId xmlns:a16="http://schemas.microsoft.com/office/drawing/2014/main" id="{A43448DC-6032-4472-A251-81A73F68747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006420" y="4512158"/>
            <a:ext cx="1510561" cy="432000"/>
          </a:xfrm>
          <a:prstGeom prst="rect">
            <a:avLst/>
          </a:prstGeom>
        </p:spPr>
      </p:pic>
      <p:sp>
        <p:nvSpPr>
          <p:cNvPr id="58" name="CuadroTexto 57">
            <a:extLst>
              <a:ext uri="{FF2B5EF4-FFF2-40B4-BE49-F238E27FC236}">
                <a16:creationId xmlns:a16="http://schemas.microsoft.com/office/drawing/2014/main" id="{E894312D-56BC-4EB2-B025-7215211F847C}"/>
              </a:ext>
            </a:extLst>
          </p:cNvPr>
          <p:cNvSpPr txBox="1"/>
          <p:nvPr/>
        </p:nvSpPr>
        <p:spPr>
          <a:xfrm>
            <a:off x="4735069" y="2786268"/>
            <a:ext cx="4680766" cy="1426031"/>
          </a:xfrm>
          <a:prstGeom prst="rect">
            <a:avLst/>
          </a:prstGeom>
          <a:noFill/>
        </p:spPr>
        <p:txBody>
          <a:bodyPr wrap="square" rtlCol="0">
            <a:spAutoFit/>
          </a:bodyPr>
          <a:lstStyle/>
          <a:p>
            <a:r>
              <a:rPr lang="es-ES" sz="1200" dirty="0">
                <a:solidFill>
                  <a:schemeClr val="bg1"/>
                </a:solidFill>
                <a:latin typeface="Red Hat Display" panose="020B0604020202020204" charset="0"/>
                <a:ea typeface="Calibri" panose="020F0502020204030204" pitchFamily="34" charset="0"/>
                <a:cs typeface="Times New Roman" panose="02020603050405020304" pitchFamily="18" charset="0"/>
              </a:rPr>
              <a:t>Visibilización de productos artesanales tales como aretes, turbantes, entre otros, del emprendimiento de la Reina del </a:t>
            </a:r>
            <a:r>
              <a:rPr lang="es-ES" sz="1200" dirty="0" err="1">
                <a:solidFill>
                  <a:schemeClr val="bg1"/>
                </a:solidFill>
                <a:latin typeface="Red Hat Display" panose="020B0604020202020204" charset="0"/>
                <a:ea typeface="Calibri" panose="020F0502020204030204" pitchFamily="34" charset="0"/>
                <a:cs typeface="Times New Roman" panose="02020603050405020304" pitchFamily="18" charset="0"/>
              </a:rPr>
              <a:t>Kongo</a:t>
            </a:r>
            <a:r>
              <a:rPr lang="es-ES" sz="1200" dirty="0">
                <a:solidFill>
                  <a:schemeClr val="bg1"/>
                </a:solidFill>
                <a:latin typeface="Red Hat Display" panose="020B0604020202020204" charset="0"/>
                <a:ea typeface="Calibri" panose="020F0502020204030204" pitchFamily="34" charset="0"/>
                <a:cs typeface="Times New Roman" panose="02020603050405020304" pitchFamily="18" charset="0"/>
              </a:rPr>
              <a:t>, de San Basilio Palenque. </a:t>
            </a:r>
          </a:p>
          <a:p>
            <a:endParaRPr lang="es-ES" sz="1200" dirty="0">
              <a:solidFill>
                <a:schemeClr val="bg1"/>
              </a:solidFill>
              <a:latin typeface="Red Hat Display" panose="020B0604020202020204" charset="0"/>
              <a:ea typeface="Calibri" panose="020F0502020204030204" pitchFamily="34" charset="0"/>
              <a:cs typeface="Times New Roman" panose="02020603050405020304" pitchFamily="18" charset="0"/>
            </a:endParaRPr>
          </a:p>
          <a:p>
            <a:endParaRPr lang="es-ES" sz="1200" dirty="0">
              <a:solidFill>
                <a:schemeClr val="bg1"/>
              </a:solidFill>
              <a:latin typeface="Red Hat Display" panose="020B0604020202020204" charset="0"/>
              <a:ea typeface="Calibri" panose="020F0502020204030204" pitchFamily="34" charset="0"/>
              <a:cs typeface="Times New Roman" panose="02020603050405020304" pitchFamily="18" charset="0"/>
            </a:endParaRPr>
          </a:p>
          <a:p>
            <a:pPr>
              <a:lnSpc>
                <a:spcPts val="1600"/>
              </a:lnSpc>
            </a:pPr>
            <a:r>
              <a:rPr lang="es-ES" sz="1600" dirty="0">
                <a:solidFill>
                  <a:schemeClr val="bg1"/>
                </a:solidFill>
                <a:latin typeface="Poetsen One" panose="020108030300000D0203" pitchFamily="2" charset="0"/>
                <a:ea typeface="Calibri" panose="020F0502020204030204" pitchFamily="34" charset="0"/>
                <a:cs typeface="Times New Roman" panose="02020603050405020304" pitchFamily="18" charset="0"/>
              </a:rPr>
              <a:t>Feria Artesanal </a:t>
            </a:r>
            <a:r>
              <a:rPr lang="es-ES" sz="1600" dirty="0">
                <a:solidFill>
                  <a:srgbClr val="F99999"/>
                </a:solidFill>
                <a:latin typeface="Poetsen One" panose="020108030300000D0203" pitchFamily="2" charset="0"/>
                <a:ea typeface="Calibri" panose="020F0502020204030204" pitchFamily="34" charset="0"/>
                <a:cs typeface="Times New Roman" panose="02020603050405020304" pitchFamily="18" charset="0"/>
              </a:rPr>
              <a:t>Plaza Emprende </a:t>
            </a:r>
          </a:p>
          <a:p>
            <a:pPr>
              <a:lnSpc>
                <a:spcPts val="1600"/>
              </a:lnSpc>
            </a:pPr>
            <a:r>
              <a:rPr lang="es-ES" sz="1600" dirty="0">
                <a:solidFill>
                  <a:schemeClr val="bg1"/>
                </a:solidFill>
                <a:latin typeface="Poetsen One" panose="020108030300000D0203" pitchFamily="2" charset="0"/>
                <a:ea typeface="Calibri" panose="020F0502020204030204" pitchFamily="34" charset="0"/>
                <a:cs typeface="Times New Roman" panose="02020603050405020304" pitchFamily="18" charset="0"/>
              </a:rPr>
              <a:t>Cultura en Movimiento, Proclamando Cultura </a:t>
            </a:r>
          </a:p>
        </p:txBody>
      </p:sp>
      <p:sp>
        <p:nvSpPr>
          <p:cNvPr id="16" name="CuadroTexto 15">
            <a:extLst>
              <a:ext uri="{FF2B5EF4-FFF2-40B4-BE49-F238E27FC236}">
                <a16:creationId xmlns:a16="http://schemas.microsoft.com/office/drawing/2014/main" id="{DE56AC45-E63E-4FCF-8C83-7A19276ED771}"/>
              </a:ext>
            </a:extLst>
          </p:cNvPr>
          <p:cNvSpPr txBox="1"/>
          <p:nvPr/>
        </p:nvSpPr>
        <p:spPr>
          <a:xfrm>
            <a:off x="4244130" y="3884710"/>
            <a:ext cx="5358808" cy="328295"/>
          </a:xfrm>
          <a:prstGeom prst="rect">
            <a:avLst/>
          </a:prstGeom>
          <a:noFill/>
        </p:spPr>
        <p:txBody>
          <a:bodyPr wrap="square">
            <a:spAutoFit/>
          </a:bodyPr>
          <a:lstStyle/>
          <a:p>
            <a:pPr>
              <a:lnSpc>
                <a:spcPts val="1600"/>
              </a:lnSpc>
            </a:pPr>
            <a:r>
              <a:rPr lang="es-ES" sz="3200" dirty="0">
                <a:solidFill>
                  <a:schemeClr val="bg1"/>
                </a:solidFill>
                <a:latin typeface="Poetsen One" panose="020108030300000D0203" pitchFamily="2" charset="0"/>
                <a:ea typeface="Calibri" panose="020F0502020204030204" pitchFamily="34" charset="0"/>
                <a:cs typeface="Times New Roman" panose="02020603050405020304" pitchFamily="18" charset="0"/>
              </a:rPr>
              <a:t>3 </a:t>
            </a:r>
            <a:endParaRPr lang="es-ES" sz="3200" dirty="0">
              <a:solidFill>
                <a:srgbClr val="F99999"/>
              </a:solidFill>
              <a:latin typeface="Poetsen One" panose="020108030300000D0203"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764839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Shape 135"/>
        <p:cNvGrpSpPr/>
        <p:nvPr/>
      </p:nvGrpSpPr>
      <p:grpSpPr>
        <a:xfrm>
          <a:off x="0" y="0"/>
          <a:ext cx="0" cy="0"/>
          <a:chOff x="0" y="0"/>
          <a:chExt cx="0" cy="0"/>
        </a:xfrm>
      </p:grpSpPr>
      <p:pic>
        <p:nvPicPr>
          <p:cNvPr id="4" name="Picture 3" descr="A group of children sitting around a table&#10;&#10;Description automatically generated with medium confidence">
            <a:extLst>
              <a:ext uri="{FF2B5EF4-FFF2-40B4-BE49-F238E27FC236}">
                <a16:creationId xmlns:a16="http://schemas.microsoft.com/office/drawing/2014/main" id="{C3BD7857-25F6-5944-86C1-C7E262A43148}"/>
              </a:ext>
            </a:extLst>
          </p:cNvPr>
          <p:cNvPicPr>
            <a:picLocks noChangeAspect="1"/>
          </p:cNvPicPr>
          <p:nvPr/>
        </p:nvPicPr>
        <p:blipFill>
          <a:blip r:embed="rId4"/>
          <a:stretch>
            <a:fillRect/>
          </a:stretch>
        </p:blipFill>
        <p:spPr>
          <a:xfrm>
            <a:off x="29193" y="865823"/>
            <a:ext cx="4580727" cy="3063980"/>
          </a:xfrm>
          <a:prstGeom prst="rect">
            <a:avLst/>
          </a:prstGeom>
        </p:spPr>
      </p:pic>
      <p:sp>
        <p:nvSpPr>
          <p:cNvPr id="150" name="Google Shape;150;p18"/>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49</a:t>
            </a:fld>
            <a:endParaRPr dirty="0"/>
          </a:p>
        </p:txBody>
      </p:sp>
      <p:sp>
        <p:nvSpPr>
          <p:cNvPr id="2" name="Rectángulo 1">
            <a:extLst>
              <a:ext uri="{FF2B5EF4-FFF2-40B4-BE49-F238E27FC236}">
                <a16:creationId xmlns:a16="http://schemas.microsoft.com/office/drawing/2014/main" id="{08E4A986-4ABB-44DC-AE1E-579108755719}"/>
              </a:ext>
            </a:extLst>
          </p:cNvPr>
          <p:cNvSpPr/>
          <p:nvPr/>
        </p:nvSpPr>
        <p:spPr>
          <a:xfrm>
            <a:off x="375463" y="522929"/>
            <a:ext cx="134523" cy="74951"/>
          </a:xfrm>
          <a:prstGeom prst="rect">
            <a:avLst/>
          </a:prstGeom>
          <a:solidFill>
            <a:srgbClr val="FEEF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3" name="Google Shape;1327;p43">
            <a:extLst>
              <a:ext uri="{FF2B5EF4-FFF2-40B4-BE49-F238E27FC236}">
                <a16:creationId xmlns:a16="http://schemas.microsoft.com/office/drawing/2014/main" id="{34B25EF5-293B-4856-95A4-42A5745625AF}"/>
              </a:ext>
            </a:extLst>
          </p:cNvPr>
          <p:cNvSpPr/>
          <p:nvPr/>
        </p:nvSpPr>
        <p:spPr>
          <a:xfrm>
            <a:off x="4065673" y="1737301"/>
            <a:ext cx="735250" cy="735225"/>
          </a:xfrm>
          <a:custGeom>
            <a:avLst/>
            <a:gdLst/>
            <a:ahLst/>
            <a:cxnLst/>
            <a:rect l="l" t="t" r="r" b="b"/>
            <a:pathLst>
              <a:path w="29410" h="29409" extrusionOk="0">
                <a:moveTo>
                  <a:pt x="14705" y="0"/>
                </a:moveTo>
                <a:cubicBezTo>
                  <a:pt x="6585" y="0"/>
                  <a:pt x="1" y="6584"/>
                  <a:pt x="1" y="14704"/>
                </a:cubicBezTo>
                <a:cubicBezTo>
                  <a:pt x="1" y="22824"/>
                  <a:pt x="6585" y="29409"/>
                  <a:pt x="14705" y="29409"/>
                </a:cubicBezTo>
                <a:cubicBezTo>
                  <a:pt x="22825" y="29409"/>
                  <a:pt x="29409" y="22824"/>
                  <a:pt x="29409" y="14704"/>
                </a:cubicBezTo>
                <a:cubicBezTo>
                  <a:pt x="29409" y="6584"/>
                  <a:pt x="22825" y="0"/>
                  <a:pt x="147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28;p43">
            <a:extLst>
              <a:ext uri="{FF2B5EF4-FFF2-40B4-BE49-F238E27FC236}">
                <a16:creationId xmlns:a16="http://schemas.microsoft.com/office/drawing/2014/main" id="{39AFBFB5-75A7-487A-9368-8132BD7BAC3D}"/>
              </a:ext>
            </a:extLst>
          </p:cNvPr>
          <p:cNvSpPr/>
          <p:nvPr/>
        </p:nvSpPr>
        <p:spPr>
          <a:xfrm>
            <a:off x="4100798" y="1772276"/>
            <a:ext cx="665000" cy="665275"/>
          </a:xfrm>
          <a:custGeom>
            <a:avLst/>
            <a:gdLst/>
            <a:ahLst/>
            <a:cxnLst/>
            <a:rect l="l" t="t" r="r" b="b"/>
            <a:pathLst>
              <a:path w="26600" h="26611" extrusionOk="0">
                <a:moveTo>
                  <a:pt x="13300" y="26610"/>
                </a:moveTo>
                <a:cubicBezTo>
                  <a:pt x="5966" y="26610"/>
                  <a:pt x="1" y="20634"/>
                  <a:pt x="1" y="13299"/>
                </a:cubicBezTo>
                <a:cubicBezTo>
                  <a:pt x="1" y="5965"/>
                  <a:pt x="5966" y="0"/>
                  <a:pt x="13300" y="0"/>
                </a:cubicBezTo>
                <a:cubicBezTo>
                  <a:pt x="20634" y="0"/>
                  <a:pt x="26599" y="5965"/>
                  <a:pt x="26599" y="13299"/>
                </a:cubicBezTo>
                <a:cubicBezTo>
                  <a:pt x="26599" y="20634"/>
                  <a:pt x="20634" y="26610"/>
                  <a:pt x="13300" y="26610"/>
                </a:cubicBezTo>
                <a:close/>
                <a:moveTo>
                  <a:pt x="13300" y="453"/>
                </a:moveTo>
                <a:cubicBezTo>
                  <a:pt x="6216" y="453"/>
                  <a:pt x="453" y="6215"/>
                  <a:pt x="453" y="13299"/>
                </a:cubicBezTo>
                <a:cubicBezTo>
                  <a:pt x="453" y="20384"/>
                  <a:pt x="6216" y="26146"/>
                  <a:pt x="13300" y="26146"/>
                </a:cubicBezTo>
                <a:cubicBezTo>
                  <a:pt x="20384" y="26146"/>
                  <a:pt x="26147" y="20384"/>
                  <a:pt x="26147" y="13299"/>
                </a:cubicBezTo>
                <a:cubicBezTo>
                  <a:pt x="26147" y="6215"/>
                  <a:pt x="20384" y="453"/>
                  <a:pt x="13300" y="453"/>
                </a:cubicBezTo>
                <a:close/>
              </a:path>
            </a:pathLst>
          </a:custGeom>
          <a:solidFill>
            <a:srgbClr val="C2E4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29;p43">
            <a:extLst>
              <a:ext uri="{FF2B5EF4-FFF2-40B4-BE49-F238E27FC236}">
                <a16:creationId xmlns:a16="http://schemas.microsoft.com/office/drawing/2014/main" id="{E9BC45A4-5F1E-4BBA-B6D2-C71E82A0A394}"/>
              </a:ext>
            </a:extLst>
          </p:cNvPr>
          <p:cNvSpPr/>
          <p:nvPr/>
        </p:nvSpPr>
        <p:spPr>
          <a:xfrm>
            <a:off x="3807623" y="1812013"/>
            <a:ext cx="927525" cy="585800"/>
          </a:xfrm>
          <a:custGeom>
            <a:avLst/>
            <a:gdLst/>
            <a:ahLst/>
            <a:cxnLst/>
            <a:rect l="l" t="t" r="r" b="b"/>
            <a:pathLst>
              <a:path w="37101" h="23432" extrusionOk="0">
                <a:moveTo>
                  <a:pt x="25539" y="251"/>
                </a:moveTo>
                <a:cubicBezTo>
                  <a:pt x="19872" y="1"/>
                  <a:pt x="15050" y="3846"/>
                  <a:pt x="13764" y="9073"/>
                </a:cubicBezTo>
                <a:cubicBezTo>
                  <a:pt x="13597" y="9740"/>
                  <a:pt x="12978" y="10216"/>
                  <a:pt x="12288" y="10216"/>
                </a:cubicBezTo>
                <a:lnTo>
                  <a:pt x="6263" y="10216"/>
                </a:lnTo>
                <a:cubicBezTo>
                  <a:pt x="5811" y="10216"/>
                  <a:pt x="5453" y="9847"/>
                  <a:pt x="5453" y="9406"/>
                </a:cubicBezTo>
                <a:lnTo>
                  <a:pt x="5453" y="6870"/>
                </a:lnTo>
                <a:cubicBezTo>
                  <a:pt x="5453" y="6561"/>
                  <a:pt x="5084" y="6406"/>
                  <a:pt x="4858" y="6620"/>
                </a:cubicBezTo>
                <a:lnTo>
                  <a:pt x="441" y="11050"/>
                </a:lnTo>
                <a:cubicBezTo>
                  <a:pt x="0" y="11490"/>
                  <a:pt x="0" y="12193"/>
                  <a:pt x="441" y="12621"/>
                </a:cubicBezTo>
                <a:lnTo>
                  <a:pt x="4858" y="17050"/>
                </a:lnTo>
                <a:cubicBezTo>
                  <a:pt x="5084" y="17265"/>
                  <a:pt x="5453" y="17110"/>
                  <a:pt x="5453" y="16800"/>
                </a:cubicBezTo>
                <a:lnTo>
                  <a:pt x="5453" y="14276"/>
                </a:lnTo>
                <a:cubicBezTo>
                  <a:pt x="5453" y="13824"/>
                  <a:pt x="5811" y="13466"/>
                  <a:pt x="6263" y="13466"/>
                </a:cubicBezTo>
                <a:lnTo>
                  <a:pt x="12288" y="13466"/>
                </a:lnTo>
                <a:cubicBezTo>
                  <a:pt x="13002" y="13466"/>
                  <a:pt x="13609" y="13955"/>
                  <a:pt x="13776" y="14645"/>
                </a:cubicBezTo>
                <a:cubicBezTo>
                  <a:pt x="15026" y="19693"/>
                  <a:pt x="19586" y="23432"/>
                  <a:pt x="25027" y="23432"/>
                </a:cubicBezTo>
                <a:cubicBezTo>
                  <a:pt x="31730" y="23432"/>
                  <a:pt x="37100" y="17753"/>
                  <a:pt x="36588" y="10954"/>
                </a:cubicBezTo>
                <a:cubicBezTo>
                  <a:pt x="36160" y="5144"/>
                  <a:pt x="31373" y="501"/>
                  <a:pt x="25539" y="25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rupo 5">
            <a:extLst>
              <a:ext uri="{FF2B5EF4-FFF2-40B4-BE49-F238E27FC236}">
                <a16:creationId xmlns:a16="http://schemas.microsoft.com/office/drawing/2014/main" id="{2982198F-B207-401A-BA14-E9B749577774}"/>
              </a:ext>
            </a:extLst>
          </p:cNvPr>
          <p:cNvGrpSpPr/>
          <p:nvPr/>
        </p:nvGrpSpPr>
        <p:grpSpPr>
          <a:xfrm>
            <a:off x="4672138" y="1333472"/>
            <a:ext cx="3946244" cy="1482319"/>
            <a:chOff x="4935828" y="719495"/>
            <a:chExt cx="4208172" cy="492548"/>
          </a:xfrm>
          <a:solidFill>
            <a:srgbClr val="318CB1"/>
          </a:solidFill>
        </p:grpSpPr>
        <p:sp>
          <p:nvSpPr>
            <p:cNvPr id="12" name="Rectángulo: esquinas redondeadas 11">
              <a:extLst>
                <a:ext uri="{FF2B5EF4-FFF2-40B4-BE49-F238E27FC236}">
                  <a16:creationId xmlns:a16="http://schemas.microsoft.com/office/drawing/2014/main" id="{CF3040CF-4F05-4BBB-B16D-B8EA536F7DE3}"/>
                </a:ext>
              </a:extLst>
            </p:cNvPr>
            <p:cNvSpPr/>
            <p:nvPr/>
          </p:nvSpPr>
          <p:spPr>
            <a:xfrm>
              <a:off x="5073161" y="719495"/>
              <a:ext cx="4070839" cy="49254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Flecha: pentágono 4">
              <a:extLst>
                <a:ext uri="{FF2B5EF4-FFF2-40B4-BE49-F238E27FC236}">
                  <a16:creationId xmlns:a16="http://schemas.microsoft.com/office/drawing/2014/main" id="{6FCF0A0C-2B5B-41ED-AD30-EA10946F354D}"/>
                </a:ext>
              </a:extLst>
            </p:cNvPr>
            <p:cNvSpPr/>
            <p:nvPr/>
          </p:nvSpPr>
          <p:spPr>
            <a:xfrm rot="10800000">
              <a:off x="4935828" y="720959"/>
              <a:ext cx="927525" cy="491083"/>
            </a:xfrm>
            <a:prstGeom prst="homePlate">
              <a:avLst>
                <a:gd name="adj" fmla="val 3775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14" name="CuadroTexto 13">
            <a:extLst>
              <a:ext uri="{FF2B5EF4-FFF2-40B4-BE49-F238E27FC236}">
                <a16:creationId xmlns:a16="http://schemas.microsoft.com/office/drawing/2014/main" id="{1CFAC4D8-268F-4DF5-8744-D6CFA1866C4F}"/>
              </a:ext>
            </a:extLst>
          </p:cNvPr>
          <p:cNvSpPr txBox="1"/>
          <p:nvPr/>
        </p:nvSpPr>
        <p:spPr>
          <a:xfrm>
            <a:off x="5072759" y="1585947"/>
            <a:ext cx="3495632" cy="1092607"/>
          </a:xfrm>
          <a:prstGeom prst="rect">
            <a:avLst/>
          </a:prstGeom>
          <a:noFill/>
        </p:spPr>
        <p:txBody>
          <a:bodyPr wrap="square" rtlCol="0">
            <a:spAutoFit/>
          </a:bodyPr>
          <a:lstStyle/>
          <a:p>
            <a:pPr>
              <a:lnSpc>
                <a:spcPts val="1300"/>
              </a:lnSpc>
            </a:pPr>
            <a:r>
              <a:rPr lang="es-ES" sz="1100" b="1" dirty="0">
                <a:solidFill>
                  <a:schemeClr val="bg1"/>
                </a:solidFill>
                <a:effectLst/>
                <a:latin typeface="Red Hat Display" panose="020B0604020202020204" charset="0"/>
                <a:ea typeface="Calibri" panose="020F0502020204030204" pitchFamily="34" charset="0"/>
                <a:cs typeface="Times New Roman" panose="02020603050405020304" pitchFamily="18" charset="0"/>
              </a:rPr>
              <a:t>EVENTOS ARTÍSTICOS Y CULTURALES </a:t>
            </a:r>
            <a:r>
              <a:rPr lang="es-ES" sz="1100" b="1" dirty="0">
                <a:solidFill>
                  <a:srgbClr val="FEEF94"/>
                </a:solidFill>
                <a:effectLst/>
                <a:latin typeface="Red Hat Display" panose="020B0604020202020204" charset="0"/>
                <a:ea typeface="Calibri" panose="020F0502020204030204" pitchFamily="34" charset="0"/>
                <a:cs typeface="Times New Roman" panose="02020603050405020304" pitchFamily="18" charset="0"/>
              </a:rPr>
              <a:t>APOYADOS PARA PROMOVER E INCENTIVAR LA PARTICIPACIÓN DE NIÑOS, NIÑAS, ADOLESCENTES Y JÓVENES DE POBLACIÓN NEGRA, AFROCOLOMBIANA, RAIZAL, PALENQUERA, INDÍGENA Y ROM</a:t>
            </a:r>
          </a:p>
        </p:txBody>
      </p:sp>
      <p:pic>
        <p:nvPicPr>
          <p:cNvPr id="57" name="Imagen 56">
            <a:extLst>
              <a:ext uri="{FF2B5EF4-FFF2-40B4-BE49-F238E27FC236}">
                <a16:creationId xmlns:a16="http://schemas.microsoft.com/office/drawing/2014/main" id="{A43448DC-6032-4472-A251-81A73F68747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006420" y="4512158"/>
            <a:ext cx="1510561" cy="432000"/>
          </a:xfrm>
          <a:prstGeom prst="rect">
            <a:avLst/>
          </a:prstGeom>
        </p:spPr>
      </p:pic>
      <p:sp>
        <p:nvSpPr>
          <p:cNvPr id="58" name="CuadroTexto 57">
            <a:extLst>
              <a:ext uri="{FF2B5EF4-FFF2-40B4-BE49-F238E27FC236}">
                <a16:creationId xmlns:a16="http://schemas.microsoft.com/office/drawing/2014/main" id="{E894312D-56BC-4EB2-B025-7215211F847C}"/>
              </a:ext>
            </a:extLst>
          </p:cNvPr>
          <p:cNvSpPr txBox="1"/>
          <p:nvPr/>
        </p:nvSpPr>
        <p:spPr>
          <a:xfrm>
            <a:off x="5072759" y="2925553"/>
            <a:ext cx="3273786" cy="1384995"/>
          </a:xfrm>
          <a:prstGeom prst="rect">
            <a:avLst/>
          </a:prstGeom>
          <a:noFill/>
        </p:spPr>
        <p:txBody>
          <a:bodyPr wrap="square" rtlCol="0">
            <a:spAutoFit/>
          </a:bodyPr>
          <a:lstStyle/>
          <a:p>
            <a:r>
              <a:rPr lang="es-ES" b="1" dirty="0">
                <a:solidFill>
                  <a:schemeClr val="bg1"/>
                </a:solidFill>
                <a:latin typeface="Red Hat Display" panose="020B0604020202020204" charset="0"/>
                <a:ea typeface="Calibri" panose="020F0502020204030204" pitchFamily="34" charset="0"/>
                <a:cs typeface="Times New Roman" panose="02020603050405020304" pitchFamily="18" charset="0"/>
              </a:rPr>
              <a:t>Yo escribo y Divulgo el Patrimonio Cultural de mi San Basilio de Palenque. Estrategia de la Red de Bibliotecas Públicas de Bolívar.</a:t>
            </a:r>
          </a:p>
          <a:p>
            <a:endParaRPr lang="es-ES" b="1" dirty="0">
              <a:solidFill>
                <a:schemeClr val="bg1"/>
              </a:solidFill>
              <a:latin typeface="Red Hat Display" panose="020B0604020202020204" charset="0"/>
              <a:ea typeface="Calibri" panose="020F0502020204030204" pitchFamily="34" charset="0"/>
              <a:cs typeface="Times New Roman" panose="02020603050405020304" pitchFamily="18" charset="0"/>
            </a:endParaRPr>
          </a:p>
          <a:p>
            <a:r>
              <a:rPr lang="es-ES" dirty="0">
                <a:solidFill>
                  <a:schemeClr val="bg1"/>
                </a:solidFill>
                <a:latin typeface="Red Hat Display" panose="020B0604020202020204" charset="0"/>
                <a:ea typeface="Calibri" panose="020F0502020204030204" pitchFamily="34" charset="0"/>
                <a:cs typeface="Times New Roman" panose="02020603050405020304" pitchFamily="18" charset="0"/>
              </a:rPr>
              <a:t>Mahates- San Basilio de Palenque</a:t>
            </a:r>
          </a:p>
        </p:txBody>
      </p:sp>
    </p:spTree>
    <p:extLst>
      <p:ext uri="{BB962C8B-B14F-4D97-AF65-F5344CB8AC3E}">
        <p14:creationId xmlns:p14="http://schemas.microsoft.com/office/powerpoint/2010/main" val="5352049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Shape 111"/>
        <p:cNvGrpSpPr/>
        <p:nvPr/>
      </p:nvGrpSpPr>
      <p:grpSpPr>
        <a:xfrm>
          <a:off x="0" y="0"/>
          <a:ext cx="0" cy="0"/>
          <a:chOff x="0" y="0"/>
          <a:chExt cx="0" cy="0"/>
        </a:xfrm>
      </p:grpSpPr>
      <p:sp>
        <p:nvSpPr>
          <p:cNvPr id="4" name="Rectángulo: esquinas diagonales redondeadas 3">
            <a:extLst>
              <a:ext uri="{FF2B5EF4-FFF2-40B4-BE49-F238E27FC236}">
                <a16:creationId xmlns:a16="http://schemas.microsoft.com/office/drawing/2014/main" id="{6C1F4C24-974C-4575-874E-F429C4B9B23C}"/>
              </a:ext>
            </a:extLst>
          </p:cNvPr>
          <p:cNvSpPr/>
          <p:nvPr/>
        </p:nvSpPr>
        <p:spPr>
          <a:xfrm>
            <a:off x="4364499" y="1263894"/>
            <a:ext cx="4132436" cy="2204566"/>
          </a:xfrm>
          <a:prstGeom prst="round2DiagRect">
            <a:avLst/>
          </a:prstGeom>
          <a:blipFill dpi="0" rotWithShape="1">
            <a:blip r:embed="rId4" cstate="hqprint">
              <a:extLst>
                <a:ext uri="{28A0092B-C50C-407E-A947-70E740481C1C}">
                  <a14:useLocalDpi xmlns:a14="http://schemas.microsoft.com/office/drawing/2010/main"/>
                </a:ext>
              </a:extLst>
            </a:blip>
            <a:srcRect/>
            <a:stretch>
              <a:fillRect/>
            </a:stretch>
          </a:blip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6" name="Google Shape;116;p15"/>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a:t>
            </a:fld>
            <a:endParaRPr dirty="0"/>
          </a:p>
        </p:txBody>
      </p:sp>
      <p:sp>
        <p:nvSpPr>
          <p:cNvPr id="10" name="Rectángulo: esquinas diagonales redondeadas 9">
            <a:extLst>
              <a:ext uri="{FF2B5EF4-FFF2-40B4-BE49-F238E27FC236}">
                <a16:creationId xmlns:a16="http://schemas.microsoft.com/office/drawing/2014/main" id="{764EBBEA-7D6A-4090-A142-34C9C8B2B40F}"/>
              </a:ext>
            </a:extLst>
          </p:cNvPr>
          <p:cNvSpPr/>
          <p:nvPr/>
        </p:nvSpPr>
        <p:spPr>
          <a:xfrm>
            <a:off x="137886" y="65314"/>
            <a:ext cx="4005943" cy="447040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 name="Marcador de texto 2">
            <a:extLst>
              <a:ext uri="{FF2B5EF4-FFF2-40B4-BE49-F238E27FC236}">
                <a16:creationId xmlns:a16="http://schemas.microsoft.com/office/drawing/2014/main" id="{691B982C-D94A-4B4D-87C3-F921C689EFF6}"/>
              </a:ext>
            </a:extLst>
          </p:cNvPr>
          <p:cNvSpPr>
            <a:spLocks noGrp="1"/>
          </p:cNvSpPr>
          <p:nvPr>
            <p:ph type="body" idx="1"/>
          </p:nvPr>
        </p:nvSpPr>
        <p:spPr>
          <a:xfrm>
            <a:off x="297304" y="767673"/>
            <a:ext cx="3419100" cy="348929"/>
          </a:xfrm>
        </p:spPr>
        <p:txBody>
          <a:bodyPr/>
          <a:lstStyle/>
          <a:p>
            <a:r>
              <a:rPr lang="es-CO" sz="1600" dirty="0">
                <a:solidFill>
                  <a:schemeClr val="tx1">
                    <a:lumMod val="50000"/>
                    <a:lumOff val="50000"/>
                  </a:schemeClr>
                </a:solidFill>
                <a:effectLst/>
                <a:latin typeface="Red Hat Display" panose="020B0604020202020204" charset="0"/>
                <a:ea typeface="Calibri" panose="020F0502020204030204" pitchFamily="34" charset="0"/>
                <a:cs typeface="Times New Roman" panose="02020603050405020304" pitchFamily="18" charset="0"/>
              </a:rPr>
              <a:t>Estrategias</a:t>
            </a:r>
            <a:endParaRPr lang="es-CO" sz="1800" dirty="0">
              <a:solidFill>
                <a:schemeClr val="tx1">
                  <a:lumMod val="50000"/>
                  <a:lumOff val="50000"/>
                </a:schemeClr>
              </a:solidFill>
              <a:latin typeface="Red Hat Display" panose="020B0604020202020204" charset="0"/>
            </a:endParaRPr>
          </a:p>
        </p:txBody>
      </p:sp>
      <p:sp>
        <p:nvSpPr>
          <p:cNvPr id="13" name="Rectángulo: esquinas redondeadas 12">
            <a:extLst>
              <a:ext uri="{FF2B5EF4-FFF2-40B4-BE49-F238E27FC236}">
                <a16:creationId xmlns:a16="http://schemas.microsoft.com/office/drawing/2014/main" id="{800C67B4-243A-4271-9516-AD6929566555}"/>
              </a:ext>
            </a:extLst>
          </p:cNvPr>
          <p:cNvSpPr/>
          <p:nvPr/>
        </p:nvSpPr>
        <p:spPr>
          <a:xfrm>
            <a:off x="-369102" y="2210767"/>
            <a:ext cx="4816838" cy="285175"/>
          </a:xfrm>
          <a:prstGeom prst="roundRect">
            <a:avLst>
              <a:gd name="adj" fmla="val 50000"/>
            </a:avLst>
          </a:prstGeom>
          <a:solidFill>
            <a:srgbClr val="A89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 </a:t>
            </a:r>
          </a:p>
        </p:txBody>
      </p:sp>
      <p:sp>
        <p:nvSpPr>
          <p:cNvPr id="12" name="CuadroTexto 11">
            <a:extLst>
              <a:ext uri="{FF2B5EF4-FFF2-40B4-BE49-F238E27FC236}">
                <a16:creationId xmlns:a16="http://schemas.microsoft.com/office/drawing/2014/main" id="{0B5E6DF5-1462-4600-914C-AFF3D861BC6E}"/>
              </a:ext>
            </a:extLst>
          </p:cNvPr>
          <p:cNvSpPr txBox="1"/>
          <p:nvPr/>
        </p:nvSpPr>
        <p:spPr>
          <a:xfrm>
            <a:off x="664399" y="1116602"/>
            <a:ext cx="3638847" cy="1015663"/>
          </a:xfrm>
          <a:prstGeom prst="rect">
            <a:avLst/>
          </a:prstGeom>
          <a:noFill/>
        </p:spPr>
        <p:txBody>
          <a:bodyPr wrap="square" rtlCol="0">
            <a:spAutoFit/>
          </a:bodyPr>
          <a:lstStyle/>
          <a:p>
            <a:pPr>
              <a:lnSpc>
                <a:spcPts val="1800"/>
              </a:lnSpc>
            </a:pPr>
            <a:r>
              <a:rPr lang="es-ES" sz="2000" spc="-100" dirty="0">
                <a:solidFill>
                  <a:srgbClr val="002060"/>
                </a:solidFill>
                <a:effectLst/>
                <a:latin typeface="Poetsen One" panose="020108030300000D0203" pitchFamily="2" charset="0"/>
                <a:ea typeface="Calibri" panose="020F0502020204030204" pitchFamily="34" charset="0"/>
                <a:cs typeface="Times New Roman" panose="02020603050405020304" pitchFamily="18" charset="0"/>
              </a:rPr>
              <a:t>DE COMUNICACIÓN DIGITAL PARA LA DIVULGACIÓN Y PUBLICACIÓN DEL PATRIMONIO CULTURAL</a:t>
            </a:r>
            <a:endParaRPr lang="es-CO" sz="2000" spc="-100" dirty="0"/>
          </a:p>
        </p:txBody>
      </p:sp>
      <p:pic>
        <p:nvPicPr>
          <p:cNvPr id="25" name="Google Shape;123;p4">
            <a:extLst>
              <a:ext uri="{FF2B5EF4-FFF2-40B4-BE49-F238E27FC236}">
                <a16:creationId xmlns:a16="http://schemas.microsoft.com/office/drawing/2014/main" id="{3CA73F56-871F-4B03-A345-D15A38E34F0D}"/>
              </a:ext>
            </a:extLst>
          </p:cNvPr>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7227405" y="4705201"/>
            <a:ext cx="1261910" cy="437734"/>
          </a:xfrm>
          <a:prstGeom prst="rect">
            <a:avLst/>
          </a:prstGeom>
          <a:noFill/>
          <a:ln>
            <a:noFill/>
          </a:ln>
        </p:spPr>
      </p:pic>
      <p:sp>
        <p:nvSpPr>
          <p:cNvPr id="17" name="CuadroTexto 16">
            <a:extLst>
              <a:ext uri="{FF2B5EF4-FFF2-40B4-BE49-F238E27FC236}">
                <a16:creationId xmlns:a16="http://schemas.microsoft.com/office/drawing/2014/main" id="{43C82E3D-BA91-4917-A474-4F0D6434EE52}"/>
              </a:ext>
            </a:extLst>
          </p:cNvPr>
          <p:cNvSpPr txBox="1"/>
          <p:nvPr/>
        </p:nvSpPr>
        <p:spPr>
          <a:xfrm>
            <a:off x="548081" y="3812845"/>
            <a:ext cx="3491770" cy="338554"/>
          </a:xfrm>
          <a:prstGeom prst="rect">
            <a:avLst/>
          </a:prstGeom>
          <a:noFill/>
        </p:spPr>
        <p:txBody>
          <a:bodyPr wrap="square" rtlCol="0">
            <a:spAutoFit/>
          </a:bodyPr>
          <a:lstStyle/>
          <a:p>
            <a:r>
              <a:rPr lang="en-US" sz="1600" b="1" dirty="0" err="1">
                <a:solidFill>
                  <a:schemeClr val="bg1"/>
                </a:solidFill>
                <a:latin typeface="Red Hat Display" panose="020B0604020202020204" charset="0"/>
                <a:ea typeface="Calibri" panose="020F0502020204030204" pitchFamily="34" charset="0"/>
                <a:cs typeface="Times New Roman" panose="02020603050405020304" pitchFamily="18" charset="0"/>
              </a:rPr>
              <a:t>Revista</a:t>
            </a:r>
            <a:r>
              <a:rPr lang="en-US" sz="1600" b="1" dirty="0">
                <a:solidFill>
                  <a:schemeClr val="bg1"/>
                </a:solidFill>
                <a:latin typeface="Red Hat Display" panose="020B0604020202020204" charset="0"/>
                <a:ea typeface="Calibri" panose="020F0502020204030204" pitchFamily="34" charset="0"/>
                <a:cs typeface="Times New Roman" panose="02020603050405020304" pitchFamily="18" charset="0"/>
              </a:rPr>
              <a:t> Bolívar </a:t>
            </a:r>
            <a:r>
              <a:rPr lang="en-US" sz="1600" b="1" dirty="0" err="1">
                <a:solidFill>
                  <a:schemeClr val="bg1"/>
                </a:solidFill>
                <a:latin typeface="Red Hat Display" panose="020B0604020202020204" charset="0"/>
                <a:ea typeface="Calibri" panose="020F0502020204030204" pitchFamily="34" charset="0"/>
                <a:cs typeface="Times New Roman" panose="02020603050405020304" pitchFamily="18" charset="0"/>
              </a:rPr>
              <a:t>Cuenta</a:t>
            </a:r>
            <a:endParaRPr lang="es-CO" sz="1600" b="1" dirty="0">
              <a:solidFill>
                <a:schemeClr val="bg1"/>
              </a:solidFill>
            </a:endParaRPr>
          </a:p>
        </p:txBody>
      </p:sp>
      <p:grpSp>
        <p:nvGrpSpPr>
          <p:cNvPr id="5" name="Grupo 4">
            <a:extLst>
              <a:ext uri="{FF2B5EF4-FFF2-40B4-BE49-F238E27FC236}">
                <a16:creationId xmlns:a16="http://schemas.microsoft.com/office/drawing/2014/main" id="{C3F0441D-C865-49EE-9E14-A6987CF0C455}"/>
              </a:ext>
            </a:extLst>
          </p:cNvPr>
          <p:cNvGrpSpPr/>
          <p:nvPr/>
        </p:nvGrpSpPr>
        <p:grpSpPr>
          <a:xfrm>
            <a:off x="7942430" y="4007947"/>
            <a:ext cx="554505" cy="554505"/>
            <a:chOff x="7934810" y="4030807"/>
            <a:chExt cx="554505" cy="554505"/>
          </a:xfrm>
        </p:grpSpPr>
        <p:sp>
          <p:nvSpPr>
            <p:cNvPr id="32" name="Elipse 31">
              <a:extLst>
                <a:ext uri="{FF2B5EF4-FFF2-40B4-BE49-F238E27FC236}">
                  <a16:creationId xmlns:a16="http://schemas.microsoft.com/office/drawing/2014/main" id="{D8710318-38D0-47BA-BDB6-23D47F952BEE}"/>
                </a:ext>
              </a:extLst>
            </p:cNvPr>
            <p:cNvSpPr/>
            <p:nvPr/>
          </p:nvSpPr>
          <p:spPr>
            <a:xfrm>
              <a:off x="7934810" y="4030807"/>
              <a:ext cx="554505" cy="554505"/>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47" name="Google Shape;696;p49">
              <a:extLst>
                <a:ext uri="{FF2B5EF4-FFF2-40B4-BE49-F238E27FC236}">
                  <a16:creationId xmlns:a16="http://schemas.microsoft.com/office/drawing/2014/main" id="{ED8A1505-23D0-4B73-A399-9E1F5EF09E24}"/>
                </a:ext>
              </a:extLst>
            </p:cNvPr>
            <p:cNvGrpSpPr/>
            <p:nvPr/>
          </p:nvGrpSpPr>
          <p:grpSpPr>
            <a:xfrm>
              <a:off x="8070656" y="4197419"/>
              <a:ext cx="282812" cy="242157"/>
              <a:chOff x="1934025" y="1001650"/>
              <a:chExt cx="415300" cy="355600"/>
            </a:xfrm>
          </p:grpSpPr>
          <p:sp>
            <p:nvSpPr>
              <p:cNvPr id="48" name="Google Shape;697;p49">
                <a:extLst>
                  <a:ext uri="{FF2B5EF4-FFF2-40B4-BE49-F238E27FC236}">
                    <a16:creationId xmlns:a16="http://schemas.microsoft.com/office/drawing/2014/main" id="{661E7ADC-1030-413B-A07D-9C2C29063E83}"/>
                  </a:ext>
                </a:extLst>
              </p:cNvPr>
              <p:cNvSpPr/>
              <p:nvPr/>
            </p:nvSpPr>
            <p:spPr>
              <a:xfrm>
                <a:off x="1934025" y="1303650"/>
                <a:ext cx="207650" cy="53600"/>
              </a:xfrm>
              <a:custGeom>
                <a:avLst/>
                <a:gdLst/>
                <a:ahLst/>
                <a:cxnLst/>
                <a:rect l="l" t="t" r="r" b="b"/>
                <a:pathLst>
                  <a:path w="8306" h="2144" fill="none" extrusionOk="0">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698;p49">
                <a:extLst>
                  <a:ext uri="{FF2B5EF4-FFF2-40B4-BE49-F238E27FC236}">
                    <a16:creationId xmlns:a16="http://schemas.microsoft.com/office/drawing/2014/main" id="{AE6D348F-5DBA-46CB-9D7A-31D680846E25}"/>
                  </a:ext>
                </a:extLst>
              </p:cNvPr>
              <p:cNvSpPr/>
              <p:nvPr/>
            </p:nvSpPr>
            <p:spPr>
              <a:xfrm>
                <a:off x="2141650" y="1303650"/>
                <a:ext cx="207675" cy="53600"/>
              </a:xfrm>
              <a:custGeom>
                <a:avLst/>
                <a:gdLst/>
                <a:ahLst/>
                <a:cxnLst/>
                <a:rect l="l" t="t" r="r" b="b"/>
                <a:pathLst>
                  <a:path w="8307" h="2144" fill="none" extrusionOk="0">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699;p49">
                <a:extLst>
                  <a:ext uri="{FF2B5EF4-FFF2-40B4-BE49-F238E27FC236}">
                    <a16:creationId xmlns:a16="http://schemas.microsoft.com/office/drawing/2014/main" id="{F34D81E8-9897-494F-89FF-6CBD957F3997}"/>
                  </a:ext>
                </a:extLst>
              </p:cNvPr>
              <p:cNvSpPr/>
              <p:nvPr/>
            </p:nvSpPr>
            <p:spPr>
              <a:xfrm>
                <a:off x="1934025" y="1001650"/>
                <a:ext cx="207650" cy="331250"/>
              </a:xfrm>
              <a:custGeom>
                <a:avLst/>
                <a:gdLst/>
                <a:ahLst/>
                <a:cxnLst/>
                <a:rect l="l" t="t" r="r" b="b"/>
                <a:pathLst>
                  <a:path w="8306" h="13250" fill="none" extrusionOk="0">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700;p49">
                <a:extLst>
                  <a:ext uri="{FF2B5EF4-FFF2-40B4-BE49-F238E27FC236}">
                    <a16:creationId xmlns:a16="http://schemas.microsoft.com/office/drawing/2014/main" id="{811B4B90-819F-45FA-810E-26836A3284E2}"/>
                  </a:ext>
                </a:extLst>
              </p:cNvPr>
              <p:cNvSpPr/>
              <p:nvPr/>
            </p:nvSpPr>
            <p:spPr>
              <a:xfrm>
                <a:off x="2141650" y="1001650"/>
                <a:ext cx="207675" cy="331250"/>
              </a:xfrm>
              <a:custGeom>
                <a:avLst/>
                <a:gdLst/>
                <a:ahLst/>
                <a:cxnLst/>
                <a:rect l="l" t="t" r="r" b="b"/>
                <a:pathLst>
                  <a:path w="8307" h="13250" fill="none" extrusionOk="0">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
        <p:nvSpPr>
          <p:cNvPr id="31" name="Rectángulo: esquinas redondeadas 30">
            <a:extLst>
              <a:ext uri="{FF2B5EF4-FFF2-40B4-BE49-F238E27FC236}">
                <a16:creationId xmlns:a16="http://schemas.microsoft.com/office/drawing/2014/main" id="{105472A4-3DA3-4718-BB9B-FD62D381665F}"/>
              </a:ext>
            </a:extLst>
          </p:cNvPr>
          <p:cNvSpPr/>
          <p:nvPr/>
        </p:nvSpPr>
        <p:spPr>
          <a:xfrm>
            <a:off x="-369102" y="2579124"/>
            <a:ext cx="4816838" cy="285175"/>
          </a:xfrm>
          <a:prstGeom prst="roundRect">
            <a:avLst>
              <a:gd name="adj" fmla="val 50000"/>
            </a:avLst>
          </a:prstGeom>
          <a:solidFill>
            <a:srgbClr val="F8B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rgbClr val="F8B164"/>
                </a:solidFill>
              </a:rPr>
              <a:t> </a:t>
            </a:r>
          </a:p>
        </p:txBody>
      </p:sp>
      <p:sp>
        <p:nvSpPr>
          <p:cNvPr id="33" name="Rectángulo: esquinas redondeadas 32">
            <a:extLst>
              <a:ext uri="{FF2B5EF4-FFF2-40B4-BE49-F238E27FC236}">
                <a16:creationId xmlns:a16="http://schemas.microsoft.com/office/drawing/2014/main" id="{D51EFBB2-8D56-434C-9D22-2D598D9993B4}"/>
              </a:ext>
            </a:extLst>
          </p:cNvPr>
          <p:cNvSpPr/>
          <p:nvPr/>
        </p:nvSpPr>
        <p:spPr>
          <a:xfrm>
            <a:off x="-369102" y="2937070"/>
            <a:ext cx="4816838" cy="285175"/>
          </a:xfrm>
          <a:prstGeom prst="roundRect">
            <a:avLst>
              <a:gd name="adj" fmla="val 50000"/>
            </a:avLst>
          </a:prstGeom>
          <a:solidFill>
            <a:srgbClr val="A89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 </a:t>
            </a:r>
          </a:p>
        </p:txBody>
      </p:sp>
      <p:sp>
        <p:nvSpPr>
          <p:cNvPr id="34" name="Rectángulo: esquinas redondeadas 33">
            <a:extLst>
              <a:ext uri="{FF2B5EF4-FFF2-40B4-BE49-F238E27FC236}">
                <a16:creationId xmlns:a16="http://schemas.microsoft.com/office/drawing/2014/main" id="{0392F4E5-D4B2-4CB2-BD49-D3C3C3F2D6EE}"/>
              </a:ext>
            </a:extLst>
          </p:cNvPr>
          <p:cNvSpPr/>
          <p:nvPr/>
        </p:nvSpPr>
        <p:spPr>
          <a:xfrm>
            <a:off x="-369102" y="3290967"/>
            <a:ext cx="4816838" cy="285175"/>
          </a:xfrm>
          <a:prstGeom prst="roundRect">
            <a:avLst>
              <a:gd name="adj" fmla="val 50000"/>
            </a:avLst>
          </a:prstGeom>
          <a:solidFill>
            <a:srgbClr val="F8B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 </a:t>
            </a:r>
          </a:p>
        </p:txBody>
      </p:sp>
      <p:sp>
        <p:nvSpPr>
          <p:cNvPr id="35" name="Rectángulo: esquinas redondeadas 34">
            <a:extLst>
              <a:ext uri="{FF2B5EF4-FFF2-40B4-BE49-F238E27FC236}">
                <a16:creationId xmlns:a16="http://schemas.microsoft.com/office/drawing/2014/main" id="{2E0DBBC1-A06D-45FA-87BE-C847906ECD95}"/>
              </a:ext>
            </a:extLst>
          </p:cNvPr>
          <p:cNvSpPr/>
          <p:nvPr/>
        </p:nvSpPr>
        <p:spPr>
          <a:xfrm>
            <a:off x="-369102" y="3634351"/>
            <a:ext cx="4816838" cy="554366"/>
          </a:xfrm>
          <a:prstGeom prst="roundRect">
            <a:avLst>
              <a:gd name="adj" fmla="val 50000"/>
            </a:avLst>
          </a:prstGeom>
          <a:solidFill>
            <a:srgbClr val="A89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 </a:t>
            </a:r>
          </a:p>
        </p:txBody>
      </p:sp>
      <p:sp>
        <p:nvSpPr>
          <p:cNvPr id="11" name="CuadroTexto 10">
            <a:extLst>
              <a:ext uri="{FF2B5EF4-FFF2-40B4-BE49-F238E27FC236}">
                <a16:creationId xmlns:a16="http://schemas.microsoft.com/office/drawing/2014/main" id="{C0FDDEF9-A95D-47F8-874B-0BB91FF674E2}"/>
              </a:ext>
            </a:extLst>
          </p:cNvPr>
          <p:cNvSpPr txBox="1"/>
          <p:nvPr/>
        </p:nvSpPr>
        <p:spPr>
          <a:xfrm>
            <a:off x="434217" y="2103693"/>
            <a:ext cx="3899655" cy="2100896"/>
          </a:xfrm>
          <a:prstGeom prst="rect">
            <a:avLst/>
          </a:prstGeom>
          <a:noFill/>
        </p:spPr>
        <p:txBody>
          <a:bodyPr wrap="square" rtlCol="0">
            <a:spAutoFit/>
          </a:bodyPr>
          <a:lstStyle/>
          <a:p>
            <a:pPr marL="285750" indent="-285750">
              <a:lnSpc>
                <a:spcPct val="150000"/>
              </a:lnSpc>
              <a:buClr>
                <a:schemeClr val="bg1"/>
              </a:buClr>
              <a:buFont typeface="Arial" panose="020B0604020202020204" pitchFamily="34" charset="0"/>
              <a:buChar char="•"/>
            </a:pPr>
            <a:r>
              <a:rPr lang="es-ES" sz="1600" b="1" dirty="0">
                <a:solidFill>
                  <a:schemeClr val="bg1"/>
                </a:solidFill>
                <a:latin typeface="Red Hat Display" panose="020B0604020202020204" charset="0"/>
                <a:ea typeface="Calibri" panose="020F0502020204030204" pitchFamily="34" charset="0"/>
                <a:cs typeface="Times New Roman" panose="02020603050405020304" pitchFamily="18" charset="0"/>
              </a:rPr>
              <a:t>Bolívar cuenta</a:t>
            </a:r>
          </a:p>
          <a:p>
            <a:pPr marL="285750" indent="-285750">
              <a:lnSpc>
                <a:spcPct val="150000"/>
              </a:lnSpc>
              <a:buClr>
                <a:schemeClr val="bg1"/>
              </a:buClr>
              <a:buFont typeface="Arial" panose="020B0604020202020204" pitchFamily="34" charset="0"/>
              <a:buChar char="•"/>
            </a:pPr>
            <a:r>
              <a:rPr lang="es-ES" sz="1600" b="1" dirty="0">
                <a:solidFill>
                  <a:schemeClr val="bg1"/>
                </a:solidFill>
                <a:latin typeface="Red Hat Display" panose="020B0604020202020204" charset="0"/>
                <a:ea typeface="Calibri" panose="020F0502020204030204" pitchFamily="34" charset="0"/>
                <a:cs typeface="Times New Roman" panose="02020603050405020304" pitchFamily="18" charset="0"/>
              </a:rPr>
              <a:t>Personajes, tradición y saberes</a:t>
            </a:r>
          </a:p>
          <a:p>
            <a:pPr marL="285750" indent="-285750">
              <a:lnSpc>
                <a:spcPct val="150000"/>
              </a:lnSpc>
              <a:buClr>
                <a:schemeClr val="bg1"/>
              </a:buClr>
              <a:buFont typeface="Arial" panose="020B0604020202020204" pitchFamily="34" charset="0"/>
              <a:buChar char="•"/>
            </a:pPr>
            <a:r>
              <a:rPr lang="es-ES" sz="1600" b="1" dirty="0">
                <a:solidFill>
                  <a:schemeClr val="bg1"/>
                </a:solidFill>
                <a:latin typeface="Red Hat Display" panose="020B0604020202020204" charset="0"/>
                <a:ea typeface="Calibri" panose="020F0502020204030204" pitchFamily="34" charset="0"/>
                <a:cs typeface="Times New Roman" panose="02020603050405020304" pitchFamily="18" charset="0"/>
              </a:rPr>
              <a:t>Abuelo, échame un cuento</a:t>
            </a:r>
          </a:p>
          <a:p>
            <a:pPr marL="285750" indent="-285750">
              <a:lnSpc>
                <a:spcPct val="150000"/>
              </a:lnSpc>
              <a:buClr>
                <a:schemeClr val="bg1"/>
              </a:buClr>
              <a:buFont typeface="Arial" panose="020B0604020202020204" pitchFamily="34" charset="0"/>
              <a:buChar char="•"/>
            </a:pPr>
            <a:r>
              <a:rPr lang="es-ES" sz="1600" b="1" dirty="0">
                <a:solidFill>
                  <a:schemeClr val="bg1"/>
                </a:solidFill>
                <a:latin typeface="Red Hat Display" panose="020B0604020202020204" charset="0"/>
                <a:ea typeface="Calibri" panose="020F0502020204030204" pitchFamily="34" charset="0"/>
                <a:cs typeface="Times New Roman" panose="02020603050405020304" pitchFamily="18" charset="0"/>
              </a:rPr>
              <a:t>De Bolívar a tu casa</a:t>
            </a:r>
          </a:p>
          <a:p>
            <a:pPr marL="285750" indent="-285750">
              <a:lnSpc>
                <a:spcPts val="2500"/>
              </a:lnSpc>
              <a:buClr>
                <a:schemeClr val="bg1"/>
              </a:buClr>
              <a:buFont typeface="Arial" panose="020B0604020202020204" pitchFamily="34" charset="0"/>
              <a:buChar char="•"/>
            </a:pPr>
            <a:r>
              <a:rPr lang="es-ES" sz="1600" b="1" dirty="0">
                <a:solidFill>
                  <a:schemeClr val="bg1"/>
                </a:solidFill>
                <a:latin typeface="Red Hat Display" panose="020B0604020202020204" charset="0"/>
                <a:ea typeface="Calibri" panose="020F0502020204030204" pitchFamily="34" charset="0"/>
                <a:cs typeface="Times New Roman" panose="02020603050405020304" pitchFamily="18" charset="0"/>
              </a:rPr>
              <a:t>Yo escribo y divulgo el patrimonio</a:t>
            </a:r>
          </a:p>
          <a:p>
            <a:pPr>
              <a:lnSpc>
                <a:spcPts val="1600"/>
              </a:lnSpc>
            </a:pPr>
            <a:r>
              <a:rPr lang="es-ES" sz="1600" b="1" dirty="0">
                <a:solidFill>
                  <a:schemeClr val="bg1"/>
                </a:solidFill>
                <a:latin typeface="Red Hat Display" panose="020B0604020202020204" charset="0"/>
                <a:ea typeface="Calibri" panose="020F0502020204030204" pitchFamily="34" charset="0"/>
                <a:cs typeface="Times New Roman" panose="02020603050405020304" pitchFamily="18" charset="0"/>
              </a:rPr>
              <a:t>cultural</a:t>
            </a:r>
          </a:p>
        </p:txBody>
      </p:sp>
    </p:spTree>
    <p:extLst>
      <p:ext uri="{BB962C8B-B14F-4D97-AF65-F5344CB8AC3E}">
        <p14:creationId xmlns:p14="http://schemas.microsoft.com/office/powerpoint/2010/main" val="7552098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3" name="Picture 2">
            <a:extLst>
              <a:ext uri="{FF2B5EF4-FFF2-40B4-BE49-F238E27FC236}">
                <a16:creationId xmlns:a16="http://schemas.microsoft.com/office/drawing/2014/main" id="{842BE9CD-7CF3-2548-95AE-62E78C5E6F1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8216" y="983974"/>
            <a:ext cx="3968189" cy="2643806"/>
          </a:xfrm>
          <a:prstGeom prst="rect">
            <a:avLst/>
          </a:prstGeom>
        </p:spPr>
      </p:pic>
      <p:sp>
        <p:nvSpPr>
          <p:cNvPr id="150" name="Google Shape;150;p18"/>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50</a:t>
            </a:fld>
            <a:endParaRPr dirty="0"/>
          </a:p>
        </p:txBody>
      </p:sp>
      <p:sp>
        <p:nvSpPr>
          <p:cNvPr id="2" name="Rectángulo 1">
            <a:extLst>
              <a:ext uri="{FF2B5EF4-FFF2-40B4-BE49-F238E27FC236}">
                <a16:creationId xmlns:a16="http://schemas.microsoft.com/office/drawing/2014/main" id="{08E4A986-4ABB-44DC-AE1E-579108755719}"/>
              </a:ext>
            </a:extLst>
          </p:cNvPr>
          <p:cNvSpPr/>
          <p:nvPr/>
        </p:nvSpPr>
        <p:spPr>
          <a:xfrm>
            <a:off x="375463" y="522929"/>
            <a:ext cx="134523" cy="74951"/>
          </a:xfrm>
          <a:prstGeom prst="rect">
            <a:avLst/>
          </a:prstGeom>
          <a:solidFill>
            <a:srgbClr val="FEEF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3" name="Google Shape;1327;p43">
            <a:extLst>
              <a:ext uri="{FF2B5EF4-FFF2-40B4-BE49-F238E27FC236}">
                <a16:creationId xmlns:a16="http://schemas.microsoft.com/office/drawing/2014/main" id="{34B25EF5-293B-4856-95A4-42A5745625AF}"/>
              </a:ext>
            </a:extLst>
          </p:cNvPr>
          <p:cNvSpPr/>
          <p:nvPr/>
        </p:nvSpPr>
        <p:spPr>
          <a:xfrm>
            <a:off x="4065673" y="1737301"/>
            <a:ext cx="735250" cy="735225"/>
          </a:xfrm>
          <a:custGeom>
            <a:avLst/>
            <a:gdLst/>
            <a:ahLst/>
            <a:cxnLst/>
            <a:rect l="l" t="t" r="r" b="b"/>
            <a:pathLst>
              <a:path w="29410" h="29409" extrusionOk="0">
                <a:moveTo>
                  <a:pt x="14705" y="0"/>
                </a:moveTo>
                <a:cubicBezTo>
                  <a:pt x="6585" y="0"/>
                  <a:pt x="1" y="6584"/>
                  <a:pt x="1" y="14704"/>
                </a:cubicBezTo>
                <a:cubicBezTo>
                  <a:pt x="1" y="22824"/>
                  <a:pt x="6585" y="29409"/>
                  <a:pt x="14705" y="29409"/>
                </a:cubicBezTo>
                <a:cubicBezTo>
                  <a:pt x="22825" y="29409"/>
                  <a:pt x="29409" y="22824"/>
                  <a:pt x="29409" y="14704"/>
                </a:cubicBezTo>
                <a:cubicBezTo>
                  <a:pt x="29409" y="6584"/>
                  <a:pt x="22825" y="0"/>
                  <a:pt x="147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28;p43">
            <a:extLst>
              <a:ext uri="{FF2B5EF4-FFF2-40B4-BE49-F238E27FC236}">
                <a16:creationId xmlns:a16="http://schemas.microsoft.com/office/drawing/2014/main" id="{39AFBFB5-75A7-487A-9368-8132BD7BAC3D}"/>
              </a:ext>
            </a:extLst>
          </p:cNvPr>
          <p:cNvSpPr/>
          <p:nvPr/>
        </p:nvSpPr>
        <p:spPr>
          <a:xfrm>
            <a:off x="4100798" y="1772276"/>
            <a:ext cx="665000" cy="665275"/>
          </a:xfrm>
          <a:custGeom>
            <a:avLst/>
            <a:gdLst/>
            <a:ahLst/>
            <a:cxnLst/>
            <a:rect l="l" t="t" r="r" b="b"/>
            <a:pathLst>
              <a:path w="26600" h="26611" extrusionOk="0">
                <a:moveTo>
                  <a:pt x="13300" y="26610"/>
                </a:moveTo>
                <a:cubicBezTo>
                  <a:pt x="5966" y="26610"/>
                  <a:pt x="1" y="20634"/>
                  <a:pt x="1" y="13299"/>
                </a:cubicBezTo>
                <a:cubicBezTo>
                  <a:pt x="1" y="5965"/>
                  <a:pt x="5966" y="0"/>
                  <a:pt x="13300" y="0"/>
                </a:cubicBezTo>
                <a:cubicBezTo>
                  <a:pt x="20634" y="0"/>
                  <a:pt x="26599" y="5965"/>
                  <a:pt x="26599" y="13299"/>
                </a:cubicBezTo>
                <a:cubicBezTo>
                  <a:pt x="26599" y="20634"/>
                  <a:pt x="20634" y="26610"/>
                  <a:pt x="13300" y="26610"/>
                </a:cubicBezTo>
                <a:close/>
                <a:moveTo>
                  <a:pt x="13300" y="453"/>
                </a:moveTo>
                <a:cubicBezTo>
                  <a:pt x="6216" y="453"/>
                  <a:pt x="453" y="6215"/>
                  <a:pt x="453" y="13299"/>
                </a:cubicBezTo>
                <a:cubicBezTo>
                  <a:pt x="453" y="20384"/>
                  <a:pt x="6216" y="26146"/>
                  <a:pt x="13300" y="26146"/>
                </a:cubicBezTo>
                <a:cubicBezTo>
                  <a:pt x="20384" y="26146"/>
                  <a:pt x="26147" y="20384"/>
                  <a:pt x="26147" y="13299"/>
                </a:cubicBezTo>
                <a:cubicBezTo>
                  <a:pt x="26147" y="6215"/>
                  <a:pt x="20384" y="453"/>
                  <a:pt x="13300" y="453"/>
                </a:cubicBezTo>
                <a:close/>
              </a:path>
            </a:pathLst>
          </a:custGeom>
          <a:solidFill>
            <a:srgbClr val="C2E4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29;p43">
            <a:extLst>
              <a:ext uri="{FF2B5EF4-FFF2-40B4-BE49-F238E27FC236}">
                <a16:creationId xmlns:a16="http://schemas.microsoft.com/office/drawing/2014/main" id="{E9BC45A4-5F1E-4BBA-B6D2-C71E82A0A394}"/>
              </a:ext>
            </a:extLst>
          </p:cNvPr>
          <p:cNvSpPr/>
          <p:nvPr/>
        </p:nvSpPr>
        <p:spPr>
          <a:xfrm>
            <a:off x="3807623" y="1812013"/>
            <a:ext cx="927525" cy="585800"/>
          </a:xfrm>
          <a:custGeom>
            <a:avLst/>
            <a:gdLst/>
            <a:ahLst/>
            <a:cxnLst/>
            <a:rect l="l" t="t" r="r" b="b"/>
            <a:pathLst>
              <a:path w="37101" h="23432" extrusionOk="0">
                <a:moveTo>
                  <a:pt x="25539" y="251"/>
                </a:moveTo>
                <a:cubicBezTo>
                  <a:pt x="19872" y="1"/>
                  <a:pt x="15050" y="3846"/>
                  <a:pt x="13764" y="9073"/>
                </a:cubicBezTo>
                <a:cubicBezTo>
                  <a:pt x="13597" y="9740"/>
                  <a:pt x="12978" y="10216"/>
                  <a:pt x="12288" y="10216"/>
                </a:cubicBezTo>
                <a:lnTo>
                  <a:pt x="6263" y="10216"/>
                </a:lnTo>
                <a:cubicBezTo>
                  <a:pt x="5811" y="10216"/>
                  <a:pt x="5453" y="9847"/>
                  <a:pt x="5453" y="9406"/>
                </a:cubicBezTo>
                <a:lnTo>
                  <a:pt x="5453" y="6870"/>
                </a:lnTo>
                <a:cubicBezTo>
                  <a:pt x="5453" y="6561"/>
                  <a:pt x="5084" y="6406"/>
                  <a:pt x="4858" y="6620"/>
                </a:cubicBezTo>
                <a:lnTo>
                  <a:pt x="441" y="11050"/>
                </a:lnTo>
                <a:cubicBezTo>
                  <a:pt x="0" y="11490"/>
                  <a:pt x="0" y="12193"/>
                  <a:pt x="441" y="12621"/>
                </a:cubicBezTo>
                <a:lnTo>
                  <a:pt x="4858" y="17050"/>
                </a:lnTo>
                <a:cubicBezTo>
                  <a:pt x="5084" y="17265"/>
                  <a:pt x="5453" y="17110"/>
                  <a:pt x="5453" y="16800"/>
                </a:cubicBezTo>
                <a:lnTo>
                  <a:pt x="5453" y="14276"/>
                </a:lnTo>
                <a:cubicBezTo>
                  <a:pt x="5453" y="13824"/>
                  <a:pt x="5811" y="13466"/>
                  <a:pt x="6263" y="13466"/>
                </a:cubicBezTo>
                <a:lnTo>
                  <a:pt x="12288" y="13466"/>
                </a:lnTo>
                <a:cubicBezTo>
                  <a:pt x="13002" y="13466"/>
                  <a:pt x="13609" y="13955"/>
                  <a:pt x="13776" y="14645"/>
                </a:cubicBezTo>
                <a:cubicBezTo>
                  <a:pt x="15026" y="19693"/>
                  <a:pt x="19586" y="23432"/>
                  <a:pt x="25027" y="23432"/>
                </a:cubicBezTo>
                <a:cubicBezTo>
                  <a:pt x="31730" y="23432"/>
                  <a:pt x="37100" y="17753"/>
                  <a:pt x="36588" y="10954"/>
                </a:cubicBezTo>
                <a:cubicBezTo>
                  <a:pt x="36160" y="5144"/>
                  <a:pt x="31373" y="501"/>
                  <a:pt x="25539" y="25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rupo 5">
            <a:extLst>
              <a:ext uri="{FF2B5EF4-FFF2-40B4-BE49-F238E27FC236}">
                <a16:creationId xmlns:a16="http://schemas.microsoft.com/office/drawing/2014/main" id="{2982198F-B207-401A-BA14-E9B749577774}"/>
              </a:ext>
            </a:extLst>
          </p:cNvPr>
          <p:cNvGrpSpPr/>
          <p:nvPr/>
        </p:nvGrpSpPr>
        <p:grpSpPr>
          <a:xfrm>
            <a:off x="4672138" y="1333472"/>
            <a:ext cx="3946244" cy="1482319"/>
            <a:chOff x="4935828" y="719495"/>
            <a:chExt cx="4208172" cy="492548"/>
          </a:xfrm>
          <a:solidFill>
            <a:srgbClr val="318CB1"/>
          </a:solidFill>
        </p:grpSpPr>
        <p:sp>
          <p:nvSpPr>
            <p:cNvPr id="12" name="Rectángulo: esquinas redondeadas 11">
              <a:extLst>
                <a:ext uri="{FF2B5EF4-FFF2-40B4-BE49-F238E27FC236}">
                  <a16:creationId xmlns:a16="http://schemas.microsoft.com/office/drawing/2014/main" id="{CF3040CF-4F05-4BBB-B16D-B8EA536F7DE3}"/>
                </a:ext>
              </a:extLst>
            </p:cNvPr>
            <p:cNvSpPr/>
            <p:nvPr/>
          </p:nvSpPr>
          <p:spPr>
            <a:xfrm>
              <a:off x="5073161" y="719495"/>
              <a:ext cx="4070839" cy="49254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Flecha: pentágono 4">
              <a:extLst>
                <a:ext uri="{FF2B5EF4-FFF2-40B4-BE49-F238E27FC236}">
                  <a16:creationId xmlns:a16="http://schemas.microsoft.com/office/drawing/2014/main" id="{6FCF0A0C-2B5B-41ED-AD30-EA10946F354D}"/>
                </a:ext>
              </a:extLst>
            </p:cNvPr>
            <p:cNvSpPr/>
            <p:nvPr/>
          </p:nvSpPr>
          <p:spPr>
            <a:xfrm rot="10800000">
              <a:off x="4935828" y="720959"/>
              <a:ext cx="927525" cy="491083"/>
            </a:xfrm>
            <a:prstGeom prst="homePlate">
              <a:avLst>
                <a:gd name="adj" fmla="val 3775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14" name="CuadroTexto 13">
            <a:extLst>
              <a:ext uri="{FF2B5EF4-FFF2-40B4-BE49-F238E27FC236}">
                <a16:creationId xmlns:a16="http://schemas.microsoft.com/office/drawing/2014/main" id="{1CFAC4D8-268F-4DF5-8744-D6CFA1866C4F}"/>
              </a:ext>
            </a:extLst>
          </p:cNvPr>
          <p:cNvSpPr txBox="1"/>
          <p:nvPr/>
        </p:nvSpPr>
        <p:spPr>
          <a:xfrm>
            <a:off x="5072759" y="1585947"/>
            <a:ext cx="3495632" cy="1092607"/>
          </a:xfrm>
          <a:prstGeom prst="rect">
            <a:avLst/>
          </a:prstGeom>
          <a:noFill/>
        </p:spPr>
        <p:txBody>
          <a:bodyPr wrap="square" rtlCol="0">
            <a:spAutoFit/>
          </a:bodyPr>
          <a:lstStyle/>
          <a:p>
            <a:pPr>
              <a:lnSpc>
                <a:spcPts val="1300"/>
              </a:lnSpc>
            </a:pPr>
            <a:r>
              <a:rPr lang="es-ES" sz="1100" b="1" dirty="0">
                <a:solidFill>
                  <a:schemeClr val="bg1"/>
                </a:solidFill>
                <a:effectLst/>
                <a:latin typeface="Red Hat Display" panose="020B0604020202020204" charset="0"/>
                <a:ea typeface="Calibri" panose="020F0502020204030204" pitchFamily="34" charset="0"/>
                <a:cs typeface="Times New Roman" panose="02020603050405020304" pitchFamily="18" charset="0"/>
              </a:rPr>
              <a:t>EVENTOS ARTÍSTICOS Y CULTURALES </a:t>
            </a:r>
            <a:r>
              <a:rPr lang="es-ES" sz="1100" b="1" dirty="0">
                <a:solidFill>
                  <a:srgbClr val="FEEF94"/>
                </a:solidFill>
                <a:effectLst/>
                <a:latin typeface="Red Hat Display" panose="020B0604020202020204" charset="0"/>
                <a:ea typeface="Calibri" panose="020F0502020204030204" pitchFamily="34" charset="0"/>
                <a:cs typeface="Times New Roman" panose="02020603050405020304" pitchFamily="18" charset="0"/>
              </a:rPr>
              <a:t>APOYADOS PARA PROMOVER E INCENTIVAR LA PARTICIPACIÓN DE NIÑOS, NIÑAS, ADOLESCENTES Y JÓVENES DE POBLACIÓN NEGRA, AFROCOLOMBIANA, RAIZAL, PALENQUERA, INDÍGENA Y ROM</a:t>
            </a:r>
          </a:p>
        </p:txBody>
      </p:sp>
      <p:pic>
        <p:nvPicPr>
          <p:cNvPr id="57" name="Imagen 56">
            <a:extLst>
              <a:ext uri="{FF2B5EF4-FFF2-40B4-BE49-F238E27FC236}">
                <a16:creationId xmlns:a16="http://schemas.microsoft.com/office/drawing/2014/main" id="{A43448DC-6032-4472-A251-81A73F68747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006420" y="4512158"/>
            <a:ext cx="1510561" cy="432000"/>
          </a:xfrm>
          <a:prstGeom prst="rect">
            <a:avLst/>
          </a:prstGeom>
        </p:spPr>
      </p:pic>
      <p:sp>
        <p:nvSpPr>
          <p:cNvPr id="58" name="CuadroTexto 57">
            <a:extLst>
              <a:ext uri="{FF2B5EF4-FFF2-40B4-BE49-F238E27FC236}">
                <a16:creationId xmlns:a16="http://schemas.microsoft.com/office/drawing/2014/main" id="{E894312D-56BC-4EB2-B025-7215211F847C}"/>
              </a:ext>
            </a:extLst>
          </p:cNvPr>
          <p:cNvSpPr txBox="1"/>
          <p:nvPr/>
        </p:nvSpPr>
        <p:spPr>
          <a:xfrm>
            <a:off x="5072759" y="2925553"/>
            <a:ext cx="3273786" cy="1169551"/>
          </a:xfrm>
          <a:prstGeom prst="rect">
            <a:avLst/>
          </a:prstGeom>
          <a:noFill/>
        </p:spPr>
        <p:txBody>
          <a:bodyPr wrap="square" rtlCol="0">
            <a:spAutoFit/>
          </a:bodyPr>
          <a:lstStyle/>
          <a:p>
            <a:r>
              <a:rPr lang="es-ES" b="1" dirty="0">
                <a:solidFill>
                  <a:schemeClr val="bg1"/>
                </a:solidFill>
                <a:latin typeface="Red Hat Display" panose="020B0604020202020204" charset="0"/>
                <a:ea typeface="Calibri" panose="020F0502020204030204" pitchFamily="34" charset="0"/>
                <a:cs typeface="Times New Roman" panose="02020603050405020304" pitchFamily="18" charset="0"/>
              </a:rPr>
              <a:t>El Dique Canta Cuentos, Pinta Historias, proyecto dirigido a la Red de Bibliotecas </a:t>
            </a:r>
            <a:r>
              <a:rPr lang="es-ES" b="1" dirty="0" err="1">
                <a:solidFill>
                  <a:schemeClr val="bg1"/>
                </a:solidFill>
                <a:latin typeface="Red Hat Display" panose="020B0604020202020204" charset="0"/>
                <a:ea typeface="Calibri" panose="020F0502020204030204" pitchFamily="34" charset="0"/>
                <a:cs typeface="Times New Roman" panose="02020603050405020304" pitchFamily="18" charset="0"/>
              </a:rPr>
              <a:t>especificacmente</a:t>
            </a:r>
            <a:r>
              <a:rPr lang="es-ES" b="1" dirty="0">
                <a:solidFill>
                  <a:schemeClr val="bg1"/>
                </a:solidFill>
                <a:latin typeface="Red Hat Display" panose="020B0604020202020204" charset="0"/>
                <a:ea typeface="Calibri" panose="020F0502020204030204" pitchFamily="34" charset="0"/>
                <a:cs typeface="Times New Roman" panose="02020603050405020304" pitchFamily="18" charset="0"/>
              </a:rPr>
              <a:t> en en los Municipios de Clemencia, Arroyo Hondo y </a:t>
            </a:r>
            <a:r>
              <a:rPr lang="es-ES" b="1" dirty="0" err="1">
                <a:solidFill>
                  <a:schemeClr val="bg1"/>
                </a:solidFill>
                <a:latin typeface="Red Hat Display" panose="020B0604020202020204" charset="0"/>
                <a:ea typeface="Calibri" panose="020F0502020204030204" pitchFamily="34" charset="0"/>
                <a:cs typeface="Times New Roman" panose="02020603050405020304" pitchFamily="18" charset="0"/>
              </a:rPr>
              <a:t>Turbana</a:t>
            </a:r>
            <a:r>
              <a:rPr lang="es-ES" b="1" dirty="0">
                <a:solidFill>
                  <a:schemeClr val="bg1"/>
                </a:solidFill>
                <a:latin typeface="Red Hat Display" panose="020B060402020202020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7645639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Shape 135"/>
        <p:cNvGrpSpPr/>
        <p:nvPr/>
      </p:nvGrpSpPr>
      <p:grpSpPr>
        <a:xfrm>
          <a:off x="0" y="0"/>
          <a:ext cx="0" cy="0"/>
          <a:chOff x="0" y="0"/>
          <a:chExt cx="0" cy="0"/>
        </a:xfrm>
      </p:grpSpPr>
      <p:sp>
        <p:nvSpPr>
          <p:cNvPr id="150" name="Google Shape;150;p18"/>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51</a:t>
            </a:fld>
            <a:endParaRPr dirty="0"/>
          </a:p>
        </p:txBody>
      </p:sp>
      <p:sp>
        <p:nvSpPr>
          <p:cNvPr id="2" name="Rectángulo 1">
            <a:extLst>
              <a:ext uri="{FF2B5EF4-FFF2-40B4-BE49-F238E27FC236}">
                <a16:creationId xmlns:a16="http://schemas.microsoft.com/office/drawing/2014/main" id="{08E4A986-4ABB-44DC-AE1E-579108755719}"/>
              </a:ext>
            </a:extLst>
          </p:cNvPr>
          <p:cNvSpPr/>
          <p:nvPr/>
        </p:nvSpPr>
        <p:spPr>
          <a:xfrm>
            <a:off x="375463" y="522929"/>
            <a:ext cx="134523" cy="74951"/>
          </a:xfrm>
          <a:prstGeom prst="rect">
            <a:avLst/>
          </a:prstGeom>
          <a:solidFill>
            <a:srgbClr val="FEEF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3" name="Google Shape;1327;p43">
            <a:extLst>
              <a:ext uri="{FF2B5EF4-FFF2-40B4-BE49-F238E27FC236}">
                <a16:creationId xmlns:a16="http://schemas.microsoft.com/office/drawing/2014/main" id="{34B25EF5-293B-4856-95A4-42A5745625AF}"/>
              </a:ext>
            </a:extLst>
          </p:cNvPr>
          <p:cNvSpPr/>
          <p:nvPr/>
        </p:nvSpPr>
        <p:spPr>
          <a:xfrm>
            <a:off x="4065673" y="1027532"/>
            <a:ext cx="735250" cy="735225"/>
          </a:xfrm>
          <a:custGeom>
            <a:avLst/>
            <a:gdLst/>
            <a:ahLst/>
            <a:cxnLst/>
            <a:rect l="l" t="t" r="r" b="b"/>
            <a:pathLst>
              <a:path w="29410" h="29409" extrusionOk="0">
                <a:moveTo>
                  <a:pt x="14705" y="0"/>
                </a:moveTo>
                <a:cubicBezTo>
                  <a:pt x="6585" y="0"/>
                  <a:pt x="1" y="6584"/>
                  <a:pt x="1" y="14704"/>
                </a:cubicBezTo>
                <a:cubicBezTo>
                  <a:pt x="1" y="22824"/>
                  <a:pt x="6585" y="29409"/>
                  <a:pt x="14705" y="29409"/>
                </a:cubicBezTo>
                <a:cubicBezTo>
                  <a:pt x="22825" y="29409"/>
                  <a:pt x="29409" y="22824"/>
                  <a:pt x="29409" y="14704"/>
                </a:cubicBezTo>
                <a:cubicBezTo>
                  <a:pt x="29409" y="6584"/>
                  <a:pt x="22825" y="0"/>
                  <a:pt x="147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28;p43">
            <a:extLst>
              <a:ext uri="{FF2B5EF4-FFF2-40B4-BE49-F238E27FC236}">
                <a16:creationId xmlns:a16="http://schemas.microsoft.com/office/drawing/2014/main" id="{39AFBFB5-75A7-487A-9368-8132BD7BAC3D}"/>
              </a:ext>
            </a:extLst>
          </p:cNvPr>
          <p:cNvSpPr/>
          <p:nvPr/>
        </p:nvSpPr>
        <p:spPr>
          <a:xfrm>
            <a:off x="4100798" y="1062507"/>
            <a:ext cx="665000" cy="665275"/>
          </a:xfrm>
          <a:custGeom>
            <a:avLst/>
            <a:gdLst/>
            <a:ahLst/>
            <a:cxnLst/>
            <a:rect l="l" t="t" r="r" b="b"/>
            <a:pathLst>
              <a:path w="26600" h="26611" extrusionOk="0">
                <a:moveTo>
                  <a:pt x="13300" y="26610"/>
                </a:moveTo>
                <a:cubicBezTo>
                  <a:pt x="5966" y="26610"/>
                  <a:pt x="1" y="20634"/>
                  <a:pt x="1" y="13299"/>
                </a:cubicBezTo>
                <a:cubicBezTo>
                  <a:pt x="1" y="5965"/>
                  <a:pt x="5966" y="0"/>
                  <a:pt x="13300" y="0"/>
                </a:cubicBezTo>
                <a:cubicBezTo>
                  <a:pt x="20634" y="0"/>
                  <a:pt x="26599" y="5965"/>
                  <a:pt x="26599" y="13299"/>
                </a:cubicBezTo>
                <a:cubicBezTo>
                  <a:pt x="26599" y="20634"/>
                  <a:pt x="20634" y="26610"/>
                  <a:pt x="13300" y="26610"/>
                </a:cubicBezTo>
                <a:close/>
                <a:moveTo>
                  <a:pt x="13300" y="453"/>
                </a:moveTo>
                <a:cubicBezTo>
                  <a:pt x="6216" y="453"/>
                  <a:pt x="453" y="6215"/>
                  <a:pt x="453" y="13299"/>
                </a:cubicBezTo>
                <a:cubicBezTo>
                  <a:pt x="453" y="20384"/>
                  <a:pt x="6216" y="26146"/>
                  <a:pt x="13300" y="26146"/>
                </a:cubicBezTo>
                <a:cubicBezTo>
                  <a:pt x="20384" y="26146"/>
                  <a:pt x="26147" y="20384"/>
                  <a:pt x="26147" y="13299"/>
                </a:cubicBezTo>
                <a:cubicBezTo>
                  <a:pt x="26147" y="6215"/>
                  <a:pt x="20384" y="453"/>
                  <a:pt x="13300" y="453"/>
                </a:cubicBezTo>
                <a:close/>
              </a:path>
            </a:pathLst>
          </a:custGeom>
          <a:solidFill>
            <a:srgbClr val="54AE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29;p43">
            <a:extLst>
              <a:ext uri="{FF2B5EF4-FFF2-40B4-BE49-F238E27FC236}">
                <a16:creationId xmlns:a16="http://schemas.microsoft.com/office/drawing/2014/main" id="{E9BC45A4-5F1E-4BBA-B6D2-C71E82A0A394}"/>
              </a:ext>
            </a:extLst>
          </p:cNvPr>
          <p:cNvSpPr/>
          <p:nvPr/>
        </p:nvSpPr>
        <p:spPr>
          <a:xfrm>
            <a:off x="3807623" y="1102244"/>
            <a:ext cx="927525" cy="585800"/>
          </a:xfrm>
          <a:custGeom>
            <a:avLst/>
            <a:gdLst/>
            <a:ahLst/>
            <a:cxnLst/>
            <a:rect l="l" t="t" r="r" b="b"/>
            <a:pathLst>
              <a:path w="37101" h="23432" extrusionOk="0">
                <a:moveTo>
                  <a:pt x="25539" y="251"/>
                </a:moveTo>
                <a:cubicBezTo>
                  <a:pt x="19872" y="1"/>
                  <a:pt x="15050" y="3846"/>
                  <a:pt x="13764" y="9073"/>
                </a:cubicBezTo>
                <a:cubicBezTo>
                  <a:pt x="13597" y="9740"/>
                  <a:pt x="12978" y="10216"/>
                  <a:pt x="12288" y="10216"/>
                </a:cubicBezTo>
                <a:lnTo>
                  <a:pt x="6263" y="10216"/>
                </a:lnTo>
                <a:cubicBezTo>
                  <a:pt x="5811" y="10216"/>
                  <a:pt x="5453" y="9847"/>
                  <a:pt x="5453" y="9406"/>
                </a:cubicBezTo>
                <a:lnTo>
                  <a:pt x="5453" y="6870"/>
                </a:lnTo>
                <a:cubicBezTo>
                  <a:pt x="5453" y="6561"/>
                  <a:pt x="5084" y="6406"/>
                  <a:pt x="4858" y="6620"/>
                </a:cubicBezTo>
                <a:lnTo>
                  <a:pt x="441" y="11050"/>
                </a:lnTo>
                <a:cubicBezTo>
                  <a:pt x="0" y="11490"/>
                  <a:pt x="0" y="12193"/>
                  <a:pt x="441" y="12621"/>
                </a:cubicBezTo>
                <a:lnTo>
                  <a:pt x="4858" y="17050"/>
                </a:lnTo>
                <a:cubicBezTo>
                  <a:pt x="5084" y="17265"/>
                  <a:pt x="5453" y="17110"/>
                  <a:pt x="5453" y="16800"/>
                </a:cubicBezTo>
                <a:lnTo>
                  <a:pt x="5453" y="14276"/>
                </a:lnTo>
                <a:cubicBezTo>
                  <a:pt x="5453" y="13824"/>
                  <a:pt x="5811" y="13466"/>
                  <a:pt x="6263" y="13466"/>
                </a:cubicBezTo>
                <a:lnTo>
                  <a:pt x="12288" y="13466"/>
                </a:lnTo>
                <a:cubicBezTo>
                  <a:pt x="13002" y="13466"/>
                  <a:pt x="13609" y="13955"/>
                  <a:pt x="13776" y="14645"/>
                </a:cubicBezTo>
                <a:cubicBezTo>
                  <a:pt x="15026" y="19693"/>
                  <a:pt x="19586" y="23432"/>
                  <a:pt x="25027" y="23432"/>
                </a:cubicBezTo>
                <a:cubicBezTo>
                  <a:pt x="31730" y="23432"/>
                  <a:pt x="37100" y="17753"/>
                  <a:pt x="36588" y="10954"/>
                </a:cubicBezTo>
                <a:cubicBezTo>
                  <a:pt x="36160" y="5144"/>
                  <a:pt x="31373" y="501"/>
                  <a:pt x="25539" y="251"/>
                </a:cubicBezTo>
                <a:close/>
              </a:path>
            </a:pathLst>
          </a:custGeom>
          <a:solidFill>
            <a:srgbClr val="54AE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rupo 5">
            <a:extLst>
              <a:ext uri="{FF2B5EF4-FFF2-40B4-BE49-F238E27FC236}">
                <a16:creationId xmlns:a16="http://schemas.microsoft.com/office/drawing/2014/main" id="{2982198F-B207-401A-BA14-E9B749577774}"/>
              </a:ext>
            </a:extLst>
          </p:cNvPr>
          <p:cNvGrpSpPr/>
          <p:nvPr/>
        </p:nvGrpSpPr>
        <p:grpSpPr>
          <a:xfrm>
            <a:off x="4677508" y="740183"/>
            <a:ext cx="3946244" cy="1314755"/>
            <a:chOff x="4935828" y="719109"/>
            <a:chExt cx="4208172" cy="492934"/>
          </a:xfrm>
          <a:solidFill>
            <a:srgbClr val="318CB1"/>
          </a:solidFill>
        </p:grpSpPr>
        <p:sp>
          <p:nvSpPr>
            <p:cNvPr id="12" name="Rectángulo: esquinas redondeadas 11">
              <a:extLst>
                <a:ext uri="{FF2B5EF4-FFF2-40B4-BE49-F238E27FC236}">
                  <a16:creationId xmlns:a16="http://schemas.microsoft.com/office/drawing/2014/main" id="{CF3040CF-4F05-4BBB-B16D-B8EA536F7DE3}"/>
                </a:ext>
              </a:extLst>
            </p:cNvPr>
            <p:cNvSpPr/>
            <p:nvPr/>
          </p:nvSpPr>
          <p:spPr>
            <a:xfrm>
              <a:off x="5218206" y="719495"/>
              <a:ext cx="3925794" cy="49254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Flecha: pentágono 4">
              <a:extLst>
                <a:ext uri="{FF2B5EF4-FFF2-40B4-BE49-F238E27FC236}">
                  <a16:creationId xmlns:a16="http://schemas.microsoft.com/office/drawing/2014/main" id="{6FCF0A0C-2B5B-41ED-AD30-EA10946F354D}"/>
                </a:ext>
              </a:extLst>
            </p:cNvPr>
            <p:cNvSpPr/>
            <p:nvPr/>
          </p:nvSpPr>
          <p:spPr>
            <a:xfrm rot="10800000">
              <a:off x="4935828" y="719109"/>
              <a:ext cx="927525" cy="491083"/>
            </a:xfrm>
            <a:prstGeom prst="homePlate">
              <a:avLst>
                <a:gd name="adj" fmla="val 3775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14" name="CuadroTexto 13">
            <a:extLst>
              <a:ext uri="{FF2B5EF4-FFF2-40B4-BE49-F238E27FC236}">
                <a16:creationId xmlns:a16="http://schemas.microsoft.com/office/drawing/2014/main" id="{1CFAC4D8-268F-4DF5-8744-D6CFA1866C4F}"/>
              </a:ext>
            </a:extLst>
          </p:cNvPr>
          <p:cNvSpPr txBox="1"/>
          <p:nvPr/>
        </p:nvSpPr>
        <p:spPr>
          <a:xfrm>
            <a:off x="5142568" y="934987"/>
            <a:ext cx="3321073" cy="926792"/>
          </a:xfrm>
          <a:prstGeom prst="rect">
            <a:avLst/>
          </a:prstGeom>
          <a:noFill/>
        </p:spPr>
        <p:txBody>
          <a:bodyPr wrap="square" rtlCol="0">
            <a:spAutoFit/>
          </a:bodyPr>
          <a:lstStyle/>
          <a:p>
            <a:pPr>
              <a:lnSpc>
                <a:spcPts val="1300"/>
              </a:lnSpc>
            </a:pPr>
            <a:r>
              <a:rPr lang="es-ES" sz="1200" b="1" dirty="0">
                <a:solidFill>
                  <a:schemeClr val="bg1"/>
                </a:solidFill>
                <a:effectLst/>
                <a:latin typeface="Red Hat Display" panose="020B0604020202020204" charset="0"/>
                <a:ea typeface="Calibri" panose="020F0502020204030204" pitchFamily="34" charset="0"/>
                <a:cs typeface="Times New Roman" panose="02020603050405020304" pitchFamily="18" charset="0"/>
              </a:rPr>
              <a:t>ARTISTAS, CREADORES Y GESTORES CULTURALES POBLACIÓN NEGRA, AFROCOLOMBIANA, RAIZAL, PALENQUERA, INDÍGENA Y ROM </a:t>
            </a:r>
            <a:r>
              <a:rPr lang="es-ES" sz="1200" b="1" dirty="0">
                <a:solidFill>
                  <a:srgbClr val="FEEF94"/>
                </a:solidFill>
                <a:effectLst/>
                <a:latin typeface="Red Hat Display" panose="020B0604020202020204" charset="0"/>
                <a:ea typeface="Calibri" panose="020F0502020204030204" pitchFamily="34" charset="0"/>
                <a:cs typeface="Times New Roman" panose="02020603050405020304" pitchFamily="18" charset="0"/>
              </a:rPr>
              <a:t>CAPACITADOS</a:t>
            </a:r>
          </a:p>
        </p:txBody>
      </p:sp>
      <p:pic>
        <p:nvPicPr>
          <p:cNvPr id="57" name="Imagen 56">
            <a:extLst>
              <a:ext uri="{FF2B5EF4-FFF2-40B4-BE49-F238E27FC236}">
                <a16:creationId xmlns:a16="http://schemas.microsoft.com/office/drawing/2014/main" id="{A43448DC-6032-4472-A251-81A73F68747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006420" y="4512158"/>
            <a:ext cx="1510561" cy="432000"/>
          </a:xfrm>
          <a:prstGeom prst="rect">
            <a:avLst/>
          </a:prstGeom>
        </p:spPr>
      </p:pic>
      <p:sp>
        <p:nvSpPr>
          <p:cNvPr id="58" name="CuadroTexto 57">
            <a:extLst>
              <a:ext uri="{FF2B5EF4-FFF2-40B4-BE49-F238E27FC236}">
                <a16:creationId xmlns:a16="http://schemas.microsoft.com/office/drawing/2014/main" id="{E894312D-56BC-4EB2-B025-7215211F847C}"/>
              </a:ext>
            </a:extLst>
          </p:cNvPr>
          <p:cNvSpPr txBox="1"/>
          <p:nvPr/>
        </p:nvSpPr>
        <p:spPr>
          <a:xfrm>
            <a:off x="5129697" y="2103344"/>
            <a:ext cx="3061803" cy="430887"/>
          </a:xfrm>
          <a:prstGeom prst="rect">
            <a:avLst/>
          </a:prstGeom>
          <a:noFill/>
        </p:spPr>
        <p:txBody>
          <a:bodyPr wrap="square" rtlCol="0">
            <a:spAutoFit/>
          </a:bodyPr>
          <a:lstStyle/>
          <a:p>
            <a:r>
              <a:rPr lang="es-ES" sz="1100" dirty="0">
                <a:solidFill>
                  <a:schemeClr val="bg1"/>
                </a:solidFill>
                <a:latin typeface="Red Hat Display" panose="020B0604020202020204" charset="0"/>
                <a:ea typeface="Calibri" panose="020F0502020204030204" pitchFamily="34" charset="0"/>
                <a:cs typeface="Times New Roman" panose="02020603050405020304" pitchFamily="18" charset="0"/>
              </a:rPr>
              <a:t>Actividades de promoción de lectura y talleres de música y danza en el corregimiento de:</a:t>
            </a:r>
            <a:endParaRPr lang="es-ES" dirty="0">
              <a:solidFill>
                <a:schemeClr val="bg1"/>
              </a:solidFill>
              <a:latin typeface="Poetsen One" panose="020108030300000D0203" pitchFamily="2" charset="0"/>
              <a:ea typeface="Calibri" panose="020F0502020204030204" pitchFamily="34" charset="0"/>
              <a:cs typeface="Times New Roman" panose="02020603050405020304" pitchFamily="18" charset="0"/>
            </a:endParaRPr>
          </a:p>
        </p:txBody>
      </p:sp>
      <p:sp>
        <p:nvSpPr>
          <p:cNvPr id="16" name="Rectángulo: esquinas redondeadas 15">
            <a:extLst>
              <a:ext uri="{FF2B5EF4-FFF2-40B4-BE49-F238E27FC236}">
                <a16:creationId xmlns:a16="http://schemas.microsoft.com/office/drawing/2014/main" id="{CEDA1302-0F6E-44F8-B493-7B6A9FCA9C71}"/>
              </a:ext>
            </a:extLst>
          </p:cNvPr>
          <p:cNvSpPr/>
          <p:nvPr/>
        </p:nvSpPr>
        <p:spPr>
          <a:xfrm>
            <a:off x="5080838" y="2627386"/>
            <a:ext cx="3153132" cy="271018"/>
          </a:xfrm>
          <a:prstGeom prst="roundRect">
            <a:avLst>
              <a:gd name="adj" fmla="val 50000"/>
            </a:avLst>
          </a:prstGeom>
          <a:solidFill>
            <a:srgbClr val="318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Rectángulo: esquinas redondeadas 16">
            <a:extLst>
              <a:ext uri="{FF2B5EF4-FFF2-40B4-BE49-F238E27FC236}">
                <a16:creationId xmlns:a16="http://schemas.microsoft.com/office/drawing/2014/main" id="{598FB551-502E-4A57-B399-CF2292F9D52D}"/>
              </a:ext>
            </a:extLst>
          </p:cNvPr>
          <p:cNvSpPr/>
          <p:nvPr/>
        </p:nvSpPr>
        <p:spPr>
          <a:xfrm>
            <a:off x="5080838" y="2948800"/>
            <a:ext cx="3153132" cy="271018"/>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Rectángulo: esquinas redondeadas 17">
            <a:extLst>
              <a:ext uri="{FF2B5EF4-FFF2-40B4-BE49-F238E27FC236}">
                <a16:creationId xmlns:a16="http://schemas.microsoft.com/office/drawing/2014/main" id="{1D08FB1D-8665-4DF2-8BE5-F686C02C01F8}"/>
              </a:ext>
            </a:extLst>
          </p:cNvPr>
          <p:cNvSpPr/>
          <p:nvPr/>
        </p:nvSpPr>
        <p:spPr>
          <a:xfrm>
            <a:off x="5080838" y="3270214"/>
            <a:ext cx="3153132" cy="271018"/>
          </a:xfrm>
          <a:prstGeom prst="roundRect">
            <a:avLst>
              <a:gd name="adj" fmla="val 50000"/>
            </a:avLst>
          </a:prstGeom>
          <a:solidFill>
            <a:srgbClr val="318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CuadroTexto 19">
            <a:extLst>
              <a:ext uri="{FF2B5EF4-FFF2-40B4-BE49-F238E27FC236}">
                <a16:creationId xmlns:a16="http://schemas.microsoft.com/office/drawing/2014/main" id="{7C90C771-D301-4AC4-9B72-5760D6DD7285}"/>
              </a:ext>
            </a:extLst>
          </p:cNvPr>
          <p:cNvSpPr txBox="1"/>
          <p:nvPr/>
        </p:nvSpPr>
        <p:spPr>
          <a:xfrm>
            <a:off x="5188435" y="2534024"/>
            <a:ext cx="3018305" cy="1016945"/>
          </a:xfrm>
          <a:prstGeom prst="rect">
            <a:avLst/>
          </a:prstGeom>
          <a:noFill/>
        </p:spPr>
        <p:txBody>
          <a:bodyPr wrap="square">
            <a:spAutoFit/>
          </a:bodyPr>
          <a:lstStyle/>
          <a:p>
            <a:pPr>
              <a:lnSpc>
                <a:spcPct val="150000"/>
              </a:lnSpc>
            </a:pPr>
            <a:r>
              <a:rPr lang="es-ES" sz="1400" dirty="0">
                <a:solidFill>
                  <a:schemeClr val="bg1"/>
                </a:solidFill>
                <a:latin typeface="Poetsen One" panose="020108030300000D0203" pitchFamily="2" charset="0"/>
                <a:ea typeface="Calibri" panose="020F0502020204030204" pitchFamily="34" charset="0"/>
                <a:cs typeface="Times New Roman" panose="02020603050405020304" pitchFamily="18" charset="0"/>
              </a:rPr>
              <a:t>San Antonio - Barranco de Loba</a:t>
            </a:r>
          </a:p>
          <a:p>
            <a:pPr>
              <a:lnSpc>
                <a:spcPct val="150000"/>
              </a:lnSpc>
            </a:pPr>
            <a:r>
              <a:rPr lang="es-ES" sz="1400" dirty="0">
                <a:solidFill>
                  <a:schemeClr val="bg1"/>
                </a:solidFill>
                <a:latin typeface="Poetsen One" panose="020108030300000D0203" pitchFamily="2" charset="0"/>
                <a:ea typeface="Calibri" panose="020F0502020204030204" pitchFamily="34" charset="0"/>
                <a:cs typeface="Times New Roman" panose="02020603050405020304" pitchFamily="18" charset="0"/>
              </a:rPr>
              <a:t>San Basilio de Palenque - Mahates  </a:t>
            </a:r>
          </a:p>
          <a:p>
            <a:pPr>
              <a:lnSpc>
                <a:spcPct val="150000"/>
              </a:lnSpc>
            </a:pPr>
            <a:r>
              <a:rPr lang="es-ES" sz="1400" dirty="0">
                <a:solidFill>
                  <a:schemeClr val="bg1"/>
                </a:solidFill>
                <a:latin typeface="Poetsen One" panose="020108030300000D0203" pitchFamily="2" charset="0"/>
                <a:ea typeface="Calibri" panose="020F0502020204030204" pitchFamily="34" charset="0"/>
                <a:cs typeface="Times New Roman" panose="02020603050405020304" pitchFamily="18" charset="0"/>
              </a:rPr>
              <a:t>San José de Playón- María la Baja</a:t>
            </a:r>
            <a:endParaRPr lang="es-CO" dirty="0">
              <a:latin typeface="Poetsen One" panose="020108030300000D0203" pitchFamily="2" charset="0"/>
            </a:endParaRPr>
          </a:p>
        </p:txBody>
      </p:sp>
      <p:sp>
        <p:nvSpPr>
          <p:cNvPr id="21" name="Rectángulo: esquinas redondeadas 20">
            <a:extLst>
              <a:ext uri="{FF2B5EF4-FFF2-40B4-BE49-F238E27FC236}">
                <a16:creationId xmlns:a16="http://schemas.microsoft.com/office/drawing/2014/main" id="{18EA3841-7C39-466C-AB99-27ED9447741C}"/>
              </a:ext>
            </a:extLst>
          </p:cNvPr>
          <p:cNvSpPr/>
          <p:nvPr/>
        </p:nvSpPr>
        <p:spPr>
          <a:xfrm>
            <a:off x="4262353" y="3758740"/>
            <a:ext cx="6058140" cy="565776"/>
          </a:xfrm>
          <a:prstGeom prst="roundRect">
            <a:avLst>
              <a:gd name="adj" fmla="val 50000"/>
            </a:avLst>
          </a:prstGeom>
          <a:solidFill>
            <a:srgbClr val="A89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2" name="CuadroTexto 21">
            <a:extLst>
              <a:ext uri="{FF2B5EF4-FFF2-40B4-BE49-F238E27FC236}">
                <a16:creationId xmlns:a16="http://schemas.microsoft.com/office/drawing/2014/main" id="{D621418C-560A-40D0-A238-D625FFA7D17A}"/>
              </a:ext>
            </a:extLst>
          </p:cNvPr>
          <p:cNvSpPr txBox="1"/>
          <p:nvPr/>
        </p:nvSpPr>
        <p:spPr>
          <a:xfrm>
            <a:off x="5342034" y="3918210"/>
            <a:ext cx="3671042" cy="298159"/>
          </a:xfrm>
          <a:prstGeom prst="rect">
            <a:avLst/>
          </a:prstGeom>
          <a:noFill/>
        </p:spPr>
        <p:txBody>
          <a:bodyPr wrap="square" rtlCol="0">
            <a:spAutoFit/>
          </a:bodyPr>
          <a:lstStyle/>
          <a:p>
            <a:pPr>
              <a:lnSpc>
                <a:spcPts val="1500"/>
              </a:lnSpc>
            </a:pPr>
            <a:r>
              <a:rPr lang="es-ES" sz="2400" dirty="0">
                <a:solidFill>
                  <a:srgbClr val="FEEF94"/>
                </a:solidFill>
                <a:effectLst/>
                <a:latin typeface="Poetsen One" panose="020108030300000D0203" pitchFamily="2" charset="0"/>
                <a:ea typeface="Calibri" panose="020F0502020204030204" pitchFamily="34" charset="0"/>
                <a:cs typeface="Times New Roman" panose="02020603050405020304" pitchFamily="18" charset="0"/>
              </a:rPr>
              <a:t>35</a:t>
            </a:r>
            <a:r>
              <a:rPr lang="es-ES" sz="2400" dirty="0">
                <a:solidFill>
                  <a:srgbClr val="002060"/>
                </a:solidFill>
                <a:effectLst/>
                <a:latin typeface="Poetsen One" panose="020108030300000D0203" pitchFamily="2" charset="0"/>
                <a:ea typeface="Calibri" panose="020F0502020204030204" pitchFamily="34" charset="0"/>
                <a:cs typeface="Times New Roman" panose="02020603050405020304" pitchFamily="18" charset="0"/>
              </a:rPr>
              <a:t> </a:t>
            </a:r>
            <a:r>
              <a:rPr lang="es-ES" sz="1600" dirty="0">
                <a:solidFill>
                  <a:schemeClr val="bg1"/>
                </a:solidFill>
                <a:effectLst/>
                <a:latin typeface="Poetsen One" panose="020108030300000D0203" pitchFamily="2" charset="0"/>
                <a:ea typeface="Calibri" panose="020F0502020204030204" pitchFamily="34" charset="0"/>
                <a:cs typeface="Times New Roman" panose="02020603050405020304" pitchFamily="18" charset="0"/>
              </a:rPr>
              <a:t>personas beneficiadas.</a:t>
            </a:r>
          </a:p>
        </p:txBody>
      </p:sp>
      <p:grpSp>
        <p:nvGrpSpPr>
          <p:cNvPr id="23" name="Grupo 22">
            <a:extLst>
              <a:ext uri="{FF2B5EF4-FFF2-40B4-BE49-F238E27FC236}">
                <a16:creationId xmlns:a16="http://schemas.microsoft.com/office/drawing/2014/main" id="{DE488E92-2445-4A9F-BF9E-8BD0D58D0EB8}"/>
              </a:ext>
            </a:extLst>
          </p:cNvPr>
          <p:cNvGrpSpPr/>
          <p:nvPr/>
        </p:nvGrpSpPr>
        <p:grpSpPr>
          <a:xfrm>
            <a:off x="4425562" y="3702434"/>
            <a:ext cx="690094" cy="690094"/>
            <a:chOff x="4403077" y="3942413"/>
            <a:chExt cx="690094" cy="690094"/>
          </a:xfrm>
        </p:grpSpPr>
        <p:sp>
          <p:nvSpPr>
            <p:cNvPr id="25" name="Elipse 24">
              <a:extLst>
                <a:ext uri="{FF2B5EF4-FFF2-40B4-BE49-F238E27FC236}">
                  <a16:creationId xmlns:a16="http://schemas.microsoft.com/office/drawing/2014/main" id="{199EB2E6-FF12-4B96-A952-C552FB24C59A}"/>
                </a:ext>
              </a:extLst>
            </p:cNvPr>
            <p:cNvSpPr/>
            <p:nvPr/>
          </p:nvSpPr>
          <p:spPr>
            <a:xfrm>
              <a:off x="4403077" y="3942413"/>
              <a:ext cx="690094" cy="690094"/>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6" name="Google Shape;795;p49">
              <a:extLst>
                <a:ext uri="{FF2B5EF4-FFF2-40B4-BE49-F238E27FC236}">
                  <a16:creationId xmlns:a16="http://schemas.microsoft.com/office/drawing/2014/main" id="{B8840312-3860-4C9C-9192-2EF62188225E}"/>
                </a:ext>
              </a:extLst>
            </p:cNvPr>
            <p:cNvSpPr/>
            <p:nvPr/>
          </p:nvSpPr>
          <p:spPr>
            <a:xfrm>
              <a:off x="4587935" y="4118572"/>
              <a:ext cx="320378" cy="337776"/>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24" name="Google Shape;339;p41">
            <a:extLst>
              <a:ext uri="{FF2B5EF4-FFF2-40B4-BE49-F238E27FC236}">
                <a16:creationId xmlns:a16="http://schemas.microsoft.com/office/drawing/2014/main" id="{01179202-299D-4D0C-8928-88EA4226C908}"/>
              </a:ext>
            </a:extLst>
          </p:cNvPr>
          <p:cNvPicPr preferRelativeResize="0"/>
          <p:nvPr/>
        </p:nvPicPr>
        <p:blipFill>
          <a:blip r:embed="rId5" cstate="hqprint">
            <a:extLst>
              <a:ext uri="{28A0092B-C50C-407E-A947-70E740481C1C}">
                <a14:useLocalDpi xmlns:a14="http://schemas.microsoft.com/office/drawing/2010/main"/>
              </a:ext>
            </a:extLst>
          </a:blip>
          <a:srcRect/>
          <a:stretch/>
        </p:blipFill>
        <p:spPr>
          <a:xfrm>
            <a:off x="130924" y="608579"/>
            <a:ext cx="3595344" cy="4037614"/>
          </a:xfrm>
          <a:prstGeom prst="round2DiagRect">
            <a:avLst>
              <a:gd name="adj1" fmla="val 20002"/>
              <a:gd name="adj2" fmla="val 0"/>
            </a:avLst>
          </a:prstGeom>
          <a:noFill/>
          <a:ln>
            <a:noFill/>
          </a:ln>
          <a:effectLst>
            <a:reflection blurRad="6350" stA="30000" endPos="38500" dist="50800" dir="5400000" sy="-100000" algn="bl" rotWithShape="0"/>
          </a:effectLst>
        </p:spPr>
      </p:pic>
    </p:spTree>
    <p:extLst>
      <p:ext uri="{BB962C8B-B14F-4D97-AF65-F5344CB8AC3E}">
        <p14:creationId xmlns:p14="http://schemas.microsoft.com/office/powerpoint/2010/main" val="27112846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Shape 135"/>
        <p:cNvGrpSpPr/>
        <p:nvPr/>
      </p:nvGrpSpPr>
      <p:grpSpPr>
        <a:xfrm>
          <a:off x="0" y="0"/>
          <a:ext cx="0" cy="0"/>
          <a:chOff x="0" y="0"/>
          <a:chExt cx="0" cy="0"/>
        </a:xfrm>
      </p:grpSpPr>
      <p:sp>
        <p:nvSpPr>
          <p:cNvPr id="150" name="Google Shape;150;p18"/>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52</a:t>
            </a:fld>
            <a:endParaRPr dirty="0"/>
          </a:p>
        </p:txBody>
      </p:sp>
      <p:sp>
        <p:nvSpPr>
          <p:cNvPr id="2" name="Rectángulo 1">
            <a:extLst>
              <a:ext uri="{FF2B5EF4-FFF2-40B4-BE49-F238E27FC236}">
                <a16:creationId xmlns:a16="http://schemas.microsoft.com/office/drawing/2014/main" id="{08E4A986-4ABB-44DC-AE1E-579108755719}"/>
              </a:ext>
            </a:extLst>
          </p:cNvPr>
          <p:cNvSpPr/>
          <p:nvPr/>
        </p:nvSpPr>
        <p:spPr>
          <a:xfrm>
            <a:off x="375463" y="522929"/>
            <a:ext cx="134523" cy="74951"/>
          </a:xfrm>
          <a:prstGeom prst="rect">
            <a:avLst/>
          </a:prstGeom>
          <a:solidFill>
            <a:srgbClr val="FEEF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3" name="Google Shape;339;p41">
            <a:extLst>
              <a:ext uri="{FF2B5EF4-FFF2-40B4-BE49-F238E27FC236}">
                <a16:creationId xmlns:a16="http://schemas.microsoft.com/office/drawing/2014/main" id="{8DF1736E-15C6-4D22-97CB-9456A4EC3CC9}"/>
              </a:ext>
            </a:extLst>
          </p:cNvPr>
          <p:cNvPicPr preferRelativeResize="0"/>
          <p:nvPr/>
        </p:nvPicPr>
        <p:blipFill>
          <a:blip r:embed="rId4" cstate="hqprint">
            <a:extLst>
              <a:ext uri="{28A0092B-C50C-407E-A947-70E740481C1C}">
                <a14:useLocalDpi xmlns:a14="http://schemas.microsoft.com/office/drawing/2010/main"/>
              </a:ext>
            </a:extLst>
          </a:blip>
          <a:srcRect/>
          <a:stretch/>
        </p:blipFill>
        <p:spPr>
          <a:xfrm>
            <a:off x="1154038" y="1463947"/>
            <a:ext cx="6782382" cy="3089432"/>
          </a:xfrm>
          <a:prstGeom prst="round2DiagRect">
            <a:avLst>
              <a:gd name="adj1" fmla="val 20002"/>
              <a:gd name="adj2" fmla="val 0"/>
            </a:avLst>
          </a:prstGeom>
          <a:noFill/>
          <a:ln>
            <a:noFill/>
          </a:ln>
          <a:effectLst>
            <a:reflection blurRad="6350" stA="30000" endPos="38500" dist="50800" dir="5400000" sy="-100000" algn="bl" rotWithShape="0"/>
          </a:effectLst>
        </p:spPr>
      </p:pic>
      <p:grpSp>
        <p:nvGrpSpPr>
          <p:cNvPr id="3" name="Grupo 2">
            <a:extLst>
              <a:ext uri="{FF2B5EF4-FFF2-40B4-BE49-F238E27FC236}">
                <a16:creationId xmlns:a16="http://schemas.microsoft.com/office/drawing/2014/main" id="{913EE4F7-88C7-456E-A096-099D96F73F0E}"/>
              </a:ext>
            </a:extLst>
          </p:cNvPr>
          <p:cNvGrpSpPr/>
          <p:nvPr/>
        </p:nvGrpSpPr>
        <p:grpSpPr>
          <a:xfrm rot="16200000">
            <a:off x="1162666" y="716545"/>
            <a:ext cx="993300" cy="735225"/>
            <a:chOff x="3807623" y="1117454"/>
            <a:chExt cx="993300" cy="735225"/>
          </a:xfrm>
        </p:grpSpPr>
        <p:sp>
          <p:nvSpPr>
            <p:cNvPr id="33" name="Google Shape;1327;p43">
              <a:extLst>
                <a:ext uri="{FF2B5EF4-FFF2-40B4-BE49-F238E27FC236}">
                  <a16:creationId xmlns:a16="http://schemas.microsoft.com/office/drawing/2014/main" id="{34B25EF5-293B-4856-95A4-42A5745625AF}"/>
                </a:ext>
              </a:extLst>
            </p:cNvPr>
            <p:cNvSpPr/>
            <p:nvPr/>
          </p:nvSpPr>
          <p:spPr>
            <a:xfrm>
              <a:off x="4065673" y="1117454"/>
              <a:ext cx="735250" cy="735225"/>
            </a:xfrm>
            <a:custGeom>
              <a:avLst/>
              <a:gdLst/>
              <a:ahLst/>
              <a:cxnLst/>
              <a:rect l="l" t="t" r="r" b="b"/>
              <a:pathLst>
                <a:path w="29410" h="29409" extrusionOk="0">
                  <a:moveTo>
                    <a:pt x="14705" y="0"/>
                  </a:moveTo>
                  <a:cubicBezTo>
                    <a:pt x="6585" y="0"/>
                    <a:pt x="1" y="6584"/>
                    <a:pt x="1" y="14704"/>
                  </a:cubicBezTo>
                  <a:cubicBezTo>
                    <a:pt x="1" y="22824"/>
                    <a:pt x="6585" y="29409"/>
                    <a:pt x="14705" y="29409"/>
                  </a:cubicBezTo>
                  <a:cubicBezTo>
                    <a:pt x="22825" y="29409"/>
                    <a:pt x="29409" y="22824"/>
                    <a:pt x="29409" y="14704"/>
                  </a:cubicBezTo>
                  <a:cubicBezTo>
                    <a:pt x="29409" y="6584"/>
                    <a:pt x="22825" y="0"/>
                    <a:pt x="147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28;p43">
              <a:extLst>
                <a:ext uri="{FF2B5EF4-FFF2-40B4-BE49-F238E27FC236}">
                  <a16:creationId xmlns:a16="http://schemas.microsoft.com/office/drawing/2014/main" id="{39AFBFB5-75A7-487A-9368-8132BD7BAC3D}"/>
                </a:ext>
              </a:extLst>
            </p:cNvPr>
            <p:cNvSpPr/>
            <p:nvPr/>
          </p:nvSpPr>
          <p:spPr>
            <a:xfrm>
              <a:off x="4100798" y="1152429"/>
              <a:ext cx="665000" cy="665275"/>
            </a:xfrm>
            <a:custGeom>
              <a:avLst/>
              <a:gdLst/>
              <a:ahLst/>
              <a:cxnLst/>
              <a:rect l="l" t="t" r="r" b="b"/>
              <a:pathLst>
                <a:path w="26600" h="26611" extrusionOk="0">
                  <a:moveTo>
                    <a:pt x="13300" y="26610"/>
                  </a:moveTo>
                  <a:cubicBezTo>
                    <a:pt x="5966" y="26610"/>
                    <a:pt x="1" y="20634"/>
                    <a:pt x="1" y="13299"/>
                  </a:cubicBezTo>
                  <a:cubicBezTo>
                    <a:pt x="1" y="5965"/>
                    <a:pt x="5966" y="0"/>
                    <a:pt x="13300" y="0"/>
                  </a:cubicBezTo>
                  <a:cubicBezTo>
                    <a:pt x="20634" y="0"/>
                    <a:pt x="26599" y="5965"/>
                    <a:pt x="26599" y="13299"/>
                  </a:cubicBezTo>
                  <a:cubicBezTo>
                    <a:pt x="26599" y="20634"/>
                    <a:pt x="20634" y="26610"/>
                    <a:pt x="13300" y="26610"/>
                  </a:cubicBezTo>
                  <a:close/>
                  <a:moveTo>
                    <a:pt x="13300" y="453"/>
                  </a:moveTo>
                  <a:cubicBezTo>
                    <a:pt x="6216" y="453"/>
                    <a:pt x="453" y="6215"/>
                    <a:pt x="453" y="13299"/>
                  </a:cubicBezTo>
                  <a:cubicBezTo>
                    <a:pt x="453" y="20384"/>
                    <a:pt x="6216" y="26146"/>
                    <a:pt x="13300" y="26146"/>
                  </a:cubicBezTo>
                  <a:cubicBezTo>
                    <a:pt x="20384" y="26146"/>
                    <a:pt x="26147" y="20384"/>
                    <a:pt x="26147" y="13299"/>
                  </a:cubicBezTo>
                  <a:cubicBezTo>
                    <a:pt x="26147" y="6215"/>
                    <a:pt x="20384" y="453"/>
                    <a:pt x="13300" y="453"/>
                  </a:cubicBezTo>
                  <a:close/>
                </a:path>
              </a:pathLst>
            </a:custGeom>
            <a:solidFill>
              <a:srgbClr val="F5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29;p43">
              <a:extLst>
                <a:ext uri="{FF2B5EF4-FFF2-40B4-BE49-F238E27FC236}">
                  <a16:creationId xmlns:a16="http://schemas.microsoft.com/office/drawing/2014/main" id="{E9BC45A4-5F1E-4BBA-B6D2-C71E82A0A394}"/>
                </a:ext>
              </a:extLst>
            </p:cNvPr>
            <p:cNvSpPr/>
            <p:nvPr/>
          </p:nvSpPr>
          <p:spPr>
            <a:xfrm>
              <a:off x="3807623" y="1192166"/>
              <a:ext cx="927525" cy="585800"/>
            </a:xfrm>
            <a:custGeom>
              <a:avLst/>
              <a:gdLst/>
              <a:ahLst/>
              <a:cxnLst/>
              <a:rect l="l" t="t" r="r" b="b"/>
              <a:pathLst>
                <a:path w="37101" h="23432" extrusionOk="0">
                  <a:moveTo>
                    <a:pt x="25539" y="251"/>
                  </a:moveTo>
                  <a:cubicBezTo>
                    <a:pt x="19872" y="1"/>
                    <a:pt x="15050" y="3846"/>
                    <a:pt x="13764" y="9073"/>
                  </a:cubicBezTo>
                  <a:cubicBezTo>
                    <a:pt x="13597" y="9740"/>
                    <a:pt x="12978" y="10216"/>
                    <a:pt x="12288" y="10216"/>
                  </a:cubicBezTo>
                  <a:lnTo>
                    <a:pt x="6263" y="10216"/>
                  </a:lnTo>
                  <a:cubicBezTo>
                    <a:pt x="5811" y="10216"/>
                    <a:pt x="5453" y="9847"/>
                    <a:pt x="5453" y="9406"/>
                  </a:cubicBezTo>
                  <a:lnTo>
                    <a:pt x="5453" y="6870"/>
                  </a:lnTo>
                  <a:cubicBezTo>
                    <a:pt x="5453" y="6561"/>
                    <a:pt x="5084" y="6406"/>
                    <a:pt x="4858" y="6620"/>
                  </a:cubicBezTo>
                  <a:lnTo>
                    <a:pt x="441" y="11050"/>
                  </a:lnTo>
                  <a:cubicBezTo>
                    <a:pt x="0" y="11490"/>
                    <a:pt x="0" y="12193"/>
                    <a:pt x="441" y="12621"/>
                  </a:cubicBezTo>
                  <a:lnTo>
                    <a:pt x="4858" y="17050"/>
                  </a:lnTo>
                  <a:cubicBezTo>
                    <a:pt x="5084" y="17265"/>
                    <a:pt x="5453" y="17110"/>
                    <a:pt x="5453" y="16800"/>
                  </a:cubicBezTo>
                  <a:lnTo>
                    <a:pt x="5453" y="14276"/>
                  </a:lnTo>
                  <a:cubicBezTo>
                    <a:pt x="5453" y="13824"/>
                    <a:pt x="5811" y="13466"/>
                    <a:pt x="6263" y="13466"/>
                  </a:cubicBezTo>
                  <a:lnTo>
                    <a:pt x="12288" y="13466"/>
                  </a:lnTo>
                  <a:cubicBezTo>
                    <a:pt x="13002" y="13466"/>
                    <a:pt x="13609" y="13955"/>
                    <a:pt x="13776" y="14645"/>
                  </a:cubicBezTo>
                  <a:cubicBezTo>
                    <a:pt x="15026" y="19693"/>
                    <a:pt x="19586" y="23432"/>
                    <a:pt x="25027" y="23432"/>
                  </a:cubicBezTo>
                  <a:cubicBezTo>
                    <a:pt x="31730" y="23432"/>
                    <a:pt x="37100" y="17753"/>
                    <a:pt x="36588" y="10954"/>
                  </a:cubicBezTo>
                  <a:cubicBezTo>
                    <a:pt x="36160" y="5144"/>
                    <a:pt x="31373" y="501"/>
                    <a:pt x="25539" y="251"/>
                  </a:cubicBezTo>
                  <a:close/>
                </a:path>
              </a:pathLst>
            </a:custGeom>
            <a:solidFill>
              <a:srgbClr val="F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rupo 5">
            <a:extLst>
              <a:ext uri="{FF2B5EF4-FFF2-40B4-BE49-F238E27FC236}">
                <a16:creationId xmlns:a16="http://schemas.microsoft.com/office/drawing/2014/main" id="{2982198F-B207-401A-BA14-E9B749577774}"/>
              </a:ext>
            </a:extLst>
          </p:cNvPr>
          <p:cNvGrpSpPr/>
          <p:nvPr/>
        </p:nvGrpSpPr>
        <p:grpSpPr>
          <a:xfrm>
            <a:off x="1684506" y="603440"/>
            <a:ext cx="6254953" cy="735226"/>
            <a:chOff x="4935828" y="719109"/>
            <a:chExt cx="4208172" cy="492934"/>
          </a:xfrm>
          <a:solidFill>
            <a:srgbClr val="318CB1"/>
          </a:solidFill>
        </p:grpSpPr>
        <p:sp>
          <p:nvSpPr>
            <p:cNvPr id="12" name="Rectángulo: esquinas redondeadas 11">
              <a:extLst>
                <a:ext uri="{FF2B5EF4-FFF2-40B4-BE49-F238E27FC236}">
                  <a16:creationId xmlns:a16="http://schemas.microsoft.com/office/drawing/2014/main" id="{CF3040CF-4F05-4BBB-B16D-B8EA536F7DE3}"/>
                </a:ext>
              </a:extLst>
            </p:cNvPr>
            <p:cNvSpPr/>
            <p:nvPr/>
          </p:nvSpPr>
          <p:spPr>
            <a:xfrm>
              <a:off x="5218206" y="719495"/>
              <a:ext cx="3925794" cy="49254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schemeClr val="bg1"/>
                </a:solidFill>
              </a:endParaRPr>
            </a:p>
          </p:txBody>
        </p:sp>
        <p:sp>
          <p:nvSpPr>
            <p:cNvPr id="5" name="Flecha: pentágono 4">
              <a:extLst>
                <a:ext uri="{FF2B5EF4-FFF2-40B4-BE49-F238E27FC236}">
                  <a16:creationId xmlns:a16="http://schemas.microsoft.com/office/drawing/2014/main" id="{6FCF0A0C-2B5B-41ED-AD30-EA10946F354D}"/>
                </a:ext>
              </a:extLst>
            </p:cNvPr>
            <p:cNvSpPr/>
            <p:nvPr/>
          </p:nvSpPr>
          <p:spPr>
            <a:xfrm rot="10800000">
              <a:off x="4935828" y="719109"/>
              <a:ext cx="927525" cy="491083"/>
            </a:xfrm>
            <a:prstGeom prst="homePlate">
              <a:avLst>
                <a:gd name="adj" fmla="val 3775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schemeClr val="bg1"/>
                </a:solidFill>
              </a:endParaRPr>
            </a:p>
          </p:txBody>
        </p:sp>
      </p:grpSp>
      <p:sp>
        <p:nvSpPr>
          <p:cNvPr id="14" name="CuadroTexto 13">
            <a:extLst>
              <a:ext uri="{FF2B5EF4-FFF2-40B4-BE49-F238E27FC236}">
                <a16:creationId xmlns:a16="http://schemas.microsoft.com/office/drawing/2014/main" id="{1CFAC4D8-268F-4DF5-8744-D6CFA1866C4F}"/>
              </a:ext>
            </a:extLst>
          </p:cNvPr>
          <p:cNvSpPr txBox="1"/>
          <p:nvPr/>
        </p:nvSpPr>
        <p:spPr>
          <a:xfrm>
            <a:off x="2069253" y="756345"/>
            <a:ext cx="5568077" cy="426655"/>
          </a:xfrm>
          <a:prstGeom prst="rect">
            <a:avLst/>
          </a:prstGeom>
          <a:noFill/>
        </p:spPr>
        <p:txBody>
          <a:bodyPr wrap="square" rtlCol="0">
            <a:spAutoFit/>
          </a:bodyPr>
          <a:lstStyle/>
          <a:p>
            <a:pPr>
              <a:lnSpc>
                <a:spcPts val="1300"/>
              </a:lnSpc>
            </a:pPr>
            <a:r>
              <a:rPr lang="es-ES" sz="1200" b="1" dirty="0">
                <a:solidFill>
                  <a:schemeClr val="bg1"/>
                </a:solidFill>
                <a:effectLst/>
                <a:latin typeface="Red Hat Display" panose="020B0604020202020204" charset="0"/>
                <a:ea typeface="Calibri" panose="020F0502020204030204" pitchFamily="34" charset="0"/>
                <a:cs typeface="Times New Roman" panose="02020603050405020304" pitchFamily="18" charset="0"/>
              </a:rPr>
              <a:t>Eventos apoyados para la visibilización de las manifestaciones artísticas y culturales</a:t>
            </a:r>
            <a:r>
              <a:rPr lang="es-ES" sz="1200" b="1" dirty="0">
                <a:solidFill>
                  <a:srgbClr val="FEEF94"/>
                </a:solidFill>
                <a:effectLst/>
                <a:latin typeface="Red Hat Display" panose="020B0604020202020204" charset="0"/>
                <a:ea typeface="Calibri" panose="020F0502020204030204" pitchFamily="34" charset="0"/>
                <a:cs typeface="Times New Roman" panose="02020603050405020304" pitchFamily="18" charset="0"/>
              </a:rPr>
              <a:t> de población indígena en el departamento de Bolívar </a:t>
            </a:r>
          </a:p>
        </p:txBody>
      </p:sp>
      <p:pic>
        <p:nvPicPr>
          <p:cNvPr id="57" name="Imagen 56">
            <a:extLst>
              <a:ext uri="{FF2B5EF4-FFF2-40B4-BE49-F238E27FC236}">
                <a16:creationId xmlns:a16="http://schemas.microsoft.com/office/drawing/2014/main" id="{A43448DC-6032-4472-A251-81A73F68747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958613" y="4585688"/>
            <a:ext cx="1510561" cy="432000"/>
          </a:xfrm>
          <a:prstGeom prst="rect">
            <a:avLst/>
          </a:prstGeom>
        </p:spPr>
      </p:pic>
      <p:sp>
        <p:nvSpPr>
          <p:cNvPr id="18" name="Rectángulo: esquinas redondeadas 17">
            <a:extLst>
              <a:ext uri="{FF2B5EF4-FFF2-40B4-BE49-F238E27FC236}">
                <a16:creationId xmlns:a16="http://schemas.microsoft.com/office/drawing/2014/main" id="{DA701A5C-E409-4F0B-A6AA-03C31708E5D5}"/>
              </a:ext>
            </a:extLst>
          </p:cNvPr>
          <p:cNvSpPr/>
          <p:nvPr/>
        </p:nvSpPr>
        <p:spPr>
          <a:xfrm>
            <a:off x="375463" y="4346227"/>
            <a:ext cx="5274039" cy="492548"/>
          </a:xfrm>
          <a:prstGeom prst="roundRect">
            <a:avLst>
              <a:gd name="adj" fmla="val 50000"/>
            </a:avLst>
          </a:prstGeom>
          <a:solidFill>
            <a:srgbClr val="6B5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CuadroTexto 18">
            <a:extLst>
              <a:ext uri="{FF2B5EF4-FFF2-40B4-BE49-F238E27FC236}">
                <a16:creationId xmlns:a16="http://schemas.microsoft.com/office/drawing/2014/main" id="{719D84A6-D5B6-4906-BF58-84B9189C8EAF}"/>
              </a:ext>
            </a:extLst>
          </p:cNvPr>
          <p:cNvSpPr txBox="1"/>
          <p:nvPr/>
        </p:nvSpPr>
        <p:spPr>
          <a:xfrm>
            <a:off x="1326678" y="4417078"/>
            <a:ext cx="3780057" cy="425758"/>
          </a:xfrm>
          <a:prstGeom prst="rect">
            <a:avLst/>
          </a:prstGeom>
          <a:noFill/>
        </p:spPr>
        <p:txBody>
          <a:bodyPr wrap="square" rtlCol="0">
            <a:spAutoFit/>
          </a:bodyPr>
          <a:lstStyle/>
          <a:p>
            <a:pPr>
              <a:lnSpc>
                <a:spcPts val="1300"/>
              </a:lnSpc>
            </a:pPr>
            <a:r>
              <a:rPr lang="es-ES" dirty="0">
                <a:solidFill>
                  <a:schemeClr val="bg1"/>
                </a:solidFill>
                <a:effectLst/>
                <a:latin typeface="Poetsen One" panose="020108030300000D0203" pitchFamily="2" charset="0"/>
                <a:ea typeface="Calibri" panose="020F0502020204030204" pitchFamily="34" charset="0"/>
                <a:cs typeface="Times New Roman" panose="02020603050405020304" pitchFamily="18" charset="0"/>
              </a:rPr>
              <a:t>Gambote Cabildo Indígena Zenú – </a:t>
            </a:r>
          </a:p>
          <a:p>
            <a:pPr>
              <a:lnSpc>
                <a:spcPts val="1300"/>
              </a:lnSpc>
            </a:pPr>
            <a:r>
              <a:rPr lang="es-ES" dirty="0">
                <a:solidFill>
                  <a:srgbClr val="FEEF94"/>
                </a:solidFill>
                <a:effectLst/>
                <a:latin typeface="Poetsen One" panose="020108030300000D0203" pitchFamily="2" charset="0"/>
                <a:ea typeface="Calibri" panose="020F0502020204030204" pitchFamily="34" charset="0"/>
                <a:cs typeface="Times New Roman" panose="02020603050405020304" pitchFamily="18" charset="0"/>
              </a:rPr>
              <a:t>Día Internacional de los Pueblos Indígenas. </a:t>
            </a:r>
          </a:p>
        </p:txBody>
      </p:sp>
      <p:grpSp>
        <p:nvGrpSpPr>
          <p:cNvPr id="20" name="Grupo 19">
            <a:extLst>
              <a:ext uri="{FF2B5EF4-FFF2-40B4-BE49-F238E27FC236}">
                <a16:creationId xmlns:a16="http://schemas.microsoft.com/office/drawing/2014/main" id="{C4E19C0A-DFAC-49A0-A24B-B6410BD86B0C}"/>
              </a:ext>
            </a:extLst>
          </p:cNvPr>
          <p:cNvGrpSpPr/>
          <p:nvPr/>
        </p:nvGrpSpPr>
        <p:grpSpPr>
          <a:xfrm>
            <a:off x="489968" y="4248274"/>
            <a:ext cx="690094" cy="690094"/>
            <a:chOff x="4403077" y="3942413"/>
            <a:chExt cx="690094" cy="690094"/>
          </a:xfrm>
        </p:grpSpPr>
        <p:sp>
          <p:nvSpPr>
            <p:cNvPr id="21" name="Elipse 20">
              <a:extLst>
                <a:ext uri="{FF2B5EF4-FFF2-40B4-BE49-F238E27FC236}">
                  <a16:creationId xmlns:a16="http://schemas.microsoft.com/office/drawing/2014/main" id="{0AA69767-1676-4853-A573-9CA423F061B7}"/>
                </a:ext>
              </a:extLst>
            </p:cNvPr>
            <p:cNvSpPr/>
            <p:nvPr/>
          </p:nvSpPr>
          <p:spPr>
            <a:xfrm>
              <a:off x="4403077" y="3942413"/>
              <a:ext cx="690094" cy="690094"/>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Google Shape;795;p49">
              <a:extLst>
                <a:ext uri="{FF2B5EF4-FFF2-40B4-BE49-F238E27FC236}">
                  <a16:creationId xmlns:a16="http://schemas.microsoft.com/office/drawing/2014/main" id="{E3944856-1325-451E-992F-E2BC024D39EE}"/>
                </a:ext>
              </a:extLst>
            </p:cNvPr>
            <p:cNvSpPr/>
            <p:nvPr/>
          </p:nvSpPr>
          <p:spPr>
            <a:xfrm>
              <a:off x="4587935" y="4118572"/>
              <a:ext cx="320378" cy="337776"/>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6161846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Shape 128"/>
        <p:cNvGrpSpPr/>
        <p:nvPr/>
      </p:nvGrpSpPr>
      <p:grpSpPr>
        <a:xfrm>
          <a:off x="0" y="0"/>
          <a:ext cx="0" cy="0"/>
          <a:chOff x="0" y="0"/>
          <a:chExt cx="0" cy="0"/>
        </a:xfrm>
      </p:grpSpPr>
      <p:sp>
        <p:nvSpPr>
          <p:cNvPr id="129" name="Google Shape;129;p17"/>
          <p:cNvSpPr txBox="1">
            <a:spLocks noGrp="1"/>
          </p:cNvSpPr>
          <p:nvPr>
            <p:ph type="ctrTitle"/>
          </p:nvPr>
        </p:nvSpPr>
        <p:spPr>
          <a:xfrm>
            <a:off x="1566472" y="2487448"/>
            <a:ext cx="7006510" cy="921658"/>
          </a:xfrm>
          <a:prstGeom prst="rect">
            <a:avLst/>
          </a:prstGeom>
        </p:spPr>
        <p:txBody>
          <a:bodyPr spcFirstLastPara="1" wrap="square" lIns="0" tIns="0" rIns="0" bIns="0" anchor="b" anchorCtr="0">
            <a:noAutofit/>
          </a:bodyPr>
          <a:lstStyle/>
          <a:p>
            <a:pPr marL="0" lvl="0" indent="0" algn="l" rtl="0">
              <a:lnSpc>
                <a:spcPts val="3000"/>
              </a:lnSpc>
              <a:spcBef>
                <a:spcPts val="0"/>
              </a:spcBef>
              <a:spcAft>
                <a:spcPts val="0"/>
              </a:spcAft>
              <a:buNone/>
            </a:pPr>
            <a:r>
              <a:rPr lang="es-ES" sz="3000" spc="-100" dirty="0">
                <a:solidFill>
                  <a:srgbClr val="FEEF94"/>
                </a:solidFill>
                <a:latin typeface="Poetsen One" panose="020108030300000D0203" pitchFamily="2" charset="0"/>
              </a:rPr>
              <a:t>OTRAS ACCIONES </a:t>
            </a:r>
            <a:br>
              <a:rPr lang="es-ES" sz="3000" spc="-100" dirty="0"/>
            </a:br>
            <a:r>
              <a:rPr lang="es-ES" sz="3000" spc="-100" dirty="0"/>
              <a:t>GESTIONADAS</a:t>
            </a:r>
            <a:endParaRPr sz="3000" b="1" spc="-100" dirty="0">
              <a:solidFill>
                <a:srgbClr val="002060"/>
              </a:solidFill>
            </a:endParaRPr>
          </a:p>
        </p:txBody>
      </p:sp>
      <p:sp>
        <p:nvSpPr>
          <p:cNvPr id="2" name="CuadroTexto 1">
            <a:extLst>
              <a:ext uri="{FF2B5EF4-FFF2-40B4-BE49-F238E27FC236}">
                <a16:creationId xmlns:a16="http://schemas.microsoft.com/office/drawing/2014/main" id="{89F2B87E-94AE-4AB5-86D6-990570076F41}"/>
              </a:ext>
            </a:extLst>
          </p:cNvPr>
          <p:cNvSpPr txBox="1"/>
          <p:nvPr/>
        </p:nvSpPr>
        <p:spPr>
          <a:xfrm>
            <a:off x="1437738" y="3401611"/>
            <a:ext cx="3702571" cy="769441"/>
          </a:xfrm>
          <a:prstGeom prst="rect">
            <a:avLst/>
          </a:prstGeom>
          <a:noFill/>
        </p:spPr>
        <p:txBody>
          <a:bodyPr wrap="square" rtlCol="0">
            <a:spAutoFit/>
          </a:bodyPr>
          <a:lstStyle/>
          <a:p>
            <a:r>
              <a:rPr lang="es-ES" sz="4400" b="1" spc="-100" dirty="0">
                <a:solidFill>
                  <a:srgbClr val="002060"/>
                </a:solidFill>
                <a:latin typeface="Red Hat Display" panose="020B0604020202020204" charset="0"/>
              </a:rPr>
              <a:t>ICULTUR</a:t>
            </a:r>
            <a:endParaRPr lang="es-CO" sz="4400" spc="-100" dirty="0">
              <a:latin typeface="Red Hat Display" panose="020B0604020202020204" charset="0"/>
            </a:endParaRPr>
          </a:p>
        </p:txBody>
      </p:sp>
      <p:pic>
        <p:nvPicPr>
          <p:cNvPr id="16" name="Imagen 15">
            <a:extLst>
              <a:ext uri="{FF2B5EF4-FFF2-40B4-BE49-F238E27FC236}">
                <a16:creationId xmlns:a16="http://schemas.microsoft.com/office/drawing/2014/main" id="{CE102AA3-3286-4844-8AC2-314824CC227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102394" y="3933371"/>
            <a:ext cx="2656976" cy="921658"/>
          </a:xfrm>
          <a:prstGeom prst="rect">
            <a:avLst/>
          </a:prstGeom>
        </p:spPr>
      </p:pic>
      <p:sp>
        <p:nvSpPr>
          <p:cNvPr id="29" name="Google Shape;680;p49">
            <a:extLst>
              <a:ext uri="{FF2B5EF4-FFF2-40B4-BE49-F238E27FC236}">
                <a16:creationId xmlns:a16="http://schemas.microsoft.com/office/drawing/2014/main" id="{B7227E26-AD43-4898-8209-9A166381C125}"/>
              </a:ext>
            </a:extLst>
          </p:cNvPr>
          <p:cNvSpPr/>
          <p:nvPr/>
        </p:nvSpPr>
        <p:spPr>
          <a:xfrm>
            <a:off x="382610" y="2549265"/>
            <a:ext cx="436775" cy="502686"/>
          </a:xfrm>
          <a:custGeom>
            <a:avLst/>
            <a:gdLst/>
            <a:ahLst/>
            <a:cxnLst/>
            <a:rect l="l" t="t" r="r" b="b"/>
            <a:pathLst>
              <a:path w="13883" h="15978" fill="none" extrusionOk="0">
                <a:moveTo>
                  <a:pt x="3240" y="3240"/>
                </a:moveTo>
                <a:lnTo>
                  <a:pt x="3240" y="12616"/>
                </a:lnTo>
                <a:lnTo>
                  <a:pt x="3240" y="12616"/>
                </a:lnTo>
                <a:lnTo>
                  <a:pt x="2899" y="12592"/>
                </a:lnTo>
                <a:lnTo>
                  <a:pt x="2558" y="12592"/>
                </a:lnTo>
                <a:lnTo>
                  <a:pt x="2193" y="12641"/>
                </a:lnTo>
                <a:lnTo>
                  <a:pt x="1827" y="12738"/>
                </a:lnTo>
                <a:lnTo>
                  <a:pt x="1827" y="12738"/>
                </a:lnTo>
                <a:lnTo>
                  <a:pt x="1608" y="12811"/>
                </a:lnTo>
                <a:lnTo>
                  <a:pt x="1389" y="12909"/>
                </a:lnTo>
                <a:lnTo>
                  <a:pt x="1194" y="13030"/>
                </a:lnTo>
                <a:lnTo>
                  <a:pt x="999" y="13128"/>
                </a:lnTo>
                <a:lnTo>
                  <a:pt x="804" y="13274"/>
                </a:lnTo>
                <a:lnTo>
                  <a:pt x="658" y="13396"/>
                </a:lnTo>
                <a:lnTo>
                  <a:pt x="512" y="13542"/>
                </a:lnTo>
                <a:lnTo>
                  <a:pt x="390" y="13688"/>
                </a:lnTo>
                <a:lnTo>
                  <a:pt x="269" y="13858"/>
                </a:lnTo>
                <a:lnTo>
                  <a:pt x="171" y="14005"/>
                </a:lnTo>
                <a:lnTo>
                  <a:pt x="98" y="14175"/>
                </a:lnTo>
                <a:lnTo>
                  <a:pt x="49" y="14346"/>
                </a:lnTo>
                <a:lnTo>
                  <a:pt x="25" y="14492"/>
                </a:lnTo>
                <a:lnTo>
                  <a:pt x="1" y="14662"/>
                </a:lnTo>
                <a:lnTo>
                  <a:pt x="25" y="14833"/>
                </a:lnTo>
                <a:lnTo>
                  <a:pt x="49" y="14979"/>
                </a:lnTo>
                <a:lnTo>
                  <a:pt x="49" y="14979"/>
                </a:lnTo>
                <a:lnTo>
                  <a:pt x="122" y="15149"/>
                </a:lnTo>
                <a:lnTo>
                  <a:pt x="196" y="15295"/>
                </a:lnTo>
                <a:lnTo>
                  <a:pt x="293" y="15417"/>
                </a:lnTo>
                <a:lnTo>
                  <a:pt x="415" y="15539"/>
                </a:lnTo>
                <a:lnTo>
                  <a:pt x="561" y="15636"/>
                </a:lnTo>
                <a:lnTo>
                  <a:pt x="707" y="15734"/>
                </a:lnTo>
                <a:lnTo>
                  <a:pt x="877" y="15807"/>
                </a:lnTo>
                <a:lnTo>
                  <a:pt x="1072" y="15880"/>
                </a:lnTo>
                <a:lnTo>
                  <a:pt x="1243" y="15929"/>
                </a:lnTo>
                <a:lnTo>
                  <a:pt x="1462" y="15953"/>
                </a:lnTo>
                <a:lnTo>
                  <a:pt x="1657" y="15977"/>
                </a:lnTo>
                <a:lnTo>
                  <a:pt x="1876" y="15977"/>
                </a:lnTo>
                <a:lnTo>
                  <a:pt x="2095" y="15953"/>
                </a:lnTo>
                <a:lnTo>
                  <a:pt x="2339" y="15929"/>
                </a:lnTo>
                <a:lnTo>
                  <a:pt x="2558" y="15880"/>
                </a:lnTo>
                <a:lnTo>
                  <a:pt x="2801" y="15831"/>
                </a:lnTo>
                <a:lnTo>
                  <a:pt x="2801" y="15831"/>
                </a:lnTo>
                <a:lnTo>
                  <a:pt x="3216" y="15661"/>
                </a:lnTo>
                <a:lnTo>
                  <a:pt x="3581" y="15466"/>
                </a:lnTo>
                <a:lnTo>
                  <a:pt x="3897" y="15247"/>
                </a:lnTo>
                <a:lnTo>
                  <a:pt x="4165" y="14979"/>
                </a:lnTo>
                <a:lnTo>
                  <a:pt x="4360" y="14711"/>
                </a:lnTo>
                <a:lnTo>
                  <a:pt x="4458" y="14565"/>
                </a:lnTo>
                <a:lnTo>
                  <a:pt x="4531" y="14419"/>
                </a:lnTo>
                <a:lnTo>
                  <a:pt x="4579" y="14272"/>
                </a:lnTo>
                <a:lnTo>
                  <a:pt x="4604" y="14126"/>
                </a:lnTo>
                <a:lnTo>
                  <a:pt x="4628" y="13980"/>
                </a:lnTo>
                <a:lnTo>
                  <a:pt x="4628" y="13834"/>
                </a:lnTo>
                <a:lnTo>
                  <a:pt x="4628" y="6187"/>
                </a:lnTo>
                <a:lnTo>
                  <a:pt x="12470" y="3727"/>
                </a:lnTo>
                <a:lnTo>
                  <a:pt x="12470" y="10108"/>
                </a:lnTo>
                <a:lnTo>
                  <a:pt x="12470" y="10108"/>
                </a:lnTo>
                <a:lnTo>
                  <a:pt x="12154" y="10083"/>
                </a:lnTo>
                <a:lnTo>
                  <a:pt x="11813" y="10083"/>
                </a:lnTo>
                <a:lnTo>
                  <a:pt x="11447" y="10132"/>
                </a:lnTo>
                <a:lnTo>
                  <a:pt x="11082" y="10230"/>
                </a:lnTo>
                <a:lnTo>
                  <a:pt x="11082" y="10230"/>
                </a:lnTo>
                <a:lnTo>
                  <a:pt x="10863" y="10303"/>
                </a:lnTo>
                <a:lnTo>
                  <a:pt x="10644" y="10400"/>
                </a:lnTo>
                <a:lnTo>
                  <a:pt x="10425" y="10522"/>
                </a:lnTo>
                <a:lnTo>
                  <a:pt x="10254" y="10619"/>
                </a:lnTo>
                <a:lnTo>
                  <a:pt x="10059" y="10765"/>
                </a:lnTo>
                <a:lnTo>
                  <a:pt x="9913" y="10887"/>
                </a:lnTo>
                <a:lnTo>
                  <a:pt x="9767" y="11033"/>
                </a:lnTo>
                <a:lnTo>
                  <a:pt x="9621" y="11179"/>
                </a:lnTo>
                <a:lnTo>
                  <a:pt x="9523" y="11350"/>
                </a:lnTo>
                <a:lnTo>
                  <a:pt x="9426" y="11496"/>
                </a:lnTo>
                <a:lnTo>
                  <a:pt x="9353" y="11666"/>
                </a:lnTo>
                <a:lnTo>
                  <a:pt x="9304" y="11837"/>
                </a:lnTo>
                <a:lnTo>
                  <a:pt x="9280" y="11983"/>
                </a:lnTo>
                <a:lnTo>
                  <a:pt x="9256" y="12154"/>
                </a:lnTo>
                <a:lnTo>
                  <a:pt x="9280" y="12324"/>
                </a:lnTo>
                <a:lnTo>
                  <a:pt x="9304" y="12470"/>
                </a:lnTo>
                <a:lnTo>
                  <a:pt x="9304" y="12470"/>
                </a:lnTo>
                <a:lnTo>
                  <a:pt x="9377" y="12641"/>
                </a:lnTo>
                <a:lnTo>
                  <a:pt x="9450" y="12787"/>
                </a:lnTo>
                <a:lnTo>
                  <a:pt x="9548" y="12909"/>
                </a:lnTo>
                <a:lnTo>
                  <a:pt x="9670" y="13030"/>
                </a:lnTo>
                <a:lnTo>
                  <a:pt x="9816" y="13128"/>
                </a:lnTo>
                <a:lnTo>
                  <a:pt x="9962" y="13225"/>
                </a:lnTo>
                <a:lnTo>
                  <a:pt x="10132" y="13298"/>
                </a:lnTo>
                <a:lnTo>
                  <a:pt x="10303" y="13371"/>
                </a:lnTo>
                <a:lnTo>
                  <a:pt x="10498" y="13420"/>
                </a:lnTo>
                <a:lnTo>
                  <a:pt x="10717" y="13444"/>
                </a:lnTo>
                <a:lnTo>
                  <a:pt x="10912" y="13469"/>
                </a:lnTo>
                <a:lnTo>
                  <a:pt x="11131" y="13469"/>
                </a:lnTo>
                <a:lnTo>
                  <a:pt x="11350" y="13444"/>
                </a:lnTo>
                <a:lnTo>
                  <a:pt x="11594" y="13420"/>
                </a:lnTo>
                <a:lnTo>
                  <a:pt x="11813" y="13371"/>
                </a:lnTo>
                <a:lnTo>
                  <a:pt x="12056" y="13323"/>
                </a:lnTo>
                <a:lnTo>
                  <a:pt x="12056" y="13323"/>
                </a:lnTo>
                <a:lnTo>
                  <a:pt x="12422" y="13176"/>
                </a:lnTo>
                <a:lnTo>
                  <a:pt x="12763" y="13006"/>
                </a:lnTo>
                <a:lnTo>
                  <a:pt x="13055" y="12787"/>
                </a:lnTo>
                <a:lnTo>
                  <a:pt x="13323" y="12568"/>
                </a:lnTo>
                <a:lnTo>
                  <a:pt x="13542" y="12324"/>
                </a:lnTo>
                <a:lnTo>
                  <a:pt x="13713" y="12056"/>
                </a:lnTo>
                <a:lnTo>
                  <a:pt x="13810" y="11788"/>
                </a:lnTo>
                <a:lnTo>
                  <a:pt x="13859" y="11642"/>
                </a:lnTo>
                <a:lnTo>
                  <a:pt x="13883" y="11520"/>
                </a:lnTo>
                <a:lnTo>
                  <a:pt x="13883" y="0"/>
                </a:lnTo>
                <a:lnTo>
                  <a:pt x="3240" y="324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205683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Shape 135"/>
        <p:cNvGrpSpPr/>
        <p:nvPr/>
      </p:nvGrpSpPr>
      <p:grpSpPr>
        <a:xfrm>
          <a:off x="0" y="0"/>
          <a:ext cx="0" cy="0"/>
          <a:chOff x="0" y="0"/>
          <a:chExt cx="0" cy="0"/>
        </a:xfrm>
      </p:grpSpPr>
      <p:sp>
        <p:nvSpPr>
          <p:cNvPr id="150" name="Google Shape;150;p18"/>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54</a:t>
            </a:fld>
            <a:endParaRPr dirty="0"/>
          </a:p>
        </p:txBody>
      </p:sp>
      <p:sp>
        <p:nvSpPr>
          <p:cNvPr id="2" name="Rectángulo 1">
            <a:extLst>
              <a:ext uri="{FF2B5EF4-FFF2-40B4-BE49-F238E27FC236}">
                <a16:creationId xmlns:a16="http://schemas.microsoft.com/office/drawing/2014/main" id="{08E4A986-4ABB-44DC-AE1E-579108755719}"/>
              </a:ext>
            </a:extLst>
          </p:cNvPr>
          <p:cNvSpPr/>
          <p:nvPr/>
        </p:nvSpPr>
        <p:spPr>
          <a:xfrm>
            <a:off x="375463" y="522929"/>
            <a:ext cx="134523" cy="74951"/>
          </a:xfrm>
          <a:prstGeom prst="rect">
            <a:avLst/>
          </a:prstGeom>
          <a:solidFill>
            <a:srgbClr val="FEEF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3" name="Google Shape;339;p41">
            <a:extLst>
              <a:ext uri="{FF2B5EF4-FFF2-40B4-BE49-F238E27FC236}">
                <a16:creationId xmlns:a16="http://schemas.microsoft.com/office/drawing/2014/main" id="{8DF1736E-15C6-4D22-97CB-9456A4EC3CC9}"/>
              </a:ext>
            </a:extLst>
          </p:cNvPr>
          <p:cNvPicPr preferRelativeResize="0"/>
          <p:nvPr/>
        </p:nvPicPr>
        <p:blipFill>
          <a:blip r:embed="rId4" cstate="hqprint">
            <a:extLst>
              <a:ext uri="{28A0092B-C50C-407E-A947-70E740481C1C}">
                <a14:useLocalDpi xmlns:a14="http://schemas.microsoft.com/office/drawing/2010/main"/>
              </a:ext>
            </a:extLst>
          </a:blip>
          <a:srcRect/>
          <a:stretch/>
        </p:blipFill>
        <p:spPr>
          <a:xfrm>
            <a:off x="375463" y="637617"/>
            <a:ext cx="3595344" cy="4037614"/>
          </a:xfrm>
          <a:prstGeom prst="round2DiagRect">
            <a:avLst>
              <a:gd name="adj1" fmla="val 20002"/>
              <a:gd name="adj2" fmla="val 0"/>
            </a:avLst>
          </a:prstGeom>
          <a:noFill/>
          <a:ln>
            <a:noFill/>
          </a:ln>
          <a:effectLst>
            <a:reflection blurRad="6350" stA="30000" endPos="38500" dist="50800" dir="5400000" sy="-100000" algn="bl" rotWithShape="0"/>
          </a:effectLst>
        </p:spPr>
      </p:pic>
      <p:sp>
        <p:nvSpPr>
          <p:cNvPr id="33" name="Google Shape;1327;p43">
            <a:extLst>
              <a:ext uri="{FF2B5EF4-FFF2-40B4-BE49-F238E27FC236}">
                <a16:creationId xmlns:a16="http://schemas.microsoft.com/office/drawing/2014/main" id="{34B25EF5-293B-4856-95A4-42A5745625AF}"/>
              </a:ext>
            </a:extLst>
          </p:cNvPr>
          <p:cNvSpPr/>
          <p:nvPr/>
        </p:nvSpPr>
        <p:spPr>
          <a:xfrm>
            <a:off x="4065673" y="562905"/>
            <a:ext cx="735250" cy="735225"/>
          </a:xfrm>
          <a:custGeom>
            <a:avLst/>
            <a:gdLst/>
            <a:ahLst/>
            <a:cxnLst/>
            <a:rect l="l" t="t" r="r" b="b"/>
            <a:pathLst>
              <a:path w="29410" h="29409" extrusionOk="0">
                <a:moveTo>
                  <a:pt x="14705" y="0"/>
                </a:moveTo>
                <a:cubicBezTo>
                  <a:pt x="6585" y="0"/>
                  <a:pt x="1" y="6584"/>
                  <a:pt x="1" y="14704"/>
                </a:cubicBezTo>
                <a:cubicBezTo>
                  <a:pt x="1" y="22824"/>
                  <a:pt x="6585" y="29409"/>
                  <a:pt x="14705" y="29409"/>
                </a:cubicBezTo>
                <a:cubicBezTo>
                  <a:pt x="22825" y="29409"/>
                  <a:pt x="29409" y="22824"/>
                  <a:pt x="29409" y="14704"/>
                </a:cubicBezTo>
                <a:cubicBezTo>
                  <a:pt x="29409" y="6584"/>
                  <a:pt x="22825" y="0"/>
                  <a:pt x="147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1328;p43">
            <a:extLst>
              <a:ext uri="{FF2B5EF4-FFF2-40B4-BE49-F238E27FC236}">
                <a16:creationId xmlns:a16="http://schemas.microsoft.com/office/drawing/2014/main" id="{39AFBFB5-75A7-487A-9368-8132BD7BAC3D}"/>
              </a:ext>
            </a:extLst>
          </p:cNvPr>
          <p:cNvSpPr/>
          <p:nvPr/>
        </p:nvSpPr>
        <p:spPr>
          <a:xfrm>
            <a:off x="4100798" y="597880"/>
            <a:ext cx="665000" cy="665275"/>
          </a:xfrm>
          <a:custGeom>
            <a:avLst/>
            <a:gdLst/>
            <a:ahLst/>
            <a:cxnLst/>
            <a:rect l="l" t="t" r="r" b="b"/>
            <a:pathLst>
              <a:path w="26600" h="26611" extrusionOk="0">
                <a:moveTo>
                  <a:pt x="13300" y="26610"/>
                </a:moveTo>
                <a:cubicBezTo>
                  <a:pt x="5966" y="26610"/>
                  <a:pt x="1" y="20634"/>
                  <a:pt x="1" y="13299"/>
                </a:cubicBezTo>
                <a:cubicBezTo>
                  <a:pt x="1" y="5965"/>
                  <a:pt x="5966" y="0"/>
                  <a:pt x="13300" y="0"/>
                </a:cubicBezTo>
                <a:cubicBezTo>
                  <a:pt x="20634" y="0"/>
                  <a:pt x="26599" y="5965"/>
                  <a:pt x="26599" y="13299"/>
                </a:cubicBezTo>
                <a:cubicBezTo>
                  <a:pt x="26599" y="20634"/>
                  <a:pt x="20634" y="26610"/>
                  <a:pt x="13300" y="26610"/>
                </a:cubicBezTo>
                <a:close/>
                <a:moveTo>
                  <a:pt x="13300" y="453"/>
                </a:moveTo>
                <a:cubicBezTo>
                  <a:pt x="6216" y="453"/>
                  <a:pt x="453" y="6215"/>
                  <a:pt x="453" y="13299"/>
                </a:cubicBezTo>
                <a:cubicBezTo>
                  <a:pt x="453" y="20384"/>
                  <a:pt x="6216" y="26146"/>
                  <a:pt x="13300" y="26146"/>
                </a:cubicBezTo>
                <a:cubicBezTo>
                  <a:pt x="20384" y="26146"/>
                  <a:pt x="26147" y="20384"/>
                  <a:pt x="26147" y="13299"/>
                </a:cubicBezTo>
                <a:cubicBezTo>
                  <a:pt x="26147" y="6215"/>
                  <a:pt x="20384" y="453"/>
                  <a:pt x="13300" y="453"/>
                </a:cubicBezTo>
                <a:close/>
              </a:path>
            </a:pathLst>
          </a:custGeom>
          <a:solidFill>
            <a:srgbClr val="F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29;p43">
            <a:extLst>
              <a:ext uri="{FF2B5EF4-FFF2-40B4-BE49-F238E27FC236}">
                <a16:creationId xmlns:a16="http://schemas.microsoft.com/office/drawing/2014/main" id="{E9BC45A4-5F1E-4BBA-B6D2-C71E82A0A394}"/>
              </a:ext>
            </a:extLst>
          </p:cNvPr>
          <p:cNvSpPr/>
          <p:nvPr/>
        </p:nvSpPr>
        <p:spPr>
          <a:xfrm>
            <a:off x="3807623" y="637617"/>
            <a:ext cx="927525" cy="585800"/>
          </a:xfrm>
          <a:custGeom>
            <a:avLst/>
            <a:gdLst/>
            <a:ahLst/>
            <a:cxnLst/>
            <a:rect l="l" t="t" r="r" b="b"/>
            <a:pathLst>
              <a:path w="37101" h="23432" extrusionOk="0">
                <a:moveTo>
                  <a:pt x="25539" y="251"/>
                </a:moveTo>
                <a:cubicBezTo>
                  <a:pt x="19872" y="1"/>
                  <a:pt x="15050" y="3846"/>
                  <a:pt x="13764" y="9073"/>
                </a:cubicBezTo>
                <a:cubicBezTo>
                  <a:pt x="13597" y="9740"/>
                  <a:pt x="12978" y="10216"/>
                  <a:pt x="12288" y="10216"/>
                </a:cubicBezTo>
                <a:lnTo>
                  <a:pt x="6263" y="10216"/>
                </a:lnTo>
                <a:cubicBezTo>
                  <a:pt x="5811" y="10216"/>
                  <a:pt x="5453" y="9847"/>
                  <a:pt x="5453" y="9406"/>
                </a:cubicBezTo>
                <a:lnTo>
                  <a:pt x="5453" y="6870"/>
                </a:lnTo>
                <a:cubicBezTo>
                  <a:pt x="5453" y="6561"/>
                  <a:pt x="5084" y="6406"/>
                  <a:pt x="4858" y="6620"/>
                </a:cubicBezTo>
                <a:lnTo>
                  <a:pt x="441" y="11050"/>
                </a:lnTo>
                <a:cubicBezTo>
                  <a:pt x="0" y="11490"/>
                  <a:pt x="0" y="12193"/>
                  <a:pt x="441" y="12621"/>
                </a:cubicBezTo>
                <a:lnTo>
                  <a:pt x="4858" y="17050"/>
                </a:lnTo>
                <a:cubicBezTo>
                  <a:pt x="5084" y="17265"/>
                  <a:pt x="5453" y="17110"/>
                  <a:pt x="5453" y="16800"/>
                </a:cubicBezTo>
                <a:lnTo>
                  <a:pt x="5453" y="14276"/>
                </a:lnTo>
                <a:cubicBezTo>
                  <a:pt x="5453" y="13824"/>
                  <a:pt x="5811" y="13466"/>
                  <a:pt x="6263" y="13466"/>
                </a:cubicBezTo>
                <a:lnTo>
                  <a:pt x="12288" y="13466"/>
                </a:lnTo>
                <a:cubicBezTo>
                  <a:pt x="13002" y="13466"/>
                  <a:pt x="13609" y="13955"/>
                  <a:pt x="13776" y="14645"/>
                </a:cubicBezTo>
                <a:cubicBezTo>
                  <a:pt x="15026" y="19693"/>
                  <a:pt x="19586" y="23432"/>
                  <a:pt x="25027" y="23432"/>
                </a:cubicBezTo>
                <a:cubicBezTo>
                  <a:pt x="31730" y="23432"/>
                  <a:pt x="37100" y="17753"/>
                  <a:pt x="36588" y="10954"/>
                </a:cubicBezTo>
                <a:cubicBezTo>
                  <a:pt x="36160" y="5144"/>
                  <a:pt x="31373" y="501"/>
                  <a:pt x="25539" y="251"/>
                </a:cubicBezTo>
                <a:close/>
              </a:path>
            </a:pathLst>
          </a:custGeom>
          <a:solidFill>
            <a:srgbClr val="F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6" name="Grupo 5">
            <a:extLst>
              <a:ext uri="{FF2B5EF4-FFF2-40B4-BE49-F238E27FC236}">
                <a16:creationId xmlns:a16="http://schemas.microsoft.com/office/drawing/2014/main" id="{2982198F-B207-401A-BA14-E9B749577774}"/>
              </a:ext>
            </a:extLst>
          </p:cNvPr>
          <p:cNvGrpSpPr/>
          <p:nvPr/>
        </p:nvGrpSpPr>
        <p:grpSpPr>
          <a:xfrm>
            <a:off x="4672138" y="530281"/>
            <a:ext cx="3946244" cy="754794"/>
            <a:chOff x="4935828" y="719495"/>
            <a:chExt cx="4208172" cy="492548"/>
          </a:xfrm>
          <a:solidFill>
            <a:srgbClr val="318CB1"/>
          </a:solidFill>
        </p:grpSpPr>
        <p:sp>
          <p:nvSpPr>
            <p:cNvPr id="12" name="Rectángulo: esquinas redondeadas 11">
              <a:extLst>
                <a:ext uri="{FF2B5EF4-FFF2-40B4-BE49-F238E27FC236}">
                  <a16:creationId xmlns:a16="http://schemas.microsoft.com/office/drawing/2014/main" id="{CF3040CF-4F05-4BBB-B16D-B8EA536F7DE3}"/>
                </a:ext>
              </a:extLst>
            </p:cNvPr>
            <p:cNvSpPr/>
            <p:nvPr/>
          </p:nvSpPr>
          <p:spPr>
            <a:xfrm>
              <a:off x="5218206" y="719495"/>
              <a:ext cx="3925794" cy="49254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Flecha: pentágono 4">
              <a:extLst>
                <a:ext uri="{FF2B5EF4-FFF2-40B4-BE49-F238E27FC236}">
                  <a16:creationId xmlns:a16="http://schemas.microsoft.com/office/drawing/2014/main" id="{6FCF0A0C-2B5B-41ED-AD30-EA10946F354D}"/>
                </a:ext>
              </a:extLst>
            </p:cNvPr>
            <p:cNvSpPr/>
            <p:nvPr/>
          </p:nvSpPr>
          <p:spPr>
            <a:xfrm rot="10800000">
              <a:off x="4935828" y="720959"/>
              <a:ext cx="927525" cy="491083"/>
            </a:xfrm>
            <a:prstGeom prst="homePlate">
              <a:avLst>
                <a:gd name="adj" fmla="val 3775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14" name="CuadroTexto 13">
            <a:extLst>
              <a:ext uri="{FF2B5EF4-FFF2-40B4-BE49-F238E27FC236}">
                <a16:creationId xmlns:a16="http://schemas.microsoft.com/office/drawing/2014/main" id="{1CFAC4D8-268F-4DF5-8744-D6CFA1866C4F}"/>
              </a:ext>
            </a:extLst>
          </p:cNvPr>
          <p:cNvSpPr txBox="1"/>
          <p:nvPr/>
        </p:nvSpPr>
        <p:spPr>
          <a:xfrm>
            <a:off x="4980499" y="561075"/>
            <a:ext cx="3713506" cy="760080"/>
          </a:xfrm>
          <a:prstGeom prst="rect">
            <a:avLst/>
          </a:prstGeom>
          <a:noFill/>
        </p:spPr>
        <p:txBody>
          <a:bodyPr wrap="square" rtlCol="0">
            <a:spAutoFit/>
          </a:bodyPr>
          <a:lstStyle/>
          <a:p>
            <a:pPr>
              <a:lnSpc>
                <a:spcPts val="1300"/>
              </a:lnSpc>
            </a:pPr>
            <a:r>
              <a:rPr lang="es-ES" sz="1100" b="1" dirty="0">
                <a:solidFill>
                  <a:schemeClr val="bg1"/>
                </a:solidFill>
                <a:effectLst/>
                <a:latin typeface="Red Hat Display" panose="020B0604020202020204" charset="0"/>
                <a:ea typeface="Calibri" panose="020F0502020204030204" pitchFamily="34" charset="0"/>
                <a:cs typeface="Times New Roman" panose="02020603050405020304" pitchFamily="18" charset="0"/>
              </a:rPr>
              <a:t>INICIATIVAS O ACCIONES DE </a:t>
            </a:r>
            <a:r>
              <a:rPr lang="es-ES" sz="1100" b="1" dirty="0">
                <a:solidFill>
                  <a:srgbClr val="FEEF94"/>
                </a:solidFill>
                <a:effectLst/>
                <a:latin typeface="Red Hat Display" panose="020B0604020202020204" charset="0"/>
                <a:ea typeface="Calibri" panose="020F0502020204030204" pitchFamily="34" charset="0"/>
                <a:cs typeface="Times New Roman" panose="02020603050405020304" pitchFamily="18" charset="0"/>
              </a:rPr>
              <a:t>MEMORIA HISTÓRICA PARA COMUNIDADES</a:t>
            </a:r>
            <a:r>
              <a:rPr lang="es-ES" sz="1100" b="1" dirty="0">
                <a:solidFill>
                  <a:schemeClr val="bg1"/>
                </a:solidFill>
                <a:effectLst/>
                <a:latin typeface="Red Hat Display" panose="020B0604020202020204" charset="0"/>
                <a:ea typeface="Calibri" panose="020F0502020204030204" pitchFamily="34" charset="0"/>
                <a:cs typeface="Times New Roman" panose="02020603050405020304" pitchFamily="18" charset="0"/>
              </a:rPr>
              <a:t>, QUE SE REQUIERE REALIZAR O DIFUNDIR EN LA ENTIDAD TERRITORIAL.</a:t>
            </a:r>
          </a:p>
        </p:txBody>
      </p:sp>
      <p:pic>
        <p:nvPicPr>
          <p:cNvPr id="57" name="Imagen 56">
            <a:extLst>
              <a:ext uri="{FF2B5EF4-FFF2-40B4-BE49-F238E27FC236}">
                <a16:creationId xmlns:a16="http://schemas.microsoft.com/office/drawing/2014/main" id="{A43448DC-6032-4472-A251-81A73F68747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006420" y="4512158"/>
            <a:ext cx="1510561" cy="432000"/>
          </a:xfrm>
          <a:prstGeom prst="rect">
            <a:avLst/>
          </a:prstGeom>
        </p:spPr>
      </p:pic>
      <p:sp>
        <p:nvSpPr>
          <p:cNvPr id="58" name="CuadroTexto 57">
            <a:extLst>
              <a:ext uri="{FF2B5EF4-FFF2-40B4-BE49-F238E27FC236}">
                <a16:creationId xmlns:a16="http://schemas.microsoft.com/office/drawing/2014/main" id="{E894312D-56BC-4EB2-B025-7215211F847C}"/>
              </a:ext>
            </a:extLst>
          </p:cNvPr>
          <p:cNvSpPr txBox="1"/>
          <p:nvPr/>
        </p:nvSpPr>
        <p:spPr>
          <a:xfrm>
            <a:off x="4933355" y="1434867"/>
            <a:ext cx="3423663" cy="1223412"/>
          </a:xfrm>
          <a:prstGeom prst="rect">
            <a:avLst/>
          </a:prstGeom>
          <a:noFill/>
        </p:spPr>
        <p:txBody>
          <a:bodyPr wrap="square" rtlCol="0">
            <a:spAutoFit/>
          </a:bodyPr>
          <a:lstStyle/>
          <a:p>
            <a:r>
              <a:rPr lang="es-ES" sz="1050" dirty="0">
                <a:solidFill>
                  <a:schemeClr val="bg1"/>
                </a:solidFill>
                <a:latin typeface="Red Hat Display" panose="020B0604020202020204" charset="0"/>
                <a:ea typeface="Calibri" panose="020F0502020204030204" pitchFamily="34" charset="0"/>
                <a:cs typeface="Times New Roman" panose="02020603050405020304" pitchFamily="18" charset="0"/>
              </a:rPr>
              <a:t>El proyecto </a:t>
            </a:r>
            <a:r>
              <a:rPr lang="es-ES" sz="1050" b="1" dirty="0">
                <a:solidFill>
                  <a:srgbClr val="F99999"/>
                </a:solidFill>
                <a:latin typeface="Red Hat Display" panose="020B0604020202020204" charset="0"/>
                <a:ea typeface="Calibri" panose="020F0502020204030204" pitchFamily="34" charset="0"/>
                <a:cs typeface="Times New Roman" panose="02020603050405020304" pitchFamily="18" charset="0"/>
              </a:rPr>
              <a:t>CUENTO MI HISTORIA, APRENDO </a:t>
            </a:r>
          </a:p>
          <a:p>
            <a:r>
              <a:rPr lang="es-ES" sz="1050" b="1" dirty="0">
                <a:solidFill>
                  <a:srgbClr val="F99999"/>
                </a:solidFill>
                <a:latin typeface="Red Hat Display" panose="020B0604020202020204" charset="0"/>
                <a:ea typeface="Calibri" panose="020F0502020204030204" pitchFamily="34" charset="0"/>
                <a:cs typeface="Times New Roman" panose="02020603050405020304" pitchFamily="18" charset="0"/>
              </a:rPr>
              <a:t>A SANAR</a:t>
            </a:r>
            <a:r>
              <a:rPr lang="es-ES" sz="1050" b="1" dirty="0">
                <a:solidFill>
                  <a:schemeClr val="bg1"/>
                </a:solidFill>
                <a:latin typeface="Red Hat Display" panose="020B0604020202020204" charset="0"/>
                <a:ea typeface="Calibri" panose="020F0502020204030204" pitchFamily="34" charset="0"/>
                <a:cs typeface="Times New Roman" panose="02020603050405020304" pitchFamily="18" charset="0"/>
              </a:rPr>
              <a:t> </a:t>
            </a:r>
            <a:r>
              <a:rPr lang="es-ES" sz="1050" dirty="0">
                <a:solidFill>
                  <a:schemeClr val="bg1"/>
                </a:solidFill>
                <a:latin typeface="Red Hat Display" panose="020B0604020202020204" charset="0"/>
                <a:ea typeface="Calibri" panose="020F0502020204030204" pitchFamily="34" charset="0"/>
                <a:cs typeface="Times New Roman" panose="02020603050405020304" pitchFamily="18" charset="0"/>
              </a:rPr>
              <a:t>es  un proyecto en articulación de la Fundación Construyendo Ambiente Sano y el  Instituto de Cultura y Turismo de Bolívar, a su vez es un proyecto apoyado por el Ministerio de Cultura a través del Programa Nacional de Concertación Cultura, la Unidad de Víctimas. </a:t>
            </a:r>
            <a:endParaRPr lang="es-CO" sz="1050" dirty="0">
              <a:solidFill>
                <a:schemeClr val="bg1"/>
              </a:solidFill>
            </a:endParaRPr>
          </a:p>
        </p:txBody>
      </p:sp>
      <p:sp>
        <p:nvSpPr>
          <p:cNvPr id="60" name="Rectángulo: esquinas redondeadas 59">
            <a:extLst>
              <a:ext uri="{FF2B5EF4-FFF2-40B4-BE49-F238E27FC236}">
                <a16:creationId xmlns:a16="http://schemas.microsoft.com/office/drawing/2014/main" id="{B1083161-81EA-41D3-B5E6-89C71421983E}"/>
              </a:ext>
            </a:extLst>
          </p:cNvPr>
          <p:cNvSpPr/>
          <p:nvPr/>
        </p:nvSpPr>
        <p:spPr>
          <a:xfrm>
            <a:off x="4373150" y="3749416"/>
            <a:ext cx="5033180" cy="627712"/>
          </a:xfrm>
          <a:prstGeom prst="roundRect">
            <a:avLst>
              <a:gd name="adj" fmla="val 50000"/>
            </a:avLst>
          </a:prstGeom>
          <a:solidFill>
            <a:srgbClr val="318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9" name="CuadroTexto 58">
            <a:extLst>
              <a:ext uri="{FF2B5EF4-FFF2-40B4-BE49-F238E27FC236}">
                <a16:creationId xmlns:a16="http://schemas.microsoft.com/office/drawing/2014/main" id="{3F6F9733-7959-4883-9D18-7707AB6803CD}"/>
              </a:ext>
            </a:extLst>
          </p:cNvPr>
          <p:cNvSpPr txBox="1"/>
          <p:nvPr/>
        </p:nvSpPr>
        <p:spPr>
          <a:xfrm>
            <a:off x="4933354" y="2771991"/>
            <a:ext cx="3681442" cy="954107"/>
          </a:xfrm>
          <a:prstGeom prst="rect">
            <a:avLst/>
          </a:prstGeom>
          <a:noFill/>
        </p:spPr>
        <p:txBody>
          <a:bodyPr wrap="square" rtlCol="0">
            <a:spAutoFit/>
          </a:bodyPr>
          <a:lstStyle/>
          <a:p>
            <a:r>
              <a:rPr lang="es-ES" sz="1050" dirty="0">
                <a:solidFill>
                  <a:schemeClr val="bg1"/>
                </a:solidFill>
                <a:latin typeface="Red Hat Display" panose="020B0604020202020204" charset="0"/>
                <a:ea typeface="Calibri" panose="020F0502020204030204" pitchFamily="34" charset="0"/>
                <a:cs typeface="Times New Roman" panose="02020603050405020304" pitchFamily="18" charset="0"/>
              </a:rPr>
              <a:t>La finalidad de este proyecto es que </a:t>
            </a:r>
          </a:p>
          <a:p>
            <a:r>
              <a:rPr lang="es-ES" dirty="0">
                <a:solidFill>
                  <a:srgbClr val="FEEF94"/>
                </a:solidFill>
                <a:latin typeface="Poetsen One" panose="020108030300000D0203" pitchFamily="2" charset="0"/>
                <a:ea typeface="Calibri" panose="020F0502020204030204" pitchFamily="34" charset="0"/>
                <a:cs typeface="Times New Roman" panose="02020603050405020304" pitchFamily="18" charset="0"/>
              </a:rPr>
              <a:t>20 mujeres del corregimiento de Tiquisio</a:t>
            </a:r>
            <a:r>
              <a:rPr lang="es-ES" dirty="0">
                <a:solidFill>
                  <a:schemeClr val="bg1"/>
                </a:solidFill>
                <a:latin typeface="Poetsen One" panose="020108030300000D0203" pitchFamily="2" charset="0"/>
                <a:ea typeface="Calibri" panose="020F0502020204030204" pitchFamily="34" charset="0"/>
                <a:cs typeface="Times New Roman" panose="02020603050405020304" pitchFamily="18" charset="0"/>
              </a:rPr>
              <a:t>, </a:t>
            </a:r>
          </a:p>
          <a:p>
            <a:r>
              <a:rPr lang="es-ES" sz="1050" dirty="0">
                <a:solidFill>
                  <a:schemeClr val="bg1"/>
                </a:solidFill>
                <a:latin typeface="Red Hat Display" panose="020B0604020202020204" charset="0"/>
                <a:ea typeface="Calibri" panose="020F0502020204030204" pitchFamily="34" charset="0"/>
                <a:cs typeface="Times New Roman" panose="02020603050405020304" pitchFamily="18" charset="0"/>
              </a:rPr>
              <a:t>aprendan sobre herramientas digitales y la creación de Podcast donde puedan plasmar y difundir sus historias de lucha, resiliencia, perdón y esperanza. </a:t>
            </a:r>
          </a:p>
        </p:txBody>
      </p:sp>
      <p:sp>
        <p:nvSpPr>
          <p:cNvPr id="16" name="CuadroTexto 15">
            <a:extLst>
              <a:ext uri="{FF2B5EF4-FFF2-40B4-BE49-F238E27FC236}">
                <a16:creationId xmlns:a16="http://schemas.microsoft.com/office/drawing/2014/main" id="{89F72780-9953-45F8-8C0D-3EF6C736100A}"/>
              </a:ext>
            </a:extLst>
          </p:cNvPr>
          <p:cNvSpPr txBox="1"/>
          <p:nvPr/>
        </p:nvSpPr>
        <p:spPr>
          <a:xfrm>
            <a:off x="4393593" y="3817050"/>
            <a:ext cx="4887317" cy="492443"/>
          </a:xfrm>
          <a:prstGeom prst="rect">
            <a:avLst/>
          </a:prstGeom>
          <a:noFill/>
        </p:spPr>
        <p:txBody>
          <a:bodyPr wrap="square" rtlCol="0">
            <a:spAutoFit/>
          </a:bodyPr>
          <a:lstStyle/>
          <a:p>
            <a:pPr algn="ctr"/>
            <a:r>
              <a:rPr lang="es-ES" dirty="0">
                <a:solidFill>
                  <a:srgbClr val="FEEF94"/>
                </a:solidFill>
                <a:latin typeface="Poetsen One" panose="020108030300000D0203" pitchFamily="2" charset="0"/>
                <a:ea typeface="Calibri" panose="020F0502020204030204" pitchFamily="34" charset="0"/>
                <a:cs typeface="Times New Roman" panose="02020603050405020304" pitchFamily="18" charset="0"/>
              </a:rPr>
              <a:t>LINK PODCAST: </a:t>
            </a:r>
            <a:r>
              <a:rPr lang="es-ES" sz="1200" dirty="0">
                <a:solidFill>
                  <a:schemeClr val="bg1"/>
                </a:solidFill>
                <a:latin typeface="Poetsen One" panose="020108030300000D0203" pitchFamily="2"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https://open.spotify.com/show/0Te8eENWuAYLUCOf94e6TU</a:t>
            </a:r>
            <a:r>
              <a:rPr lang="es-ES" sz="1200" dirty="0">
                <a:solidFill>
                  <a:schemeClr val="bg1"/>
                </a:solidFill>
                <a:latin typeface="Poetsen One" panose="020108030300000D0203" pitchFamily="2" charset="0"/>
                <a:ea typeface="Calibri" panose="020F0502020204030204" pitchFamily="34" charset="0"/>
                <a:cs typeface="Times New Roman" panose="02020603050405020304" pitchFamily="18" charset="0"/>
              </a:rPr>
              <a:t> </a:t>
            </a:r>
            <a:endParaRPr lang="es-ES" dirty="0">
              <a:solidFill>
                <a:schemeClr val="bg1"/>
              </a:solidFill>
              <a:latin typeface="Poetsen One" panose="020108030300000D0203"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042511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Shape 135"/>
        <p:cNvGrpSpPr/>
        <p:nvPr/>
      </p:nvGrpSpPr>
      <p:grpSpPr>
        <a:xfrm>
          <a:off x="0" y="0"/>
          <a:ext cx="0" cy="0"/>
          <a:chOff x="0" y="0"/>
          <a:chExt cx="0" cy="0"/>
        </a:xfrm>
      </p:grpSpPr>
      <p:sp>
        <p:nvSpPr>
          <p:cNvPr id="17" name="Rectángulo: esquinas redondeadas 16">
            <a:extLst>
              <a:ext uri="{FF2B5EF4-FFF2-40B4-BE49-F238E27FC236}">
                <a16:creationId xmlns:a16="http://schemas.microsoft.com/office/drawing/2014/main" id="{30D702FB-0D0D-452A-8121-17CDEFB7C5C5}"/>
              </a:ext>
            </a:extLst>
          </p:cNvPr>
          <p:cNvSpPr/>
          <p:nvPr/>
        </p:nvSpPr>
        <p:spPr>
          <a:xfrm>
            <a:off x="4779188" y="3296469"/>
            <a:ext cx="6077188" cy="315098"/>
          </a:xfrm>
          <a:prstGeom prst="roundRect">
            <a:avLst>
              <a:gd name="adj" fmla="val 50000"/>
            </a:avLst>
          </a:prstGeom>
          <a:solidFill>
            <a:srgbClr val="F5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0" name="Google Shape;150;p18"/>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55</a:t>
            </a:fld>
            <a:endParaRPr dirty="0"/>
          </a:p>
        </p:txBody>
      </p:sp>
      <p:sp>
        <p:nvSpPr>
          <p:cNvPr id="2" name="Rectángulo 1">
            <a:extLst>
              <a:ext uri="{FF2B5EF4-FFF2-40B4-BE49-F238E27FC236}">
                <a16:creationId xmlns:a16="http://schemas.microsoft.com/office/drawing/2014/main" id="{08E4A986-4ABB-44DC-AE1E-579108755719}"/>
              </a:ext>
            </a:extLst>
          </p:cNvPr>
          <p:cNvSpPr/>
          <p:nvPr/>
        </p:nvSpPr>
        <p:spPr>
          <a:xfrm>
            <a:off x="375463" y="522929"/>
            <a:ext cx="134523" cy="74951"/>
          </a:xfrm>
          <a:prstGeom prst="rect">
            <a:avLst/>
          </a:prstGeom>
          <a:solidFill>
            <a:srgbClr val="FEEF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3" name="Google Shape;339;p41">
            <a:extLst>
              <a:ext uri="{FF2B5EF4-FFF2-40B4-BE49-F238E27FC236}">
                <a16:creationId xmlns:a16="http://schemas.microsoft.com/office/drawing/2014/main" id="{8DF1736E-15C6-4D22-97CB-9456A4EC3CC9}"/>
              </a:ext>
            </a:extLst>
          </p:cNvPr>
          <p:cNvPicPr preferRelativeResize="0"/>
          <p:nvPr/>
        </p:nvPicPr>
        <p:blipFill rotWithShape="1">
          <a:blip r:embed="rId4" cstate="hqprint">
            <a:extLst>
              <a:ext uri="{28A0092B-C50C-407E-A947-70E740481C1C}">
                <a14:useLocalDpi xmlns:a14="http://schemas.microsoft.com/office/drawing/2010/main"/>
              </a:ext>
            </a:extLst>
          </a:blip>
          <a:srcRect/>
          <a:stretch/>
        </p:blipFill>
        <p:spPr>
          <a:xfrm>
            <a:off x="375463" y="637617"/>
            <a:ext cx="3595344" cy="4037614"/>
          </a:xfrm>
          <a:prstGeom prst="round2DiagRect">
            <a:avLst>
              <a:gd name="adj1" fmla="val 20002"/>
              <a:gd name="adj2" fmla="val 0"/>
            </a:avLst>
          </a:prstGeom>
          <a:noFill/>
          <a:ln>
            <a:noFill/>
          </a:ln>
          <a:effectLst>
            <a:reflection blurRad="6350" stA="30000" endPos="38500" dist="50800" dir="5400000" sy="-100000" algn="bl" rotWithShape="0"/>
          </a:effectLst>
        </p:spPr>
      </p:pic>
      <p:sp>
        <p:nvSpPr>
          <p:cNvPr id="33" name="Google Shape;1327;p43">
            <a:extLst>
              <a:ext uri="{FF2B5EF4-FFF2-40B4-BE49-F238E27FC236}">
                <a16:creationId xmlns:a16="http://schemas.microsoft.com/office/drawing/2014/main" id="{34B25EF5-293B-4856-95A4-42A5745625AF}"/>
              </a:ext>
            </a:extLst>
          </p:cNvPr>
          <p:cNvSpPr/>
          <p:nvPr/>
        </p:nvSpPr>
        <p:spPr>
          <a:xfrm>
            <a:off x="4065673" y="870116"/>
            <a:ext cx="735250" cy="735225"/>
          </a:xfrm>
          <a:custGeom>
            <a:avLst/>
            <a:gdLst/>
            <a:ahLst/>
            <a:cxnLst/>
            <a:rect l="l" t="t" r="r" b="b"/>
            <a:pathLst>
              <a:path w="29410" h="29409" extrusionOk="0">
                <a:moveTo>
                  <a:pt x="14705" y="0"/>
                </a:moveTo>
                <a:cubicBezTo>
                  <a:pt x="6585" y="0"/>
                  <a:pt x="1" y="6584"/>
                  <a:pt x="1" y="14704"/>
                </a:cubicBezTo>
                <a:cubicBezTo>
                  <a:pt x="1" y="22824"/>
                  <a:pt x="6585" y="29409"/>
                  <a:pt x="14705" y="29409"/>
                </a:cubicBezTo>
                <a:cubicBezTo>
                  <a:pt x="22825" y="29409"/>
                  <a:pt x="29409" y="22824"/>
                  <a:pt x="29409" y="14704"/>
                </a:cubicBezTo>
                <a:cubicBezTo>
                  <a:pt x="29409" y="6584"/>
                  <a:pt x="22825" y="0"/>
                  <a:pt x="147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28;p43">
            <a:extLst>
              <a:ext uri="{FF2B5EF4-FFF2-40B4-BE49-F238E27FC236}">
                <a16:creationId xmlns:a16="http://schemas.microsoft.com/office/drawing/2014/main" id="{39AFBFB5-75A7-487A-9368-8132BD7BAC3D}"/>
              </a:ext>
            </a:extLst>
          </p:cNvPr>
          <p:cNvSpPr/>
          <p:nvPr/>
        </p:nvSpPr>
        <p:spPr>
          <a:xfrm>
            <a:off x="4100798" y="905091"/>
            <a:ext cx="665000" cy="665275"/>
          </a:xfrm>
          <a:custGeom>
            <a:avLst/>
            <a:gdLst/>
            <a:ahLst/>
            <a:cxnLst/>
            <a:rect l="l" t="t" r="r" b="b"/>
            <a:pathLst>
              <a:path w="26600" h="26611" extrusionOk="0">
                <a:moveTo>
                  <a:pt x="13300" y="26610"/>
                </a:moveTo>
                <a:cubicBezTo>
                  <a:pt x="5966" y="26610"/>
                  <a:pt x="1" y="20634"/>
                  <a:pt x="1" y="13299"/>
                </a:cubicBezTo>
                <a:cubicBezTo>
                  <a:pt x="1" y="5965"/>
                  <a:pt x="5966" y="0"/>
                  <a:pt x="13300" y="0"/>
                </a:cubicBezTo>
                <a:cubicBezTo>
                  <a:pt x="20634" y="0"/>
                  <a:pt x="26599" y="5965"/>
                  <a:pt x="26599" y="13299"/>
                </a:cubicBezTo>
                <a:cubicBezTo>
                  <a:pt x="26599" y="20634"/>
                  <a:pt x="20634" y="26610"/>
                  <a:pt x="13300" y="26610"/>
                </a:cubicBezTo>
                <a:close/>
                <a:moveTo>
                  <a:pt x="13300" y="453"/>
                </a:moveTo>
                <a:cubicBezTo>
                  <a:pt x="6216" y="453"/>
                  <a:pt x="453" y="6215"/>
                  <a:pt x="453" y="13299"/>
                </a:cubicBezTo>
                <a:cubicBezTo>
                  <a:pt x="453" y="20384"/>
                  <a:pt x="6216" y="26146"/>
                  <a:pt x="13300" y="26146"/>
                </a:cubicBezTo>
                <a:cubicBezTo>
                  <a:pt x="20384" y="26146"/>
                  <a:pt x="26147" y="20384"/>
                  <a:pt x="26147" y="13299"/>
                </a:cubicBezTo>
                <a:cubicBezTo>
                  <a:pt x="26147" y="6215"/>
                  <a:pt x="20384" y="453"/>
                  <a:pt x="13300" y="453"/>
                </a:cubicBezTo>
                <a:close/>
              </a:path>
            </a:pathLst>
          </a:custGeom>
          <a:solidFill>
            <a:srgbClr val="F5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29;p43">
            <a:extLst>
              <a:ext uri="{FF2B5EF4-FFF2-40B4-BE49-F238E27FC236}">
                <a16:creationId xmlns:a16="http://schemas.microsoft.com/office/drawing/2014/main" id="{E9BC45A4-5F1E-4BBA-B6D2-C71E82A0A394}"/>
              </a:ext>
            </a:extLst>
          </p:cNvPr>
          <p:cNvSpPr/>
          <p:nvPr/>
        </p:nvSpPr>
        <p:spPr>
          <a:xfrm>
            <a:off x="3807623" y="944828"/>
            <a:ext cx="927525" cy="585800"/>
          </a:xfrm>
          <a:custGeom>
            <a:avLst/>
            <a:gdLst/>
            <a:ahLst/>
            <a:cxnLst/>
            <a:rect l="l" t="t" r="r" b="b"/>
            <a:pathLst>
              <a:path w="37101" h="23432" extrusionOk="0">
                <a:moveTo>
                  <a:pt x="25539" y="251"/>
                </a:moveTo>
                <a:cubicBezTo>
                  <a:pt x="19872" y="1"/>
                  <a:pt x="15050" y="3846"/>
                  <a:pt x="13764" y="9073"/>
                </a:cubicBezTo>
                <a:cubicBezTo>
                  <a:pt x="13597" y="9740"/>
                  <a:pt x="12978" y="10216"/>
                  <a:pt x="12288" y="10216"/>
                </a:cubicBezTo>
                <a:lnTo>
                  <a:pt x="6263" y="10216"/>
                </a:lnTo>
                <a:cubicBezTo>
                  <a:pt x="5811" y="10216"/>
                  <a:pt x="5453" y="9847"/>
                  <a:pt x="5453" y="9406"/>
                </a:cubicBezTo>
                <a:lnTo>
                  <a:pt x="5453" y="6870"/>
                </a:lnTo>
                <a:cubicBezTo>
                  <a:pt x="5453" y="6561"/>
                  <a:pt x="5084" y="6406"/>
                  <a:pt x="4858" y="6620"/>
                </a:cubicBezTo>
                <a:lnTo>
                  <a:pt x="441" y="11050"/>
                </a:lnTo>
                <a:cubicBezTo>
                  <a:pt x="0" y="11490"/>
                  <a:pt x="0" y="12193"/>
                  <a:pt x="441" y="12621"/>
                </a:cubicBezTo>
                <a:lnTo>
                  <a:pt x="4858" y="17050"/>
                </a:lnTo>
                <a:cubicBezTo>
                  <a:pt x="5084" y="17265"/>
                  <a:pt x="5453" y="17110"/>
                  <a:pt x="5453" y="16800"/>
                </a:cubicBezTo>
                <a:lnTo>
                  <a:pt x="5453" y="14276"/>
                </a:lnTo>
                <a:cubicBezTo>
                  <a:pt x="5453" y="13824"/>
                  <a:pt x="5811" y="13466"/>
                  <a:pt x="6263" y="13466"/>
                </a:cubicBezTo>
                <a:lnTo>
                  <a:pt x="12288" y="13466"/>
                </a:lnTo>
                <a:cubicBezTo>
                  <a:pt x="13002" y="13466"/>
                  <a:pt x="13609" y="13955"/>
                  <a:pt x="13776" y="14645"/>
                </a:cubicBezTo>
                <a:cubicBezTo>
                  <a:pt x="15026" y="19693"/>
                  <a:pt x="19586" y="23432"/>
                  <a:pt x="25027" y="23432"/>
                </a:cubicBezTo>
                <a:cubicBezTo>
                  <a:pt x="31730" y="23432"/>
                  <a:pt x="37100" y="17753"/>
                  <a:pt x="36588" y="10954"/>
                </a:cubicBezTo>
                <a:cubicBezTo>
                  <a:pt x="36160" y="5144"/>
                  <a:pt x="31373" y="501"/>
                  <a:pt x="25539" y="251"/>
                </a:cubicBezTo>
                <a:close/>
              </a:path>
            </a:pathLst>
          </a:custGeom>
          <a:solidFill>
            <a:srgbClr val="F5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rupo 5">
            <a:extLst>
              <a:ext uri="{FF2B5EF4-FFF2-40B4-BE49-F238E27FC236}">
                <a16:creationId xmlns:a16="http://schemas.microsoft.com/office/drawing/2014/main" id="{2982198F-B207-401A-BA14-E9B749577774}"/>
              </a:ext>
            </a:extLst>
          </p:cNvPr>
          <p:cNvGrpSpPr/>
          <p:nvPr/>
        </p:nvGrpSpPr>
        <p:grpSpPr>
          <a:xfrm>
            <a:off x="4677508" y="833762"/>
            <a:ext cx="3946244" cy="735226"/>
            <a:chOff x="4935828" y="719109"/>
            <a:chExt cx="4208172" cy="492934"/>
          </a:xfrm>
          <a:solidFill>
            <a:srgbClr val="318CB1"/>
          </a:solidFill>
        </p:grpSpPr>
        <p:sp>
          <p:nvSpPr>
            <p:cNvPr id="12" name="Rectángulo: esquinas redondeadas 11">
              <a:extLst>
                <a:ext uri="{FF2B5EF4-FFF2-40B4-BE49-F238E27FC236}">
                  <a16:creationId xmlns:a16="http://schemas.microsoft.com/office/drawing/2014/main" id="{CF3040CF-4F05-4BBB-B16D-B8EA536F7DE3}"/>
                </a:ext>
              </a:extLst>
            </p:cNvPr>
            <p:cNvSpPr/>
            <p:nvPr/>
          </p:nvSpPr>
          <p:spPr>
            <a:xfrm>
              <a:off x="5218206" y="719495"/>
              <a:ext cx="3925794" cy="49254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Flecha: pentágono 4">
              <a:extLst>
                <a:ext uri="{FF2B5EF4-FFF2-40B4-BE49-F238E27FC236}">
                  <a16:creationId xmlns:a16="http://schemas.microsoft.com/office/drawing/2014/main" id="{6FCF0A0C-2B5B-41ED-AD30-EA10946F354D}"/>
                </a:ext>
              </a:extLst>
            </p:cNvPr>
            <p:cNvSpPr/>
            <p:nvPr/>
          </p:nvSpPr>
          <p:spPr>
            <a:xfrm rot="10800000">
              <a:off x="4935828" y="719109"/>
              <a:ext cx="927525" cy="491083"/>
            </a:xfrm>
            <a:prstGeom prst="homePlate">
              <a:avLst>
                <a:gd name="adj" fmla="val 3775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14" name="CuadroTexto 13">
            <a:extLst>
              <a:ext uri="{FF2B5EF4-FFF2-40B4-BE49-F238E27FC236}">
                <a16:creationId xmlns:a16="http://schemas.microsoft.com/office/drawing/2014/main" id="{1CFAC4D8-268F-4DF5-8744-D6CFA1866C4F}"/>
              </a:ext>
            </a:extLst>
          </p:cNvPr>
          <p:cNvSpPr txBox="1"/>
          <p:nvPr/>
        </p:nvSpPr>
        <p:spPr>
          <a:xfrm>
            <a:off x="5173561" y="942470"/>
            <a:ext cx="3031848" cy="593368"/>
          </a:xfrm>
          <a:prstGeom prst="rect">
            <a:avLst/>
          </a:prstGeom>
          <a:noFill/>
        </p:spPr>
        <p:txBody>
          <a:bodyPr wrap="square" rtlCol="0">
            <a:spAutoFit/>
          </a:bodyPr>
          <a:lstStyle/>
          <a:p>
            <a:pPr>
              <a:lnSpc>
                <a:spcPts val="1300"/>
              </a:lnSpc>
            </a:pPr>
            <a:r>
              <a:rPr lang="es-ES" sz="1200" b="1" dirty="0">
                <a:solidFill>
                  <a:srgbClr val="FEEF94"/>
                </a:solidFill>
                <a:effectLst/>
                <a:latin typeface="Red Hat Display" panose="020B0604020202020204" charset="0"/>
                <a:ea typeface="Calibri" panose="020F0502020204030204" pitchFamily="34" charset="0"/>
                <a:cs typeface="Times New Roman" panose="02020603050405020304" pitchFamily="18" charset="0"/>
              </a:rPr>
              <a:t>INICIATIVAS PRODUCTIVAS </a:t>
            </a:r>
            <a:r>
              <a:rPr lang="es-ES" sz="1200" b="1" dirty="0">
                <a:solidFill>
                  <a:schemeClr val="bg1"/>
                </a:solidFill>
                <a:effectLst/>
                <a:latin typeface="Red Hat Display" panose="020B0604020202020204" charset="0"/>
                <a:ea typeface="Calibri" panose="020F0502020204030204" pitchFamily="34" charset="0"/>
                <a:cs typeface="Times New Roman" panose="02020603050405020304" pitchFamily="18" charset="0"/>
              </a:rPr>
              <a:t>DE POBLACIÓN INDÍGENA BOLIVARENSE APOYADAS</a:t>
            </a:r>
          </a:p>
        </p:txBody>
      </p:sp>
      <p:sp>
        <p:nvSpPr>
          <p:cNvPr id="24" name="Rectángulo: esquinas redondeadas 23">
            <a:extLst>
              <a:ext uri="{FF2B5EF4-FFF2-40B4-BE49-F238E27FC236}">
                <a16:creationId xmlns:a16="http://schemas.microsoft.com/office/drawing/2014/main" id="{9E902D80-3423-46F9-B1B2-50CEE4B7974E}"/>
              </a:ext>
            </a:extLst>
          </p:cNvPr>
          <p:cNvSpPr/>
          <p:nvPr/>
        </p:nvSpPr>
        <p:spPr>
          <a:xfrm>
            <a:off x="4786808" y="2153905"/>
            <a:ext cx="6077188" cy="614833"/>
          </a:xfrm>
          <a:prstGeom prst="roundRect">
            <a:avLst>
              <a:gd name="adj" fmla="val 50000"/>
            </a:avLst>
          </a:prstGeom>
          <a:solidFill>
            <a:srgbClr val="318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57" name="Imagen 56">
            <a:extLst>
              <a:ext uri="{FF2B5EF4-FFF2-40B4-BE49-F238E27FC236}">
                <a16:creationId xmlns:a16="http://schemas.microsoft.com/office/drawing/2014/main" id="{A43448DC-6032-4472-A251-81A73F68747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006420" y="4512158"/>
            <a:ext cx="1510561" cy="432000"/>
          </a:xfrm>
          <a:prstGeom prst="rect">
            <a:avLst/>
          </a:prstGeom>
        </p:spPr>
      </p:pic>
      <p:sp>
        <p:nvSpPr>
          <p:cNvPr id="58" name="CuadroTexto 57">
            <a:extLst>
              <a:ext uri="{FF2B5EF4-FFF2-40B4-BE49-F238E27FC236}">
                <a16:creationId xmlns:a16="http://schemas.microsoft.com/office/drawing/2014/main" id="{E894312D-56BC-4EB2-B025-7215211F847C}"/>
              </a:ext>
            </a:extLst>
          </p:cNvPr>
          <p:cNvSpPr txBox="1"/>
          <p:nvPr/>
        </p:nvSpPr>
        <p:spPr>
          <a:xfrm>
            <a:off x="5173561" y="1674359"/>
            <a:ext cx="3753445" cy="1056700"/>
          </a:xfrm>
          <a:prstGeom prst="rect">
            <a:avLst/>
          </a:prstGeom>
          <a:noFill/>
        </p:spPr>
        <p:txBody>
          <a:bodyPr wrap="square" rtlCol="0">
            <a:spAutoFit/>
          </a:bodyPr>
          <a:lstStyle/>
          <a:p>
            <a:r>
              <a:rPr lang="es-ES" sz="1200" dirty="0">
                <a:solidFill>
                  <a:schemeClr val="bg1"/>
                </a:solidFill>
                <a:latin typeface="Red Hat Display" panose="020B0604020202020204" charset="0"/>
                <a:ea typeface="Calibri" panose="020F0502020204030204" pitchFamily="34" charset="0"/>
                <a:cs typeface="Times New Roman" panose="02020603050405020304" pitchFamily="18" charset="0"/>
              </a:rPr>
              <a:t>Iniciativas productivas de población indígena bolivarense apoyadas</a:t>
            </a:r>
          </a:p>
          <a:p>
            <a:endParaRPr lang="es-ES" sz="1200" dirty="0">
              <a:solidFill>
                <a:schemeClr val="bg1"/>
              </a:solidFill>
              <a:latin typeface="Red Hat Display" panose="020B0604020202020204" charset="0"/>
              <a:ea typeface="Calibri" panose="020F0502020204030204" pitchFamily="34" charset="0"/>
              <a:cs typeface="Times New Roman" panose="02020603050405020304" pitchFamily="18" charset="0"/>
            </a:endParaRPr>
          </a:p>
          <a:p>
            <a:pPr>
              <a:lnSpc>
                <a:spcPts val="1600"/>
              </a:lnSpc>
            </a:pPr>
            <a:r>
              <a:rPr lang="es-ES" sz="1600" dirty="0">
                <a:solidFill>
                  <a:schemeClr val="bg1"/>
                </a:solidFill>
                <a:latin typeface="Poetsen One" panose="020108030300000D0203" pitchFamily="2" charset="0"/>
                <a:ea typeface="Calibri" panose="020F0502020204030204" pitchFamily="34" charset="0"/>
                <a:cs typeface="Times New Roman" panose="02020603050405020304" pitchFamily="18" charset="0"/>
              </a:rPr>
              <a:t>2da Feria </a:t>
            </a:r>
            <a:r>
              <a:rPr lang="es-ES" sz="1600" dirty="0">
                <a:solidFill>
                  <a:srgbClr val="F99999"/>
                </a:solidFill>
                <a:latin typeface="Poetsen One" panose="020108030300000D0203" pitchFamily="2" charset="0"/>
                <a:ea typeface="Calibri" panose="020F0502020204030204" pitchFamily="34" charset="0"/>
                <a:cs typeface="Times New Roman" panose="02020603050405020304" pitchFamily="18" charset="0"/>
              </a:rPr>
              <a:t>Plaza Emprende </a:t>
            </a:r>
            <a:r>
              <a:rPr lang="es-ES" sz="1600" dirty="0">
                <a:solidFill>
                  <a:schemeClr val="bg1"/>
                </a:solidFill>
                <a:latin typeface="Poetsen One" panose="020108030300000D0203" pitchFamily="2" charset="0"/>
                <a:ea typeface="Calibri" panose="020F0502020204030204" pitchFamily="34" charset="0"/>
                <a:cs typeface="Times New Roman" panose="02020603050405020304" pitchFamily="18" charset="0"/>
              </a:rPr>
              <a:t>en el Centro Comercial </a:t>
            </a:r>
            <a:r>
              <a:rPr lang="es-ES" sz="1600" dirty="0" err="1">
                <a:solidFill>
                  <a:schemeClr val="bg1"/>
                </a:solidFill>
                <a:latin typeface="Poetsen One" panose="020108030300000D0203" pitchFamily="2" charset="0"/>
                <a:ea typeface="Calibri" panose="020F0502020204030204" pitchFamily="34" charset="0"/>
                <a:cs typeface="Times New Roman" panose="02020603050405020304" pitchFamily="18" charset="0"/>
              </a:rPr>
              <a:t>Mallplaza</a:t>
            </a:r>
            <a:r>
              <a:rPr lang="es-ES" sz="1600" dirty="0">
                <a:solidFill>
                  <a:schemeClr val="bg1"/>
                </a:solidFill>
                <a:latin typeface="Poetsen One" panose="020108030300000D0203" pitchFamily="2" charset="0"/>
                <a:ea typeface="Calibri" panose="020F0502020204030204" pitchFamily="34" charset="0"/>
                <a:cs typeface="Times New Roman" panose="02020603050405020304" pitchFamily="18" charset="0"/>
              </a:rPr>
              <a:t> 2021</a:t>
            </a:r>
          </a:p>
        </p:txBody>
      </p:sp>
      <p:sp>
        <p:nvSpPr>
          <p:cNvPr id="16" name="CuadroTexto 15">
            <a:extLst>
              <a:ext uri="{FF2B5EF4-FFF2-40B4-BE49-F238E27FC236}">
                <a16:creationId xmlns:a16="http://schemas.microsoft.com/office/drawing/2014/main" id="{C9021B72-E24A-44DE-B0B0-30D6048E96E5}"/>
              </a:ext>
            </a:extLst>
          </p:cNvPr>
          <p:cNvSpPr txBox="1"/>
          <p:nvPr/>
        </p:nvSpPr>
        <p:spPr>
          <a:xfrm>
            <a:off x="5198730" y="2897989"/>
            <a:ext cx="3753445" cy="738664"/>
          </a:xfrm>
          <a:prstGeom prst="rect">
            <a:avLst/>
          </a:prstGeom>
          <a:noFill/>
        </p:spPr>
        <p:txBody>
          <a:bodyPr wrap="square" rtlCol="0">
            <a:spAutoFit/>
          </a:bodyPr>
          <a:lstStyle/>
          <a:p>
            <a:r>
              <a:rPr lang="es-ES" sz="1200" dirty="0">
                <a:solidFill>
                  <a:schemeClr val="bg1"/>
                </a:solidFill>
                <a:latin typeface="Red Hat Display" panose="020B0604020202020204" charset="0"/>
                <a:ea typeface="Calibri" panose="020F0502020204030204" pitchFamily="34" charset="0"/>
                <a:cs typeface="Times New Roman" panose="02020603050405020304" pitchFamily="18" charset="0"/>
              </a:rPr>
              <a:t>Apoyo a los emprendimientos de la población indígena:</a:t>
            </a:r>
          </a:p>
          <a:p>
            <a:r>
              <a:rPr lang="es-ES" sz="1200" dirty="0">
                <a:solidFill>
                  <a:schemeClr val="bg1"/>
                </a:solidFill>
                <a:latin typeface="Red Hat Display" panose="020B0604020202020204" charset="0"/>
                <a:ea typeface="Calibri" panose="020F0502020204030204" pitchFamily="34" charset="0"/>
                <a:cs typeface="Times New Roman" panose="02020603050405020304" pitchFamily="18" charset="0"/>
              </a:rPr>
              <a:t> </a:t>
            </a:r>
            <a:r>
              <a:rPr lang="es-ES" sz="1800" dirty="0">
                <a:solidFill>
                  <a:schemeClr val="bg1"/>
                </a:solidFill>
                <a:latin typeface="Poetsen One" panose="020108030300000D0203" pitchFamily="2" charset="0"/>
                <a:ea typeface="Calibri" panose="020F0502020204030204" pitchFamily="34" charset="0"/>
                <a:cs typeface="Times New Roman" panose="02020603050405020304" pitchFamily="18" charset="0"/>
              </a:rPr>
              <a:t>Diseño Arte Zenú - Arjona </a:t>
            </a:r>
          </a:p>
        </p:txBody>
      </p:sp>
      <p:sp>
        <p:nvSpPr>
          <p:cNvPr id="18" name="Rectángulo: esquinas redondeadas 17">
            <a:extLst>
              <a:ext uri="{FF2B5EF4-FFF2-40B4-BE49-F238E27FC236}">
                <a16:creationId xmlns:a16="http://schemas.microsoft.com/office/drawing/2014/main" id="{DA701A5C-E409-4F0B-A6AA-03C31708E5D5}"/>
              </a:ext>
            </a:extLst>
          </p:cNvPr>
          <p:cNvSpPr/>
          <p:nvPr/>
        </p:nvSpPr>
        <p:spPr>
          <a:xfrm>
            <a:off x="4297181" y="3757882"/>
            <a:ext cx="5274039" cy="492548"/>
          </a:xfrm>
          <a:prstGeom prst="roundRect">
            <a:avLst>
              <a:gd name="adj" fmla="val 50000"/>
            </a:avLst>
          </a:prstGeom>
          <a:solidFill>
            <a:srgbClr val="C2E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CuadroTexto 18">
            <a:extLst>
              <a:ext uri="{FF2B5EF4-FFF2-40B4-BE49-F238E27FC236}">
                <a16:creationId xmlns:a16="http://schemas.microsoft.com/office/drawing/2014/main" id="{719D84A6-D5B6-4906-BF58-84B9189C8EAF}"/>
              </a:ext>
            </a:extLst>
          </p:cNvPr>
          <p:cNvSpPr txBox="1"/>
          <p:nvPr/>
        </p:nvSpPr>
        <p:spPr>
          <a:xfrm>
            <a:off x="5150669" y="3928014"/>
            <a:ext cx="3609806" cy="289182"/>
          </a:xfrm>
          <a:prstGeom prst="rect">
            <a:avLst/>
          </a:prstGeom>
          <a:noFill/>
        </p:spPr>
        <p:txBody>
          <a:bodyPr wrap="square" rtlCol="0">
            <a:spAutoFit/>
          </a:bodyPr>
          <a:lstStyle/>
          <a:p>
            <a:pPr>
              <a:lnSpc>
                <a:spcPts val="1300"/>
              </a:lnSpc>
            </a:pPr>
            <a:r>
              <a:rPr lang="es-ES" sz="2800" dirty="0">
                <a:solidFill>
                  <a:srgbClr val="002060"/>
                </a:solidFill>
                <a:effectLst/>
                <a:latin typeface="Poetsen One" panose="020108030300000D0203" pitchFamily="2" charset="0"/>
                <a:ea typeface="Calibri" panose="020F0502020204030204" pitchFamily="34" charset="0"/>
                <a:cs typeface="Times New Roman" panose="02020603050405020304" pitchFamily="18" charset="0"/>
              </a:rPr>
              <a:t>6 </a:t>
            </a:r>
            <a:r>
              <a:rPr lang="es-ES" sz="2000" dirty="0">
                <a:solidFill>
                  <a:schemeClr val="bg1"/>
                </a:solidFill>
                <a:effectLst/>
                <a:latin typeface="Poetsen One" panose="020108030300000D0203" pitchFamily="2" charset="0"/>
                <a:ea typeface="Calibri" panose="020F0502020204030204" pitchFamily="34" charset="0"/>
                <a:cs typeface="Times New Roman" panose="02020603050405020304" pitchFamily="18" charset="0"/>
              </a:rPr>
              <a:t>familias beneficiadas </a:t>
            </a:r>
          </a:p>
        </p:txBody>
      </p:sp>
      <p:grpSp>
        <p:nvGrpSpPr>
          <p:cNvPr id="20" name="Grupo 19">
            <a:extLst>
              <a:ext uri="{FF2B5EF4-FFF2-40B4-BE49-F238E27FC236}">
                <a16:creationId xmlns:a16="http://schemas.microsoft.com/office/drawing/2014/main" id="{C4E19C0A-DFAC-49A0-A24B-B6410BD86B0C}"/>
              </a:ext>
            </a:extLst>
          </p:cNvPr>
          <p:cNvGrpSpPr/>
          <p:nvPr/>
        </p:nvGrpSpPr>
        <p:grpSpPr>
          <a:xfrm>
            <a:off x="4425562" y="3652040"/>
            <a:ext cx="690094" cy="690094"/>
            <a:chOff x="4403077" y="3942413"/>
            <a:chExt cx="690094" cy="690094"/>
          </a:xfrm>
        </p:grpSpPr>
        <p:sp>
          <p:nvSpPr>
            <p:cNvPr id="21" name="Elipse 20">
              <a:extLst>
                <a:ext uri="{FF2B5EF4-FFF2-40B4-BE49-F238E27FC236}">
                  <a16:creationId xmlns:a16="http://schemas.microsoft.com/office/drawing/2014/main" id="{0AA69767-1676-4853-A573-9CA423F061B7}"/>
                </a:ext>
              </a:extLst>
            </p:cNvPr>
            <p:cNvSpPr/>
            <p:nvPr/>
          </p:nvSpPr>
          <p:spPr>
            <a:xfrm>
              <a:off x="4403077" y="3942413"/>
              <a:ext cx="690094" cy="690094"/>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Google Shape;795;p49">
              <a:extLst>
                <a:ext uri="{FF2B5EF4-FFF2-40B4-BE49-F238E27FC236}">
                  <a16:creationId xmlns:a16="http://schemas.microsoft.com/office/drawing/2014/main" id="{E3944856-1325-451E-992F-E2BC024D39EE}"/>
                </a:ext>
              </a:extLst>
            </p:cNvPr>
            <p:cNvSpPr/>
            <p:nvPr/>
          </p:nvSpPr>
          <p:spPr>
            <a:xfrm>
              <a:off x="4587935" y="4118572"/>
              <a:ext cx="320378" cy="337776"/>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31191883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Shape 135"/>
        <p:cNvGrpSpPr/>
        <p:nvPr/>
      </p:nvGrpSpPr>
      <p:grpSpPr>
        <a:xfrm>
          <a:off x="0" y="0"/>
          <a:ext cx="0" cy="0"/>
          <a:chOff x="0" y="0"/>
          <a:chExt cx="0" cy="0"/>
        </a:xfrm>
      </p:grpSpPr>
      <p:sp>
        <p:nvSpPr>
          <p:cNvPr id="150" name="Google Shape;150;p18"/>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56</a:t>
            </a:fld>
            <a:endParaRPr dirty="0"/>
          </a:p>
        </p:txBody>
      </p:sp>
      <p:sp>
        <p:nvSpPr>
          <p:cNvPr id="2" name="Rectángulo 1">
            <a:extLst>
              <a:ext uri="{FF2B5EF4-FFF2-40B4-BE49-F238E27FC236}">
                <a16:creationId xmlns:a16="http://schemas.microsoft.com/office/drawing/2014/main" id="{08E4A986-4ABB-44DC-AE1E-579108755719}"/>
              </a:ext>
            </a:extLst>
          </p:cNvPr>
          <p:cNvSpPr/>
          <p:nvPr/>
        </p:nvSpPr>
        <p:spPr>
          <a:xfrm>
            <a:off x="375463" y="522929"/>
            <a:ext cx="134523" cy="74951"/>
          </a:xfrm>
          <a:prstGeom prst="rect">
            <a:avLst/>
          </a:prstGeom>
          <a:solidFill>
            <a:srgbClr val="FEEF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3" name="Google Shape;1327;p43">
            <a:extLst>
              <a:ext uri="{FF2B5EF4-FFF2-40B4-BE49-F238E27FC236}">
                <a16:creationId xmlns:a16="http://schemas.microsoft.com/office/drawing/2014/main" id="{34B25EF5-293B-4856-95A4-42A5745625AF}"/>
              </a:ext>
            </a:extLst>
          </p:cNvPr>
          <p:cNvSpPr/>
          <p:nvPr/>
        </p:nvSpPr>
        <p:spPr>
          <a:xfrm>
            <a:off x="4065673" y="1198985"/>
            <a:ext cx="735250" cy="735225"/>
          </a:xfrm>
          <a:custGeom>
            <a:avLst/>
            <a:gdLst/>
            <a:ahLst/>
            <a:cxnLst/>
            <a:rect l="l" t="t" r="r" b="b"/>
            <a:pathLst>
              <a:path w="29410" h="29409" extrusionOk="0">
                <a:moveTo>
                  <a:pt x="14705" y="0"/>
                </a:moveTo>
                <a:cubicBezTo>
                  <a:pt x="6585" y="0"/>
                  <a:pt x="1" y="6584"/>
                  <a:pt x="1" y="14704"/>
                </a:cubicBezTo>
                <a:cubicBezTo>
                  <a:pt x="1" y="22824"/>
                  <a:pt x="6585" y="29409"/>
                  <a:pt x="14705" y="29409"/>
                </a:cubicBezTo>
                <a:cubicBezTo>
                  <a:pt x="22825" y="29409"/>
                  <a:pt x="29409" y="22824"/>
                  <a:pt x="29409" y="14704"/>
                </a:cubicBezTo>
                <a:cubicBezTo>
                  <a:pt x="29409" y="6584"/>
                  <a:pt x="22825" y="0"/>
                  <a:pt x="147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28;p43">
            <a:extLst>
              <a:ext uri="{FF2B5EF4-FFF2-40B4-BE49-F238E27FC236}">
                <a16:creationId xmlns:a16="http://schemas.microsoft.com/office/drawing/2014/main" id="{39AFBFB5-75A7-487A-9368-8132BD7BAC3D}"/>
              </a:ext>
            </a:extLst>
          </p:cNvPr>
          <p:cNvSpPr/>
          <p:nvPr/>
        </p:nvSpPr>
        <p:spPr>
          <a:xfrm>
            <a:off x="4100798" y="1233960"/>
            <a:ext cx="665000" cy="665275"/>
          </a:xfrm>
          <a:custGeom>
            <a:avLst/>
            <a:gdLst/>
            <a:ahLst/>
            <a:cxnLst/>
            <a:rect l="l" t="t" r="r" b="b"/>
            <a:pathLst>
              <a:path w="26600" h="26611" extrusionOk="0">
                <a:moveTo>
                  <a:pt x="13300" y="26610"/>
                </a:moveTo>
                <a:cubicBezTo>
                  <a:pt x="5966" y="26610"/>
                  <a:pt x="1" y="20634"/>
                  <a:pt x="1" y="13299"/>
                </a:cubicBezTo>
                <a:cubicBezTo>
                  <a:pt x="1" y="5965"/>
                  <a:pt x="5966" y="0"/>
                  <a:pt x="13300" y="0"/>
                </a:cubicBezTo>
                <a:cubicBezTo>
                  <a:pt x="20634" y="0"/>
                  <a:pt x="26599" y="5965"/>
                  <a:pt x="26599" y="13299"/>
                </a:cubicBezTo>
                <a:cubicBezTo>
                  <a:pt x="26599" y="20634"/>
                  <a:pt x="20634" y="26610"/>
                  <a:pt x="13300" y="26610"/>
                </a:cubicBezTo>
                <a:close/>
                <a:moveTo>
                  <a:pt x="13300" y="453"/>
                </a:moveTo>
                <a:cubicBezTo>
                  <a:pt x="6216" y="453"/>
                  <a:pt x="453" y="6215"/>
                  <a:pt x="453" y="13299"/>
                </a:cubicBezTo>
                <a:cubicBezTo>
                  <a:pt x="453" y="20384"/>
                  <a:pt x="6216" y="26146"/>
                  <a:pt x="13300" y="26146"/>
                </a:cubicBezTo>
                <a:cubicBezTo>
                  <a:pt x="20384" y="26146"/>
                  <a:pt x="26147" y="20384"/>
                  <a:pt x="26147" y="13299"/>
                </a:cubicBezTo>
                <a:cubicBezTo>
                  <a:pt x="26147" y="6215"/>
                  <a:pt x="20384" y="453"/>
                  <a:pt x="13300" y="453"/>
                </a:cubicBezTo>
                <a:close/>
              </a:path>
            </a:pathLst>
          </a:custGeom>
          <a:solidFill>
            <a:srgbClr val="C2E4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rupo 5">
            <a:extLst>
              <a:ext uri="{FF2B5EF4-FFF2-40B4-BE49-F238E27FC236}">
                <a16:creationId xmlns:a16="http://schemas.microsoft.com/office/drawing/2014/main" id="{2982198F-B207-401A-BA14-E9B749577774}"/>
              </a:ext>
            </a:extLst>
          </p:cNvPr>
          <p:cNvGrpSpPr/>
          <p:nvPr/>
        </p:nvGrpSpPr>
        <p:grpSpPr>
          <a:xfrm>
            <a:off x="4672138" y="1166361"/>
            <a:ext cx="3946244" cy="754794"/>
            <a:chOff x="4935828" y="719495"/>
            <a:chExt cx="4208172" cy="492548"/>
          </a:xfrm>
          <a:solidFill>
            <a:srgbClr val="318CB1"/>
          </a:solidFill>
        </p:grpSpPr>
        <p:sp>
          <p:nvSpPr>
            <p:cNvPr id="12" name="Rectángulo: esquinas redondeadas 11">
              <a:extLst>
                <a:ext uri="{FF2B5EF4-FFF2-40B4-BE49-F238E27FC236}">
                  <a16:creationId xmlns:a16="http://schemas.microsoft.com/office/drawing/2014/main" id="{CF3040CF-4F05-4BBB-B16D-B8EA536F7DE3}"/>
                </a:ext>
              </a:extLst>
            </p:cNvPr>
            <p:cNvSpPr/>
            <p:nvPr/>
          </p:nvSpPr>
          <p:spPr>
            <a:xfrm>
              <a:off x="5218206" y="719495"/>
              <a:ext cx="3925794" cy="49254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Flecha: pentágono 4">
              <a:extLst>
                <a:ext uri="{FF2B5EF4-FFF2-40B4-BE49-F238E27FC236}">
                  <a16:creationId xmlns:a16="http://schemas.microsoft.com/office/drawing/2014/main" id="{6FCF0A0C-2B5B-41ED-AD30-EA10946F354D}"/>
                </a:ext>
              </a:extLst>
            </p:cNvPr>
            <p:cNvSpPr/>
            <p:nvPr/>
          </p:nvSpPr>
          <p:spPr>
            <a:xfrm rot="10800000">
              <a:off x="4935828" y="720959"/>
              <a:ext cx="927525" cy="491083"/>
            </a:xfrm>
            <a:prstGeom prst="homePlate">
              <a:avLst>
                <a:gd name="adj" fmla="val 3775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14" name="CuadroTexto 13">
            <a:extLst>
              <a:ext uri="{FF2B5EF4-FFF2-40B4-BE49-F238E27FC236}">
                <a16:creationId xmlns:a16="http://schemas.microsoft.com/office/drawing/2014/main" id="{1CFAC4D8-268F-4DF5-8744-D6CFA1866C4F}"/>
              </a:ext>
            </a:extLst>
          </p:cNvPr>
          <p:cNvSpPr txBox="1"/>
          <p:nvPr/>
        </p:nvSpPr>
        <p:spPr>
          <a:xfrm>
            <a:off x="4978325" y="1189660"/>
            <a:ext cx="3423663" cy="759182"/>
          </a:xfrm>
          <a:prstGeom prst="rect">
            <a:avLst/>
          </a:prstGeom>
          <a:noFill/>
        </p:spPr>
        <p:txBody>
          <a:bodyPr wrap="square" rtlCol="0">
            <a:spAutoFit/>
          </a:bodyPr>
          <a:lstStyle/>
          <a:p>
            <a:pPr>
              <a:lnSpc>
                <a:spcPts val="1300"/>
              </a:lnSpc>
            </a:pPr>
            <a:r>
              <a:rPr lang="es-ES" sz="1100" b="1" dirty="0">
                <a:solidFill>
                  <a:schemeClr val="bg1"/>
                </a:solidFill>
                <a:effectLst/>
                <a:latin typeface="Red Hat Display" panose="020B0604020202020204" charset="0"/>
                <a:ea typeface="Calibri" panose="020F0502020204030204" pitchFamily="34" charset="0"/>
                <a:cs typeface="Times New Roman" panose="02020603050405020304" pitchFamily="18" charset="0"/>
              </a:rPr>
              <a:t>EVENTOS PARA</a:t>
            </a:r>
            <a:r>
              <a:rPr lang="es-ES" sz="1100" b="1" dirty="0">
                <a:solidFill>
                  <a:srgbClr val="FEEF94"/>
                </a:solidFill>
                <a:effectLst/>
                <a:latin typeface="Red Hat Display" panose="020B0604020202020204" charset="0"/>
                <a:ea typeface="Calibri" panose="020F0502020204030204" pitchFamily="34" charset="0"/>
                <a:cs typeface="Times New Roman" panose="02020603050405020304" pitchFamily="18" charset="0"/>
              </a:rPr>
              <a:t> VISIBILIZAR LAS MANIFESTACIONES ARTÍSTICAS Y CULTURALES </a:t>
            </a:r>
            <a:r>
              <a:rPr lang="es-ES" sz="1100" b="1" dirty="0">
                <a:solidFill>
                  <a:schemeClr val="bg1"/>
                </a:solidFill>
                <a:effectLst/>
                <a:latin typeface="Red Hat Display" panose="020B0604020202020204" charset="0"/>
                <a:ea typeface="Calibri" panose="020F0502020204030204" pitchFamily="34" charset="0"/>
                <a:cs typeface="Times New Roman" panose="02020603050405020304" pitchFamily="18" charset="0"/>
              </a:rPr>
              <a:t>DE POBLACIÓN RURAL EN EL DEPARTAMENTO DE BOLÍVAR.</a:t>
            </a:r>
          </a:p>
        </p:txBody>
      </p:sp>
      <p:pic>
        <p:nvPicPr>
          <p:cNvPr id="57" name="Imagen 56">
            <a:extLst>
              <a:ext uri="{FF2B5EF4-FFF2-40B4-BE49-F238E27FC236}">
                <a16:creationId xmlns:a16="http://schemas.microsoft.com/office/drawing/2014/main" id="{A43448DC-6032-4472-A251-81A73F68747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006420" y="4512158"/>
            <a:ext cx="1510561" cy="432000"/>
          </a:xfrm>
          <a:prstGeom prst="rect">
            <a:avLst/>
          </a:prstGeom>
        </p:spPr>
      </p:pic>
      <p:sp>
        <p:nvSpPr>
          <p:cNvPr id="58" name="CuadroTexto 57">
            <a:extLst>
              <a:ext uri="{FF2B5EF4-FFF2-40B4-BE49-F238E27FC236}">
                <a16:creationId xmlns:a16="http://schemas.microsoft.com/office/drawing/2014/main" id="{E894312D-56BC-4EB2-B025-7215211F847C}"/>
              </a:ext>
            </a:extLst>
          </p:cNvPr>
          <p:cNvSpPr txBox="1"/>
          <p:nvPr/>
        </p:nvSpPr>
        <p:spPr>
          <a:xfrm>
            <a:off x="4864937" y="2252776"/>
            <a:ext cx="3753445" cy="523220"/>
          </a:xfrm>
          <a:prstGeom prst="rect">
            <a:avLst/>
          </a:prstGeom>
          <a:noFill/>
        </p:spPr>
        <p:txBody>
          <a:bodyPr wrap="square" rtlCol="0">
            <a:spAutoFit/>
          </a:bodyPr>
          <a:lstStyle/>
          <a:p>
            <a:r>
              <a:rPr lang="es-ES" dirty="0">
                <a:solidFill>
                  <a:schemeClr val="bg1"/>
                </a:solidFill>
                <a:latin typeface="Poetsen One" panose="020108030300000D0203" pitchFamily="2" charset="0"/>
                <a:ea typeface="Calibri" panose="020F0502020204030204" pitchFamily="34" charset="0"/>
                <a:cs typeface="Times New Roman" panose="02020603050405020304" pitchFamily="18" charset="0"/>
              </a:rPr>
              <a:t>Cultura en Movimiento</a:t>
            </a:r>
            <a:r>
              <a:rPr lang="es-ES" dirty="0">
                <a:solidFill>
                  <a:schemeClr val="bg1"/>
                </a:solidFill>
                <a:latin typeface="Red Hat Display" panose="020B0604020202020204" charset="0"/>
                <a:ea typeface="Calibri" panose="020F0502020204030204" pitchFamily="34" charset="0"/>
                <a:cs typeface="Times New Roman" panose="02020603050405020304" pitchFamily="18" charset="0"/>
              </a:rPr>
              <a:t> en los municipios:</a:t>
            </a:r>
          </a:p>
          <a:p>
            <a:endParaRPr lang="es-ES" dirty="0">
              <a:solidFill>
                <a:schemeClr val="bg1"/>
              </a:solidFill>
              <a:latin typeface="Red Hat Display" panose="020B0604020202020204" charset="0"/>
              <a:ea typeface="Calibri" panose="020F0502020204030204" pitchFamily="34" charset="0"/>
              <a:cs typeface="Times New Roman" panose="02020603050405020304" pitchFamily="18" charset="0"/>
            </a:endParaRPr>
          </a:p>
        </p:txBody>
      </p:sp>
      <p:sp>
        <p:nvSpPr>
          <p:cNvPr id="19" name="Rectángulo: esquinas redondeadas 18">
            <a:extLst>
              <a:ext uri="{FF2B5EF4-FFF2-40B4-BE49-F238E27FC236}">
                <a16:creationId xmlns:a16="http://schemas.microsoft.com/office/drawing/2014/main" id="{281C1BD3-C6A6-4BC9-BDD4-7D0E53A4FEC8}"/>
              </a:ext>
            </a:extLst>
          </p:cNvPr>
          <p:cNvSpPr/>
          <p:nvPr/>
        </p:nvSpPr>
        <p:spPr>
          <a:xfrm>
            <a:off x="4870728" y="2741390"/>
            <a:ext cx="3153132" cy="271018"/>
          </a:xfrm>
          <a:prstGeom prst="roundRect">
            <a:avLst>
              <a:gd name="adj" fmla="val 50000"/>
            </a:avLst>
          </a:prstGeom>
          <a:solidFill>
            <a:srgbClr val="318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Rectángulo: esquinas redondeadas 19">
            <a:extLst>
              <a:ext uri="{FF2B5EF4-FFF2-40B4-BE49-F238E27FC236}">
                <a16:creationId xmlns:a16="http://schemas.microsoft.com/office/drawing/2014/main" id="{DFBD1439-ED1C-413D-A3F9-ACF6C5F0A736}"/>
              </a:ext>
            </a:extLst>
          </p:cNvPr>
          <p:cNvSpPr/>
          <p:nvPr/>
        </p:nvSpPr>
        <p:spPr>
          <a:xfrm>
            <a:off x="4870728" y="3062804"/>
            <a:ext cx="2165672" cy="271018"/>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1" name="Rectángulo: esquinas redondeadas 20">
            <a:extLst>
              <a:ext uri="{FF2B5EF4-FFF2-40B4-BE49-F238E27FC236}">
                <a16:creationId xmlns:a16="http://schemas.microsoft.com/office/drawing/2014/main" id="{47A2E3B7-311C-441B-A37B-C905F9E560DC}"/>
              </a:ext>
            </a:extLst>
          </p:cNvPr>
          <p:cNvSpPr/>
          <p:nvPr/>
        </p:nvSpPr>
        <p:spPr>
          <a:xfrm>
            <a:off x="4870728" y="3384218"/>
            <a:ext cx="3153132" cy="271018"/>
          </a:xfrm>
          <a:prstGeom prst="roundRect">
            <a:avLst>
              <a:gd name="adj" fmla="val 50000"/>
            </a:avLst>
          </a:prstGeom>
          <a:solidFill>
            <a:srgbClr val="318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Rectángulo: esquinas redondeadas 21">
            <a:extLst>
              <a:ext uri="{FF2B5EF4-FFF2-40B4-BE49-F238E27FC236}">
                <a16:creationId xmlns:a16="http://schemas.microsoft.com/office/drawing/2014/main" id="{A85C140E-DFC5-447E-86F2-702B8ED7C6E8}"/>
              </a:ext>
            </a:extLst>
          </p:cNvPr>
          <p:cNvSpPr/>
          <p:nvPr/>
        </p:nvSpPr>
        <p:spPr>
          <a:xfrm>
            <a:off x="4870728" y="3705632"/>
            <a:ext cx="3305532" cy="271018"/>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CuadroTexto 17">
            <a:extLst>
              <a:ext uri="{FF2B5EF4-FFF2-40B4-BE49-F238E27FC236}">
                <a16:creationId xmlns:a16="http://schemas.microsoft.com/office/drawing/2014/main" id="{FD2BE580-CA79-4C06-88EF-94A7EE9E1DC9}"/>
              </a:ext>
            </a:extLst>
          </p:cNvPr>
          <p:cNvSpPr txBox="1"/>
          <p:nvPr/>
        </p:nvSpPr>
        <p:spPr>
          <a:xfrm>
            <a:off x="4978325" y="2648028"/>
            <a:ext cx="4572000" cy="1340110"/>
          </a:xfrm>
          <a:prstGeom prst="rect">
            <a:avLst/>
          </a:prstGeom>
          <a:noFill/>
        </p:spPr>
        <p:txBody>
          <a:bodyPr wrap="square">
            <a:spAutoFit/>
          </a:bodyPr>
          <a:lstStyle/>
          <a:p>
            <a:pPr>
              <a:lnSpc>
                <a:spcPct val="150000"/>
              </a:lnSpc>
            </a:pPr>
            <a:r>
              <a:rPr lang="es-ES" sz="1400" dirty="0">
                <a:solidFill>
                  <a:schemeClr val="bg1"/>
                </a:solidFill>
                <a:latin typeface="Poetsen One" panose="020108030300000D0203" pitchFamily="2" charset="0"/>
                <a:ea typeface="Calibri" panose="020F0502020204030204" pitchFamily="34" charset="0"/>
                <a:cs typeface="Times New Roman" panose="02020603050405020304" pitchFamily="18" charset="0"/>
              </a:rPr>
              <a:t>Macayepo - El Carmen de Bolívar</a:t>
            </a:r>
          </a:p>
          <a:p>
            <a:pPr>
              <a:lnSpc>
                <a:spcPct val="150000"/>
              </a:lnSpc>
            </a:pPr>
            <a:r>
              <a:rPr lang="es-ES" sz="1400" dirty="0" err="1">
                <a:solidFill>
                  <a:schemeClr val="bg1"/>
                </a:solidFill>
                <a:latin typeface="Poetsen One" panose="020108030300000D0203" pitchFamily="2" charset="0"/>
                <a:ea typeface="Calibri" panose="020F0502020204030204" pitchFamily="34" charset="0"/>
                <a:cs typeface="Times New Roman" panose="02020603050405020304" pitchFamily="18" charset="0"/>
              </a:rPr>
              <a:t>Zipacoa</a:t>
            </a:r>
            <a:r>
              <a:rPr lang="es-ES" sz="1400" dirty="0">
                <a:solidFill>
                  <a:schemeClr val="bg1"/>
                </a:solidFill>
                <a:latin typeface="Poetsen One" panose="020108030300000D0203" pitchFamily="2" charset="0"/>
                <a:ea typeface="Calibri" panose="020F0502020204030204" pitchFamily="34" charset="0"/>
                <a:cs typeface="Times New Roman" panose="02020603050405020304" pitchFamily="18" charset="0"/>
              </a:rPr>
              <a:t> - Villanueva</a:t>
            </a:r>
          </a:p>
          <a:p>
            <a:pPr>
              <a:lnSpc>
                <a:spcPct val="150000"/>
              </a:lnSpc>
            </a:pPr>
            <a:r>
              <a:rPr lang="es-ES" sz="1400" dirty="0">
                <a:solidFill>
                  <a:schemeClr val="bg1"/>
                </a:solidFill>
                <a:latin typeface="Poetsen One" panose="020108030300000D0203" pitchFamily="2" charset="0"/>
                <a:ea typeface="Calibri" panose="020F0502020204030204" pitchFamily="34" charset="0"/>
                <a:cs typeface="Times New Roman" panose="02020603050405020304" pitchFamily="18" charset="0"/>
              </a:rPr>
              <a:t>San José de Playón - María La Baja</a:t>
            </a:r>
          </a:p>
          <a:p>
            <a:pPr>
              <a:lnSpc>
                <a:spcPct val="150000"/>
              </a:lnSpc>
            </a:pPr>
            <a:r>
              <a:rPr lang="es-ES" sz="1400" dirty="0">
                <a:solidFill>
                  <a:schemeClr val="bg1"/>
                </a:solidFill>
                <a:latin typeface="Poetsen One" panose="020108030300000D0203" pitchFamily="2" charset="0"/>
                <a:ea typeface="Calibri" panose="020F0502020204030204" pitchFamily="34" charset="0"/>
                <a:cs typeface="Times New Roman" panose="02020603050405020304" pitchFamily="18" charset="0"/>
              </a:rPr>
              <a:t> San Basilio de Palenque – Mahates</a:t>
            </a:r>
            <a:endParaRPr lang="es-CO" dirty="0">
              <a:latin typeface="Poetsen One" panose="020108030300000D0203" pitchFamily="2" charset="0"/>
            </a:endParaRPr>
          </a:p>
        </p:txBody>
      </p:sp>
      <p:pic>
        <p:nvPicPr>
          <p:cNvPr id="4" name="Picture 3" descr="A group of children dancing&#10;&#10;Description automatically generated with low confidence">
            <a:extLst>
              <a:ext uri="{FF2B5EF4-FFF2-40B4-BE49-F238E27FC236}">
                <a16:creationId xmlns:a16="http://schemas.microsoft.com/office/drawing/2014/main" id="{02A0026E-2E63-D044-99D7-8D8D06D4BA99}"/>
              </a:ext>
            </a:extLst>
          </p:cNvPr>
          <p:cNvPicPr>
            <a:picLocks noChangeAspect="1"/>
          </p:cNvPicPr>
          <p:nvPr/>
        </p:nvPicPr>
        <p:blipFill>
          <a:blip r:embed="rId5"/>
          <a:stretch>
            <a:fillRect/>
          </a:stretch>
        </p:blipFill>
        <p:spPr>
          <a:xfrm>
            <a:off x="271170" y="918016"/>
            <a:ext cx="4184574" cy="2806126"/>
          </a:xfrm>
          <a:prstGeom prst="rect">
            <a:avLst/>
          </a:prstGeom>
        </p:spPr>
      </p:pic>
    </p:spTree>
    <p:extLst>
      <p:ext uri="{BB962C8B-B14F-4D97-AF65-F5344CB8AC3E}">
        <p14:creationId xmlns:p14="http://schemas.microsoft.com/office/powerpoint/2010/main" val="38608476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Shape 135"/>
        <p:cNvGrpSpPr/>
        <p:nvPr/>
      </p:nvGrpSpPr>
      <p:grpSpPr>
        <a:xfrm>
          <a:off x="0" y="0"/>
          <a:ext cx="0" cy="0"/>
          <a:chOff x="0" y="0"/>
          <a:chExt cx="0" cy="0"/>
        </a:xfrm>
      </p:grpSpPr>
      <p:sp>
        <p:nvSpPr>
          <p:cNvPr id="150" name="Google Shape;150;p18"/>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57</a:t>
            </a:fld>
            <a:endParaRPr dirty="0"/>
          </a:p>
        </p:txBody>
      </p:sp>
      <p:sp>
        <p:nvSpPr>
          <p:cNvPr id="2" name="Rectángulo 1">
            <a:extLst>
              <a:ext uri="{FF2B5EF4-FFF2-40B4-BE49-F238E27FC236}">
                <a16:creationId xmlns:a16="http://schemas.microsoft.com/office/drawing/2014/main" id="{08E4A986-4ABB-44DC-AE1E-579108755719}"/>
              </a:ext>
            </a:extLst>
          </p:cNvPr>
          <p:cNvSpPr/>
          <p:nvPr/>
        </p:nvSpPr>
        <p:spPr>
          <a:xfrm>
            <a:off x="375463" y="522929"/>
            <a:ext cx="134523" cy="74951"/>
          </a:xfrm>
          <a:prstGeom prst="rect">
            <a:avLst/>
          </a:prstGeom>
          <a:solidFill>
            <a:srgbClr val="FEEF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3" name="Google Shape;339;p41">
            <a:extLst>
              <a:ext uri="{FF2B5EF4-FFF2-40B4-BE49-F238E27FC236}">
                <a16:creationId xmlns:a16="http://schemas.microsoft.com/office/drawing/2014/main" id="{8DF1736E-15C6-4D22-97CB-9456A4EC3CC9}"/>
              </a:ext>
            </a:extLst>
          </p:cNvPr>
          <p:cNvPicPr preferRelativeResize="0"/>
          <p:nvPr/>
        </p:nvPicPr>
        <p:blipFill rotWithShape="1">
          <a:blip r:embed="rId4" cstate="hqprint">
            <a:extLst>
              <a:ext uri="{28A0092B-C50C-407E-A947-70E740481C1C}">
                <a14:useLocalDpi xmlns:a14="http://schemas.microsoft.com/office/drawing/2010/main"/>
              </a:ext>
            </a:extLst>
          </a:blip>
          <a:srcRect/>
          <a:stretch/>
        </p:blipFill>
        <p:spPr>
          <a:xfrm>
            <a:off x="352249" y="737849"/>
            <a:ext cx="4311136" cy="4022104"/>
          </a:xfrm>
          <a:prstGeom prst="round2DiagRect">
            <a:avLst>
              <a:gd name="adj1" fmla="val 20002"/>
              <a:gd name="adj2" fmla="val 0"/>
            </a:avLst>
          </a:prstGeom>
          <a:noFill/>
          <a:ln>
            <a:noFill/>
          </a:ln>
          <a:effectLst>
            <a:reflection blurRad="6350" stA="30000" endPos="38500" dist="50800" dir="5400000" sy="-100000" algn="bl" rotWithShape="0"/>
          </a:effectLst>
        </p:spPr>
      </p:pic>
      <p:grpSp>
        <p:nvGrpSpPr>
          <p:cNvPr id="6" name="Grupo 5">
            <a:extLst>
              <a:ext uri="{FF2B5EF4-FFF2-40B4-BE49-F238E27FC236}">
                <a16:creationId xmlns:a16="http://schemas.microsoft.com/office/drawing/2014/main" id="{2982198F-B207-401A-BA14-E9B749577774}"/>
              </a:ext>
            </a:extLst>
          </p:cNvPr>
          <p:cNvGrpSpPr/>
          <p:nvPr/>
        </p:nvGrpSpPr>
        <p:grpSpPr>
          <a:xfrm>
            <a:off x="4677508" y="1081100"/>
            <a:ext cx="3946244" cy="735226"/>
            <a:chOff x="4935828" y="719109"/>
            <a:chExt cx="4208172" cy="492934"/>
          </a:xfrm>
          <a:solidFill>
            <a:srgbClr val="318CB1"/>
          </a:solidFill>
        </p:grpSpPr>
        <p:sp>
          <p:nvSpPr>
            <p:cNvPr id="12" name="Rectángulo: esquinas redondeadas 11">
              <a:extLst>
                <a:ext uri="{FF2B5EF4-FFF2-40B4-BE49-F238E27FC236}">
                  <a16:creationId xmlns:a16="http://schemas.microsoft.com/office/drawing/2014/main" id="{CF3040CF-4F05-4BBB-B16D-B8EA536F7DE3}"/>
                </a:ext>
              </a:extLst>
            </p:cNvPr>
            <p:cNvSpPr/>
            <p:nvPr/>
          </p:nvSpPr>
          <p:spPr>
            <a:xfrm>
              <a:off x="5218206" y="719495"/>
              <a:ext cx="3925794" cy="49254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schemeClr val="bg1"/>
                </a:solidFill>
              </a:endParaRPr>
            </a:p>
          </p:txBody>
        </p:sp>
        <p:sp>
          <p:nvSpPr>
            <p:cNvPr id="5" name="Flecha: pentágono 4">
              <a:extLst>
                <a:ext uri="{FF2B5EF4-FFF2-40B4-BE49-F238E27FC236}">
                  <a16:creationId xmlns:a16="http://schemas.microsoft.com/office/drawing/2014/main" id="{6FCF0A0C-2B5B-41ED-AD30-EA10946F354D}"/>
                </a:ext>
              </a:extLst>
            </p:cNvPr>
            <p:cNvSpPr/>
            <p:nvPr/>
          </p:nvSpPr>
          <p:spPr>
            <a:xfrm rot="10800000">
              <a:off x="4935828" y="719109"/>
              <a:ext cx="927525" cy="491083"/>
            </a:xfrm>
            <a:prstGeom prst="homePlate">
              <a:avLst>
                <a:gd name="adj" fmla="val 3775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schemeClr val="bg1"/>
                </a:solidFill>
              </a:endParaRPr>
            </a:p>
          </p:txBody>
        </p:sp>
      </p:grpSp>
      <p:sp>
        <p:nvSpPr>
          <p:cNvPr id="14" name="CuadroTexto 13">
            <a:extLst>
              <a:ext uri="{FF2B5EF4-FFF2-40B4-BE49-F238E27FC236}">
                <a16:creationId xmlns:a16="http://schemas.microsoft.com/office/drawing/2014/main" id="{1CFAC4D8-268F-4DF5-8744-D6CFA1866C4F}"/>
              </a:ext>
            </a:extLst>
          </p:cNvPr>
          <p:cNvSpPr txBox="1"/>
          <p:nvPr/>
        </p:nvSpPr>
        <p:spPr>
          <a:xfrm>
            <a:off x="5173561" y="1189808"/>
            <a:ext cx="3031848" cy="593368"/>
          </a:xfrm>
          <a:prstGeom prst="rect">
            <a:avLst/>
          </a:prstGeom>
          <a:noFill/>
        </p:spPr>
        <p:txBody>
          <a:bodyPr wrap="square" rtlCol="0">
            <a:spAutoFit/>
          </a:bodyPr>
          <a:lstStyle/>
          <a:p>
            <a:pPr>
              <a:lnSpc>
                <a:spcPts val="1300"/>
              </a:lnSpc>
            </a:pPr>
            <a:r>
              <a:rPr lang="es-ES" sz="1200" b="1" dirty="0">
                <a:solidFill>
                  <a:srgbClr val="FEEF94"/>
                </a:solidFill>
                <a:effectLst/>
                <a:latin typeface="Red Hat Display" panose="020B0604020202020204" charset="0"/>
                <a:ea typeface="Calibri" panose="020F0502020204030204" pitchFamily="34" charset="0"/>
                <a:cs typeface="Times New Roman" panose="02020603050405020304" pitchFamily="18" charset="0"/>
              </a:rPr>
              <a:t>ACCIONES AFIRMATIVAS </a:t>
            </a:r>
            <a:r>
              <a:rPr lang="es-ES" sz="1200" b="1" dirty="0">
                <a:solidFill>
                  <a:schemeClr val="bg1"/>
                </a:solidFill>
                <a:effectLst/>
                <a:latin typeface="Red Hat Display" panose="020B0604020202020204" charset="0"/>
                <a:ea typeface="Calibri" panose="020F0502020204030204" pitchFamily="34" charset="0"/>
                <a:cs typeface="Times New Roman" panose="02020603050405020304" pitchFamily="18" charset="0"/>
              </a:rPr>
              <a:t>HACIA LA </a:t>
            </a:r>
            <a:r>
              <a:rPr lang="es-ES" sz="1200" b="1" dirty="0">
                <a:solidFill>
                  <a:srgbClr val="FEEF94"/>
                </a:solidFill>
                <a:effectLst/>
                <a:latin typeface="Red Hat Display" panose="020B0604020202020204" charset="0"/>
                <a:ea typeface="Calibri" panose="020F0502020204030204" pitchFamily="34" charset="0"/>
                <a:cs typeface="Times New Roman" panose="02020603050405020304" pitchFamily="18" charset="0"/>
              </a:rPr>
              <a:t>POBLACIÓN LGBTIQ</a:t>
            </a:r>
            <a:r>
              <a:rPr lang="es-ES" sz="1200" b="1" dirty="0">
                <a:solidFill>
                  <a:schemeClr val="bg1"/>
                </a:solidFill>
                <a:effectLst/>
                <a:latin typeface="Red Hat Display" panose="020B0604020202020204" charset="0"/>
                <a:ea typeface="Calibri" panose="020F0502020204030204" pitchFamily="34" charset="0"/>
                <a:cs typeface="Times New Roman" panose="02020603050405020304" pitchFamily="18" charset="0"/>
              </a:rPr>
              <a:t> EN EL DEPARTAMENTO DE BOLÍVAR</a:t>
            </a:r>
          </a:p>
        </p:txBody>
      </p:sp>
      <p:pic>
        <p:nvPicPr>
          <p:cNvPr id="57" name="Imagen 56">
            <a:extLst>
              <a:ext uri="{FF2B5EF4-FFF2-40B4-BE49-F238E27FC236}">
                <a16:creationId xmlns:a16="http://schemas.microsoft.com/office/drawing/2014/main" id="{A43448DC-6032-4472-A251-81A73F68747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006420" y="4512158"/>
            <a:ext cx="1510561" cy="432000"/>
          </a:xfrm>
          <a:prstGeom prst="rect">
            <a:avLst/>
          </a:prstGeom>
        </p:spPr>
      </p:pic>
      <p:sp>
        <p:nvSpPr>
          <p:cNvPr id="58" name="CuadroTexto 57">
            <a:extLst>
              <a:ext uri="{FF2B5EF4-FFF2-40B4-BE49-F238E27FC236}">
                <a16:creationId xmlns:a16="http://schemas.microsoft.com/office/drawing/2014/main" id="{E894312D-56BC-4EB2-B025-7215211F847C}"/>
              </a:ext>
            </a:extLst>
          </p:cNvPr>
          <p:cNvSpPr txBox="1"/>
          <p:nvPr/>
        </p:nvSpPr>
        <p:spPr>
          <a:xfrm>
            <a:off x="5173561" y="1921697"/>
            <a:ext cx="3753445" cy="461665"/>
          </a:xfrm>
          <a:prstGeom prst="rect">
            <a:avLst/>
          </a:prstGeom>
          <a:noFill/>
        </p:spPr>
        <p:txBody>
          <a:bodyPr wrap="square" rtlCol="0">
            <a:spAutoFit/>
          </a:bodyPr>
          <a:lstStyle/>
          <a:p>
            <a:r>
              <a:rPr lang="es-ES" sz="1200" dirty="0">
                <a:solidFill>
                  <a:schemeClr val="bg1"/>
                </a:solidFill>
                <a:latin typeface="Red Hat Display" panose="020B0604020202020204" charset="0"/>
                <a:ea typeface="Calibri" panose="020F0502020204030204" pitchFamily="34" charset="0"/>
                <a:cs typeface="Times New Roman" panose="02020603050405020304" pitchFamily="18" charset="0"/>
              </a:rPr>
              <a:t>Tres acciones realizadas en el marco del mes del Orgullo Gay en los municipios de:</a:t>
            </a:r>
          </a:p>
        </p:txBody>
      </p:sp>
      <p:sp>
        <p:nvSpPr>
          <p:cNvPr id="18" name="Rectángulo: esquinas redondeadas 17">
            <a:extLst>
              <a:ext uri="{FF2B5EF4-FFF2-40B4-BE49-F238E27FC236}">
                <a16:creationId xmlns:a16="http://schemas.microsoft.com/office/drawing/2014/main" id="{DA701A5C-E409-4F0B-A6AA-03C31708E5D5}"/>
              </a:ext>
            </a:extLst>
          </p:cNvPr>
          <p:cNvSpPr/>
          <p:nvPr/>
        </p:nvSpPr>
        <p:spPr>
          <a:xfrm>
            <a:off x="4318552" y="3585355"/>
            <a:ext cx="5274039" cy="492548"/>
          </a:xfrm>
          <a:prstGeom prst="roundRect">
            <a:avLst>
              <a:gd name="adj" fmla="val 50000"/>
            </a:avLst>
          </a:prstGeom>
          <a:solidFill>
            <a:srgbClr val="6B5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CuadroTexto 18">
            <a:extLst>
              <a:ext uri="{FF2B5EF4-FFF2-40B4-BE49-F238E27FC236}">
                <a16:creationId xmlns:a16="http://schemas.microsoft.com/office/drawing/2014/main" id="{719D84A6-D5B6-4906-BF58-84B9189C8EAF}"/>
              </a:ext>
            </a:extLst>
          </p:cNvPr>
          <p:cNvSpPr txBox="1"/>
          <p:nvPr/>
        </p:nvSpPr>
        <p:spPr>
          <a:xfrm>
            <a:off x="5150669" y="3656206"/>
            <a:ext cx="3609806" cy="430246"/>
          </a:xfrm>
          <a:prstGeom prst="rect">
            <a:avLst/>
          </a:prstGeom>
          <a:noFill/>
        </p:spPr>
        <p:txBody>
          <a:bodyPr wrap="square" rtlCol="0">
            <a:spAutoFit/>
          </a:bodyPr>
          <a:lstStyle/>
          <a:p>
            <a:pPr>
              <a:lnSpc>
                <a:spcPts val="1300"/>
              </a:lnSpc>
            </a:pPr>
            <a:r>
              <a:rPr lang="es-ES" sz="2400" dirty="0">
                <a:solidFill>
                  <a:srgbClr val="FEEF94"/>
                </a:solidFill>
                <a:effectLst/>
                <a:latin typeface="Poetsen One" panose="020108030300000D0203" pitchFamily="2" charset="0"/>
                <a:ea typeface="Calibri" panose="020F0502020204030204" pitchFamily="34" charset="0"/>
                <a:cs typeface="Times New Roman" panose="02020603050405020304" pitchFamily="18" charset="0"/>
              </a:rPr>
              <a:t>100 </a:t>
            </a:r>
            <a:r>
              <a:rPr lang="es-ES" sz="1800" dirty="0">
                <a:solidFill>
                  <a:schemeClr val="bg1"/>
                </a:solidFill>
                <a:effectLst/>
                <a:latin typeface="Poetsen One" panose="020108030300000D0203" pitchFamily="2" charset="0"/>
                <a:ea typeface="Calibri" panose="020F0502020204030204" pitchFamily="34" charset="0"/>
                <a:cs typeface="Times New Roman" panose="02020603050405020304" pitchFamily="18" charset="0"/>
              </a:rPr>
              <a:t>personas beneficiadas aprox. de la comunidad LGTBIQ+</a:t>
            </a:r>
          </a:p>
        </p:txBody>
      </p:sp>
      <p:grpSp>
        <p:nvGrpSpPr>
          <p:cNvPr id="20" name="Grupo 19">
            <a:extLst>
              <a:ext uri="{FF2B5EF4-FFF2-40B4-BE49-F238E27FC236}">
                <a16:creationId xmlns:a16="http://schemas.microsoft.com/office/drawing/2014/main" id="{C4E19C0A-DFAC-49A0-A24B-B6410BD86B0C}"/>
              </a:ext>
            </a:extLst>
          </p:cNvPr>
          <p:cNvGrpSpPr/>
          <p:nvPr/>
        </p:nvGrpSpPr>
        <p:grpSpPr>
          <a:xfrm>
            <a:off x="4433057" y="3487402"/>
            <a:ext cx="690094" cy="690094"/>
            <a:chOff x="4403077" y="3942413"/>
            <a:chExt cx="690094" cy="690094"/>
          </a:xfrm>
        </p:grpSpPr>
        <p:sp>
          <p:nvSpPr>
            <p:cNvPr id="21" name="Elipse 20">
              <a:extLst>
                <a:ext uri="{FF2B5EF4-FFF2-40B4-BE49-F238E27FC236}">
                  <a16:creationId xmlns:a16="http://schemas.microsoft.com/office/drawing/2014/main" id="{0AA69767-1676-4853-A573-9CA423F061B7}"/>
                </a:ext>
              </a:extLst>
            </p:cNvPr>
            <p:cNvSpPr/>
            <p:nvPr/>
          </p:nvSpPr>
          <p:spPr>
            <a:xfrm>
              <a:off x="4403077" y="3942413"/>
              <a:ext cx="690094" cy="690094"/>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Google Shape;795;p49">
              <a:extLst>
                <a:ext uri="{FF2B5EF4-FFF2-40B4-BE49-F238E27FC236}">
                  <a16:creationId xmlns:a16="http://schemas.microsoft.com/office/drawing/2014/main" id="{E3944856-1325-451E-992F-E2BC024D39EE}"/>
                </a:ext>
              </a:extLst>
            </p:cNvPr>
            <p:cNvSpPr/>
            <p:nvPr/>
          </p:nvSpPr>
          <p:spPr>
            <a:xfrm>
              <a:off x="4587935" y="4118572"/>
              <a:ext cx="320378" cy="337776"/>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3" name="Rectángulo: esquinas redondeadas 22">
            <a:extLst>
              <a:ext uri="{FF2B5EF4-FFF2-40B4-BE49-F238E27FC236}">
                <a16:creationId xmlns:a16="http://schemas.microsoft.com/office/drawing/2014/main" id="{7ECD5E50-0179-4CA4-AFCE-031CA85BBE0F}"/>
              </a:ext>
            </a:extLst>
          </p:cNvPr>
          <p:cNvSpPr/>
          <p:nvPr/>
        </p:nvSpPr>
        <p:spPr>
          <a:xfrm>
            <a:off x="5201808" y="2387646"/>
            <a:ext cx="3153132" cy="271018"/>
          </a:xfrm>
          <a:prstGeom prst="roundRect">
            <a:avLst>
              <a:gd name="adj" fmla="val 50000"/>
            </a:avLst>
          </a:prstGeom>
          <a:solidFill>
            <a:srgbClr val="318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5" name="Rectángulo: esquinas redondeadas 24">
            <a:extLst>
              <a:ext uri="{FF2B5EF4-FFF2-40B4-BE49-F238E27FC236}">
                <a16:creationId xmlns:a16="http://schemas.microsoft.com/office/drawing/2014/main" id="{9ED48E30-40D7-42EA-8753-D109B797105B}"/>
              </a:ext>
            </a:extLst>
          </p:cNvPr>
          <p:cNvSpPr/>
          <p:nvPr/>
        </p:nvSpPr>
        <p:spPr>
          <a:xfrm>
            <a:off x="5201808" y="2709060"/>
            <a:ext cx="3153132" cy="271018"/>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6" name="Rectángulo: esquinas redondeadas 25">
            <a:extLst>
              <a:ext uri="{FF2B5EF4-FFF2-40B4-BE49-F238E27FC236}">
                <a16:creationId xmlns:a16="http://schemas.microsoft.com/office/drawing/2014/main" id="{4CBF7D2E-4CBE-4FB1-93F7-3585623A472C}"/>
              </a:ext>
            </a:extLst>
          </p:cNvPr>
          <p:cNvSpPr/>
          <p:nvPr/>
        </p:nvSpPr>
        <p:spPr>
          <a:xfrm>
            <a:off x="5201808" y="3030474"/>
            <a:ext cx="3153132" cy="271018"/>
          </a:xfrm>
          <a:prstGeom prst="roundRect">
            <a:avLst>
              <a:gd name="adj" fmla="val 50000"/>
            </a:avLst>
          </a:prstGeom>
          <a:solidFill>
            <a:srgbClr val="318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CuadroTexto 26">
            <a:extLst>
              <a:ext uri="{FF2B5EF4-FFF2-40B4-BE49-F238E27FC236}">
                <a16:creationId xmlns:a16="http://schemas.microsoft.com/office/drawing/2014/main" id="{6645F934-8EA0-41AA-A24C-3FBF3C8C5406}"/>
              </a:ext>
            </a:extLst>
          </p:cNvPr>
          <p:cNvSpPr txBox="1"/>
          <p:nvPr/>
        </p:nvSpPr>
        <p:spPr>
          <a:xfrm>
            <a:off x="5309405" y="2294284"/>
            <a:ext cx="3018305" cy="1016945"/>
          </a:xfrm>
          <a:prstGeom prst="rect">
            <a:avLst/>
          </a:prstGeom>
          <a:noFill/>
        </p:spPr>
        <p:txBody>
          <a:bodyPr wrap="square">
            <a:spAutoFit/>
          </a:bodyPr>
          <a:lstStyle/>
          <a:p>
            <a:pPr>
              <a:lnSpc>
                <a:spcPct val="150000"/>
              </a:lnSpc>
            </a:pPr>
            <a:r>
              <a:rPr lang="es-ES" sz="1400" dirty="0">
                <a:solidFill>
                  <a:schemeClr val="bg1"/>
                </a:solidFill>
                <a:latin typeface="Poetsen One" panose="020108030300000D0203" pitchFamily="2" charset="0"/>
                <a:ea typeface="Calibri" panose="020F0502020204030204" pitchFamily="34" charset="0"/>
                <a:cs typeface="Times New Roman" panose="02020603050405020304" pitchFamily="18" charset="0"/>
              </a:rPr>
              <a:t>Córdoba</a:t>
            </a:r>
          </a:p>
          <a:p>
            <a:pPr>
              <a:lnSpc>
                <a:spcPct val="150000"/>
              </a:lnSpc>
            </a:pPr>
            <a:r>
              <a:rPr lang="es-ES" sz="1400" dirty="0">
                <a:solidFill>
                  <a:schemeClr val="bg1"/>
                </a:solidFill>
                <a:latin typeface="Poetsen One" panose="020108030300000D0203" pitchFamily="2" charset="0"/>
                <a:ea typeface="Calibri" panose="020F0502020204030204" pitchFamily="34" charset="0"/>
                <a:cs typeface="Times New Roman" panose="02020603050405020304" pitchFamily="18" charset="0"/>
              </a:rPr>
              <a:t>San Juan Nepomuceno </a:t>
            </a:r>
          </a:p>
          <a:p>
            <a:pPr>
              <a:lnSpc>
                <a:spcPct val="150000"/>
              </a:lnSpc>
            </a:pPr>
            <a:r>
              <a:rPr lang="es-ES" sz="1400" dirty="0">
                <a:solidFill>
                  <a:schemeClr val="bg1"/>
                </a:solidFill>
                <a:latin typeface="Poetsen One" panose="020108030300000D0203" pitchFamily="2" charset="0"/>
                <a:ea typeface="Calibri" panose="020F0502020204030204" pitchFamily="34" charset="0"/>
                <a:cs typeface="Times New Roman" panose="02020603050405020304" pitchFamily="18" charset="0"/>
              </a:rPr>
              <a:t>El Carmen de Bolívar</a:t>
            </a:r>
          </a:p>
        </p:txBody>
      </p:sp>
    </p:spTree>
    <p:extLst>
      <p:ext uri="{BB962C8B-B14F-4D97-AF65-F5344CB8AC3E}">
        <p14:creationId xmlns:p14="http://schemas.microsoft.com/office/powerpoint/2010/main" val="28318326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ctrTitle"/>
          </p:nvPr>
        </p:nvSpPr>
        <p:spPr/>
        <p:txBody>
          <a:bodyPr/>
          <a:lstStyle/>
          <a:p>
            <a:r>
              <a:rPr lang="es-CO" dirty="0"/>
              <a:t>INDICADORES DE GESTION</a:t>
            </a:r>
            <a:br>
              <a:rPr lang="es-CO" dirty="0"/>
            </a:br>
            <a:r>
              <a:rPr lang="es-CO" dirty="0"/>
              <a:t>2021</a:t>
            </a:r>
            <a:endParaRPr lang="en-US" dirty="0"/>
          </a:p>
        </p:txBody>
      </p:sp>
      <p:sp>
        <p:nvSpPr>
          <p:cNvPr id="2" name="Marcador de número de diapositiva 1"/>
          <p:cNvSpPr>
            <a:spLocks noGrp="1"/>
          </p:cNvSpPr>
          <p:nvPr>
            <p:ph type="sldNum" idx="4294967295"/>
          </p:nvPr>
        </p:nvSpPr>
        <p:spPr>
          <a:xfrm>
            <a:off x="8759825" y="4759325"/>
            <a:ext cx="384175" cy="384175"/>
          </a:xfrm>
        </p:spPr>
        <p:txBody>
          <a:bodyPr/>
          <a:lstStyle/>
          <a:p>
            <a:pPr marL="0" lvl="0" indent="0" algn="ctr" rtl="0">
              <a:spcBef>
                <a:spcPts val="0"/>
              </a:spcBef>
              <a:spcAft>
                <a:spcPts val="0"/>
              </a:spcAft>
              <a:buNone/>
            </a:pPr>
            <a:fld id="{00000000-1234-1234-1234-123412341234}" type="slidenum">
              <a:rPr lang="en-US" smtClean="0"/>
              <a:t>58</a:t>
            </a:fld>
            <a:endParaRPr lang="en-US" dirty="0"/>
          </a:p>
        </p:txBody>
      </p:sp>
    </p:spTree>
    <p:extLst>
      <p:ext uri="{BB962C8B-B14F-4D97-AF65-F5344CB8AC3E}">
        <p14:creationId xmlns:p14="http://schemas.microsoft.com/office/powerpoint/2010/main" val="20459144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59</a:t>
            </a:fld>
            <a:endParaRPr lang="en-US" dirty="0"/>
          </a:p>
        </p:txBody>
      </p:sp>
      <p:pic>
        <p:nvPicPr>
          <p:cNvPr id="9" name="Imagen 8"/>
          <p:cNvPicPr>
            <a:picLocks noChangeAspect="1"/>
          </p:cNvPicPr>
          <p:nvPr/>
        </p:nvPicPr>
        <p:blipFill>
          <a:blip r:embed="rId2"/>
          <a:stretch>
            <a:fillRect/>
          </a:stretch>
        </p:blipFill>
        <p:spPr>
          <a:xfrm>
            <a:off x="570641" y="374568"/>
            <a:ext cx="8026985" cy="4385385"/>
          </a:xfrm>
          <a:prstGeom prst="rect">
            <a:avLst/>
          </a:prstGeom>
        </p:spPr>
      </p:pic>
    </p:spTree>
    <p:extLst>
      <p:ext uri="{BB962C8B-B14F-4D97-AF65-F5344CB8AC3E}">
        <p14:creationId xmlns:p14="http://schemas.microsoft.com/office/powerpoint/2010/main" val="158095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Shape 111"/>
        <p:cNvGrpSpPr/>
        <p:nvPr/>
      </p:nvGrpSpPr>
      <p:grpSpPr>
        <a:xfrm>
          <a:off x="0" y="0"/>
          <a:ext cx="0" cy="0"/>
          <a:chOff x="0" y="0"/>
          <a:chExt cx="0" cy="0"/>
        </a:xfrm>
      </p:grpSpPr>
      <p:sp>
        <p:nvSpPr>
          <p:cNvPr id="116" name="Google Shape;116;p15"/>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6</a:t>
            </a:fld>
            <a:endParaRPr dirty="0"/>
          </a:p>
        </p:txBody>
      </p:sp>
      <p:sp>
        <p:nvSpPr>
          <p:cNvPr id="10" name="Rectángulo: esquinas diagonales redondeadas 9">
            <a:extLst>
              <a:ext uri="{FF2B5EF4-FFF2-40B4-BE49-F238E27FC236}">
                <a16:creationId xmlns:a16="http://schemas.microsoft.com/office/drawing/2014/main" id="{764EBBEA-7D6A-4090-A142-34C9C8B2B40F}"/>
              </a:ext>
            </a:extLst>
          </p:cNvPr>
          <p:cNvSpPr/>
          <p:nvPr/>
        </p:nvSpPr>
        <p:spPr>
          <a:xfrm>
            <a:off x="137886" y="65314"/>
            <a:ext cx="4005943" cy="447040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 name="Marcador de texto 2">
            <a:extLst>
              <a:ext uri="{FF2B5EF4-FFF2-40B4-BE49-F238E27FC236}">
                <a16:creationId xmlns:a16="http://schemas.microsoft.com/office/drawing/2014/main" id="{691B982C-D94A-4B4D-87C3-F921C689EFF6}"/>
              </a:ext>
            </a:extLst>
          </p:cNvPr>
          <p:cNvSpPr>
            <a:spLocks noGrp="1"/>
          </p:cNvSpPr>
          <p:nvPr>
            <p:ph type="body" idx="1"/>
          </p:nvPr>
        </p:nvSpPr>
        <p:spPr>
          <a:xfrm>
            <a:off x="297304" y="877165"/>
            <a:ext cx="3419100" cy="348929"/>
          </a:xfrm>
        </p:spPr>
        <p:txBody>
          <a:bodyPr/>
          <a:lstStyle/>
          <a:p>
            <a:r>
              <a:rPr lang="en-US" sz="1600" dirty="0">
                <a:solidFill>
                  <a:schemeClr val="tx1">
                    <a:lumMod val="50000"/>
                    <a:lumOff val="50000"/>
                  </a:schemeClr>
                </a:solidFill>
                <a:effectLst/>
                <a:latin typeface="Red Hat Display" panose="020B0604020202020204" charset="0"/>
                <a:ea typeface="Calibri" panose="020F0502020204030204" pitchFamily="34" charset="0"/>
                <a:cs typeface="Times New Roman" panose="02020603050405020304" pitchFamily="18" charset="0"/>
              </a:rPr>
              <a:t>Diseño e implementación de</a:t>
            </a:r>
            <a:endParaRPr lang="es-CO" sz="1800" dirty="0">
              <a:solidFill>
                <a:schemeClr val="tx1">
                  <a:lumMod val="50000"/>
                  <a:lumOff val="50000"/>
                </a:schemeClr>
              </a:solidFill>
              <a:latin typeface="Red Hat Display" panose="020B0604020202020204" charset="0"/>
            </a:endParaRPr>
          </a:p>
        </p:txBody>
      </p:sp>
      <p:sp>
        <p:nvSpPr>
          <p:cNvPr id="13" name="Rectángulo: esquinas redondeadas 12">
            <a:extLst>
              <a:ext uri="{FF2B5EF4-FFF2-40B4-BE49-F238E27FC236}">
                <a16:creationId xmlns:a16="http://schemas.microsoft.com/office/drawing/2014/main" id="{800C67B4-243A-4271-9516-AD6929566555}"/>
              </a:ext>
            </a:extLst>
          </p:cNvPr>
          <p:cNvSpPr/>
          <p:nvPr/>
        </p:nvSpPr>
        <p:spPr>
          <a:xfrm>
            <a:off x="-404734" y="2165456"/>
            <a:ext cx="4816838" cy="492548"/>
          </a:xfrm>
          <a:prstGeom prst="roundRect">
            <a:avLst>
              <a:gd name="adj" fmla="val 50000"/>
            </a:avLst>
          </a:prstGeom>
          <a:solidFill>
            <a:srgbClr val="A89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 </a:t>
            </a:r>
          </a:p>
        </p:txBody>
      </p:sp>
      <p:sp>
        <p:nvSpPr>
          <p:cNvPr id="11" name="CuadroTexto 10">
            <a:extLst>
              <a:ext uri="{FF2B5EF4-FFF2-40B4-BE49-F238E27FC236}">
                <a16:creationId xmlns:a16="http://schemas.microsoft.com/office/drawing/2014/main" id="{C0FDDEF9-A95D-47F8-874B-0BB91FF674E2}"/>
              </a:ext>
            </a:extLst>
          </p:cNvPr>
          <p:cNvSpPr txBox="1"/>
          <p:nvPr/>
        </p:nvSpPr>
        <p:spPr>
          <a:xfrm>
            <a:off x="664400" y="2205361"/>
            <a:ext cx="3084286" cy="430887"/>
          </a:xfrm>
          <a:prstGeom prst="rect">
            <a:avLst/>
          </a:prstGeom>
          <a:noFill/>
        </p:spPr>
        <p:txBody>
          <a:bodyPr wrap="square" rtlCol="0">
            <a:spAutoFit/>
          </a:bodyPr>
          <a:lstStyle/>
          <a:p>
            <a:r>
              <a:rPr lang="en-US" sz="1100" dirty="0" err="1">
                <a:solidFill>
                  <a:schemeClr val="bg1"/>
                </a:solidFill>
                <a:latin typeface="Red Hat Display" panose="020B0604020202020204" charset="0"/>
                <a:ea typeface="Calibri" panose="020F0502020204030204" pitchFamily="34" charset="0"/>
                <a:cs typeface="Times New Roman" panose="02020603050405020304" pitchFamily="18" charset="0"/>
              </a:rPr>
              <a:t>P</a:t>
            </a:r>
            <a:r>
              <a:rPr lang="en-US" sz="1100" dirty="0" err="1">
                <a:solidFill>
                  <a:schemeClr val="bg1"/>
                </a:solidFill>
                <a:effectLst/>
                <a:latin typeface="Red Hat Display" panose="020B0604020202020204" charset="0"/>
                <a:ea typeface="Calibri" panose="020F0502020204030204" pitchFamily="34" charset="0"/>
                <a:cs typeface="Times New Roman" panose="02020603050405020304" pitchFamily="18" charset="0"/>
              </a:rPr>
              <a:t>ermite</a:t>
            </a:r>
            <a:r>
              <a:rPr lang="en-US" sz="1100" dirty="0">
                <a:solidFill>
                  <a:schemeClr val="bg1"/>
                </a:solidFill>
                <a:effectLst/>
                <a:latin typeface="Red Hat Display" panose="020B0604020202020204" charset="0"/>
                <a:ea typeface="Calibri" panose="020F0502020204030204" pitchFamily="34" charset="0"/>
                <a:cs typeface="Times New Roman" panose="02020603050405020304" pitchFamily="18" charset="0"/>
              </a:rPr>
              <a:t> conocer las actividades y servicios ofrecidos en las </a:t>
            </a:r>
            <a:r>
              <a:rPr lang="es-CO" sz="1100" dirty="0">
                <a:solidFill>
                  <a:schemeClr val="bg1"/>
                </a:solidFill>
                <a:effectLst/>
                <a:latin typeface="Red Hat Display" panose="020B0604020202020204" charset="0"/>
                <a:ea typeface="Calibri" panose="020F0502020204030204" pitchFamily="34" charset="0"/>
                <a:cs typeface="Times New Roman" panose="02020603050405020304" pitchFamily="18" charset="0"/>
              </a:rPr>
              <a:t>Bibliotecas</a:t>
            </a:r>
            <a:r>
              <a:rPr lang="en-US" sz="1100" dirty="0">
                <a:solidFill>
                  <a:schemeClr val="bg1"/>
                </a:solidFill>
                <a:effectLst/>
                <a:latin typeface="Red Hat Display" panose="020B0604020202020204" charset="0"/>
                <a:ea typeface="Calibri" panose="020F0502020204030204" pitchFamily="34" charset="0"/>
                <a:cs typeface="Times New Roman" panose="02020603050405020304" pitchFamily="18" charset="0"/>
              </a:rPr>
              <a:t> Públicas de la red.</a:t>
            </a:r>
            <a:endParaRPr lang="es-CO" sz="1100" dirty="0">
              <a:solidFill>
                <a:schemeClr val="bg1"/>
              </a:solidFill>
            </a:endParaRPr>
          </a:p>
        </p:txBody>
      </p:sp>
      <p:sp>
        <p:nvSpPr>
          <p:cNvPr id="12" name="CuadroTexto 11">
            <a:extLst>
              <a:ext uri="{FF2B5EF4-FFF2-40B4-BE49-F238E27FC236}">
                <a16:creationId xmlns:a16="http://schemas.microsoft.com/office/drawing/2014/main" id="{0B5E6DF5-1462-4600-914C-AFF3D861BC6E}"/>
              </a:ext>
            </a:extLst>
          </p:cNvPr>
          <p:cNvSpPr txBox="1"/>
          <p:nvPr/>
        </p:nvSpPr>
        <p:spPr>
          <a:xfrm>
            <a:off x="664400" y="1226094"/>
            <a:ext cx="3419100" cy="861774"/>
          </a:xfrm>
          <a:prstGeom prst="rect">
            <a:avLst/>
          </a:prstGeom>
          <a:noFill/>
        </p:spPr>
        <p:txBody>
          <a:bodyPr wrap="square" rtlCol="0">
            <a:spAutoFit/>
          </a:bodyPr>
          <a:lstStyle/>
          <a:p>
            <a:pPr>
              <a:lnSpc>
                <a:spcPts val="2000"/>
              </a:lnSpc>
            </a:pPr>
            <a:r>
              <a:rPr lang="en-US" sz="2000" spc="-100" dirty="0">
                <a:solidFill>
                  <a:srgbClr val="002060"/>
                </a:solidFill>
                <a:effectLst/>
                <a:latin typeface="Poetsen One" panose="020108030300000D0203" pitchFamily="2" charset="0"/>
                <a:ea typeface="Calibri" panose="020F0502020204030204" pitchFamily="34" charset="0"/>
                <a:cs typeface="Times New Roman" panose="02020603050405020304" pitchFamily="18" charset="0"/>
              </a:rPr>
              <a:t>SISTEMA DE RECOLECCIÓN DE INFORMACIÓN ESTADÍSTICA PERIÓDICA</a:t>
            </a:r>
            <a:endParaRPr lang="es-CO" sz="2000" spc="-100" dirty="0"/>
          </a:p>
        </p:txBody>
      </p:sp>
      <p:sp>
        <p:nvSpPr>
          <p:cNvPr id="20" name="CuadroTexto 19">
            <a:extLst>
              <a:ext uri="{FF2B5EF4-FFF2-40B4-BE49-F238E27FC236}">
                <a16:creationId xmlns:a16="http://schemas.microsoft.com/office/drawing/2014/main" id="{C302D68E-2060-461C-8667-6153CEA98530}"/>
              </a:ext>
            </a:extLst>
          </p:cNvPr>
          <p:cNvSpPr txBox="1"/>
          <p:nvPr/>
        </p:nvSpPr>
        <p:spPr>
          <a:xfrm>
            <a:off x="664400" y="2850544"/>
            <a:ext cx="3084286" cy="1331647"/>
          </a:xfrm>
          <a:prstGeom prst="rect">
            <a:avLst/>
          </a:prstGeom>
          <a:noFill/>
        </p:spPr>
        <p:txBody>
          <a:bodyPr wrap="square" rtlCol="0">
            <a:spAutoFit/>
          </a:bodyPr>
          <a:lstStyle/>
          <a:p>
            <a:pPr algn="ctr"/>
            <a:r>
              <a:rPr lang="es-ES" sz="4000" b="1" dirty="0">
                <a:solidFill>
                  <a:srgbClr val="0989B1"/>
                </a:solidFill>
                <a:effectLst/>
                <a:latin typeface="Red Hat Display" panose="020B0604020202020204" charset="0"/>
                <a:ea typeface="Calibri" panose="020F0502020204030204" pitchFamily="34" charset="0"/>
                <a:cs typeface="Times New Roman" panose="02020603050405020304" pitchFamily="18" charset="0"/>
              </a:rPr>
              <a:t>80%</a:t>
            </a:r>
          </a:p>
          <a:p>
            <a:pPr lvl="2" algn="ctr">
              <a:lnSpc>
                <a:spcPts val="2400"/>
              </a:lnSpc>
            </a:pPr>
            <a:r>
              <a:rPr lang="es-ES" sz="2400" b="1" dirty="0">
                <a:solidFill>
                  <a:srgbClr val="0989B1"/>
                </a:solidFill>
                <a:effectLst/>
                <a:latin typeface="Red Hat Display" panose="020B0604020202020204" charset="0"/>
                <a:ea typeface="Calibri" panose="020F0502020204030204" pitchFamily="34" charset="0"/>
                <a:cs typeface="Times New Roman" panose="02020603050405020304" pitchFamily="18" charset="0"/>
              </a:rPr>
              <a:t>Diseño e Implementación</a:t>
            </a:r>
          </a:p>
        </p:txBody>
      </p:sp>
      <p:sp>
        <p:nvSpPr>
          <p:cNvPr id="23" name="Google Shape;885;p49">
            <a:extLst>
              <a:ext uri="{FF2B5EF4-FFF2-40B4-BE49-F238E27FC236}">
                <a16:creationId xmlns:a16="http://schemas.microsoft.com/office/drawing/2014/main" id="{D780F0A3-8920-4DB0-ABA8-02A5BD954608}"/>
              </a:ext>
            </a:extLst>
          </p:cNvPr>
          <p:cNvSpPr/>
          <p:nvPr/>
        </p:nvSpPr>
        <p:spPr>
          <a:xfrm>
            <a:off x="4388951" y="3107473"/>
            <a:ext cx="489863" cy="489893"/>
          </a:xfrm>
          <a:custGeom>
            <a:avLst/>
            <a:gdLst/>
            <a:ahLst/>
            <a:cxnLst/>
            <a:rect l="l" t="t" r="r" b="b"/>
            <a:pathLst>
              <a:path w="16221" h="16222" fill="none" extrusionOk="0">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5" name="Google Shape;123;p4">
            <a:extLst>
              <a:ext uri="{FF2B5EF4-FFF2-40B4-BE49-F238E27FC236}">
                <a16:creationId xmlns:a16="http://schemas.microsoft.com/office/drawing/2014/main" id="{3CA73F56-871F-4B03-A345-D15A38E34F0D}"/>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7227405" y="4705201"/>
            <a:ext cx="1261910" cy="437734"/>
          </a:xfrm>
          <a:prstGeom prst="rect">
            <a:avLst/>
          </a:prstGeom>
          <a:noFill/>
          <a:ln>
            <a:noFill/>
          </a:ln>
        </p:spPr>
      </p:pic>
      <p:pic>
        <p:nvPicPr>
          <p:cNvPr id="14" name="Picture 3">
            <a:extLst>
              <a:ext uri="{FF2B5EF4-FFF2-40B4-BE49-F238E27FC236}">
                <a16:creationId xmlns:a16="http://schemas.microsoft.com/office/drawing/2014/main" id="{60523E31-B55B-41CA-8F8F-AA57A54E771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42842" y="560158"/>
            <a:ext cx="4154093" cy="860027"/>
          </a:xfrm>
          <a:prstGeom prst="rect">
            <a:avLst/>
          </a:prstGeom>
        </p:spPr>
      </p:pic>
      <p:pic>
        <p:nvPicPr>
          <p:cNvPr id="15" name="Picture 5">
            <a:extLst>
              <a:ext uri="{FF2B5EF4-FFF2-40B4-BE49-F238E27FC236}">
                <a16:creationId xmlns:a16="http://schemas.microsoft.com/office/drawing/2014/main" id="{DADB0F72-BCD0-4DFD-9EBB-9BC76E65734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192735" y="3464683"/>
            <a:ext cx="2346998" cy="1096488"/>
          </a:xfrm>
          <a:prstGeom prst="rect">
            <a:avLst/>
          </a:prstGeom>
        </p:spPr>
      </p:pic>
      <p:pic>
        <p:nvPicPr>
          <p:cNvPr id="16" name="Picture 8">
            <a:extLst>
              <a:ext uri="{FF2B5EF4-FFF2-40B4-BE49-F238E27FC236}">
                <a16:creationId xmlns:a16="http://schemas.microsoft.com/office/drawing/2014/main" id="{33D46AF4-E589-455D-A8BA-FA435D021DE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92735" y="2742935"/>
            <a:ext cx="3297996" cy="618374"/>
          </a:xfrm>
          <a:prstGeom prst="rect">
            <a:avLst/>
          </a:prstGeom>
        </p:spPr>
      </p:pic>
      <p:grpSp>
        <p:nvGrpSpPr>
          <p:cNvPr id="2" name="Grupo 1">
            <a:extLst>
              <a:ext uri="{FF2B5EF4-FFF2-40B4-BE49-F238E27FC236}">
                <a16:creationId xmlns:a16="http://schemas.microsoft.com/office/drawing/2014/main" id="{F1036FB8-BA0F-4E63-B855-C761F8DF5D2A}"/>
              </a:ext>
            </a:extLst>
          </p:cNvPr>
          <p:cNvGrpSpPr/>
          <p:nvPr/>
        </p:nvGrpSpPr>
        <p:grpSpPr>
          <a:xfrm>
            <a:off x="4785385" y="1523560"/>
            <a:ext cx="3286360" cy="1116000"/>
            <a:chOff x="4777765" y="1514985"/>
            <a:chExt cx="3286360" cy="1116000"/>
          </a:xfrm>
        </p:grpSpPr>
        <p:pic>
          <p:nvPicPr>
            <p:cNvPr id="17" name="Picture 15">
              <a:extLst>
                <a:ext uri="{FF2B5EF4-FFF2-40B4-BE49-F238E27FC236}">
                  <a16:creationId xmlns:a16="http://schemas.microsoft.com/office/drawing/2014/main" id="{B30F56E1-A98F-4F70-A694-10341848FF33}"/>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464618" y="1514985"/>
              <a:ext cx="1599507" cy="1116000"/>
            </a:xfrm>
            <a:prstGeom prst="rect">
              <a:avLst/>
            </a:prstGeom>
          </p:spPr>
        </p:pic>
        <p:pic>
          <p:nvPicPr>
            <p:cNvPr id="18" name="Picture 17">
              <a:extLst>
                <a:ext uri="{FF2B5EF4-FFF2-40B4-BE49-F238E27FC236}">
                  <a16:creationId xmlns:a16="http://schemas.microsoft.com/office/drawing/2014/main" id="{009D8782-BF33-456A-A0FA-5644E7137AA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77765" y="1514985"/>
              <a:ext cx="1509000" cy="1116000"/>
            </a:xfrm>
            <a:prstGeom prst="rect">
              <a:avLst/>
            </a:prstGeom>
          </p:spPr>
        </p:pic>
      </p:grpSp>
    </p:spTree>
    <p:extLst>
      <p:ext uri="{BB962C8B-B14F-4D97-AF65-F5344CB8AC3E}">
        <p14:creationId xmlns:p14="http://schemas.microsoft.com/office/powerpoint/2010/main" val="833622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60</a:t>
            </a:fld>
            <a:endParaRPr lang="en-US" dirty="0"/>
          </a:p>
        </p:txBody>
      </p:sp>
      <p:pic>
        <p:nvPicPr>
          <p:cNvPr id="4" name="Imagen 3"/>
          <p:cNvPicPr>
            <a:picLocks noChangeAspect="1"/>
          </p:cNvPicPr>
          <p:nvPr/>
        </p:nvPicPr>
        <p:blipFill>
          <a:blip r:embed="rId2"/>
          <a:stretch>
            <a:fillRect/>
          </a:stretch>
        </p:blipFill>
        <p:spPr>
          <a:xfrm>
            <a:off x="453762" y="239464"/>
            <a:ext cx="8244836" cy="4623617"/>
          </a:xfrm>
          <a:prstGeom prst="rect">
            <a:avLst/>
          </a:prstGeom>
        </p:spPr>
      </p:pic>
    </p:spTree>
    <p:extLst>
      <p:ext uri="{BB962C8B-B14F-4D97-AF65-F5344CB8AC3E}">
        <p14:creationId xmlns:p14="http://schemas.microsoft.com/office/powerpoint/2010/main" val="17849315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61</a:t>
            </a:fld>
            <a:endParaRPr lang="en-US" dirty="0"/>
          </a:p>
        </p:txBody>
      </p:sp>
      <p:pic>
        <p:nvPicPr>
          <p:cNvPr id="3" name="Imagen 2"/>
          <p:cNvPicPr>
            <a:picLocks noChangeAspect="1"/>
          </p:cNvPicPr>
          <p:nvPr/>
        </p:nvPicPr>
        <p:blipFill>
          <a:blip r:embed="rId2"/>
          <a:stretch>
            <a:fillRect/>
          </a:stretch>
        </p:blipFill>
        <p:spPr>
          <a:xfrm>
            <a:off x="303993" y="99589"/>
            <a:ext cx="8456482" cy="4852064"/>
          </a:xfrm>
          <a:prstGeom prst="rect">
            <a:avLst/>
          </a:prstGeom>
        </p:spPr>
      </p:pic>
    </p:spTree>
    <p:extLst>
      <p:ext uri="{BB962C8B-B14F-4D97-AF65-F5344CB8AC3E}">
        <p14:creationId xmlns:p14="http://schemas.microsoft.com/office/powerpoint/2010/main" val="40758092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62</a:t>
            </a:fld>
            <a:endParaRPr lang="en-US" dirty="0"/>
          </a:p>
        </p:txBody>
      </p:sp>
      <p:pic>
        <p:nvPicPr>
          <p:cNvPr id="3" name="Imagen 2"/>
          <p:cNvPicPr>
            <a:picLocks noChangeAspect="1"/>
          </p:cNvPicPr>
          <p:nvPr/>
        </p:nvPicPr>
        <p:blipFill>
          <a:blip r:embed="rId2"/>
          <a:stretch>
            <a:fillRect/>
          </a:stretch>
        </p:blipFill>
        <p:spPr>
          <a:xfrm>
            <a:off x="460638" y="144379"/>
            <a:ext cx="8181473" cy="4876310"/>
          </a:xfrm>
          <a:prstGeom prst="rect">
            <a:avLst/>
          </a:prstGeom>
        </p:spPr>
      </p:pic>
    </p:spTree>
    <p:extLst>
      <p:ext uri="{BB962C8B-B14F-4D97-AF65-F5344CB8AC3E}">
        <p14:creationId xmlns:p14="http://schemas.microsoft.com/office/powerpoint/2010/main" val="2725019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Shape 111"/>
        <p:cNvGrpSpPr/>
        <p:nvPr/>
      </p:nvGrpSpPr>
      <p:grpSpPr>
        <a:xfrm>
          <a:off x="0" y="0"/>
          <a:ext cx="0" cy="0"/>
          <a:chOff x="0" y="0"/>
          <a:chExt cx="0" cy="0"/>
        </a:xfrm>
      </p:grpSpPr>
      <p:pic>
        <p:nvPicPr>
          <p:cNvPr id="74" name="Google Shape;339;p41">
            <a:extLst>
              <a:ext uri="{FF2B5EF4-FFF2-40B4-BE49-F238E27FC236}">
                <a16:creationId xmlns:a16="http://schemas.microsoft.com/office/drawing/2014/main" id="{E181281A-A610-487C-8AE1-99EBEF15542D}"/>
              </a:ext>
            </a:extLst>
          </p:cNvPr>
          <p:cNvPicPr preferRelativeResize="0"/>
          <p:nvPr/>
        </p:nvPicPr>
        <p:blipFill>
          <a:blip r:embed="rId4" cstate="email">
            <a:extLst>
              <a:ext uri="{28A0092B-C50C-407E-A947-70E740481C1C}">
                <a14:useLocalDpi xmlns:a14="http://schemas.microsoft.com/office/drawing/2010/main"/>
              </a:ext>
            </a:extLst>
          </a:blip>
          <a:srcRect/>
          <a:stretch/>
        </p:blipFill>
        <p:spPr>
          <a:xfrm>
            <a:off x="4688137" y="206316"/>
            <a:ext cx="3595344" cy="3595344"/>
          </a:xfrm>
          <a:prstGeom prst="round2DiagRect">
            <a:avLst>
              <a:gd name="adj1" fmla="val 16667"/>
              <a:gd name="adj2" fmla="val 0"/>
            </a:avLst>
          </a:prstGeom>
          <a:noFill/>
          <a:ln>
            <a:noFill/>
          </a:ln>
          <a:effectLst>
            <a:reflection blurRad="6350" stA="50000" endPos="38500" dist="50800" dir="5400000" sy="-100000" algn="bl" rotWithShape="0"/>
          </a:effectLst>
        </p:spPr>
      </p:pic>
      <p:sp>
        <p:nvSpPr>
          <p:cNvPr id="116" name="Google Shape;116;p15"/>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7</a:t>
            </a:fld>
            <a:endParaRPr dirty="0"/>
          </a:p>
        </p:txBody>
      </p:sp>
      <p:sp>
        <p:nvSpPr>
          <p:cNvPr id="10" name="Rectángulo: esquinas diagonales redondeadas 9">
            <a:extLst>
              <a:ext uri="{FF2B5EF4-FFF2-40B4-BE49-F238E27FC236}">
                <a16:creationId xmlns:a16="http://schemas.microsoft.com/office/drawing/2014/main" id="{764EBBEA-7D6A-4090-A142-34C9C8B2B40F}"/>
              </a:ext>
            </a:extLst>
          </p:cNvPr>
          <p:cNvSpPr/>
          <p:nvPr/>
        </p:nvSpPr>
        <p:spPr>
          <a:xfrm>
            <a:off x="137886" y="433185"/>
            <a:ext cx="4005943" cy="447040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5" name="Rectángulo: esquinas redondeadas 74">
            <a:extLst>
              <a:ext uri="{FF2B5EF4-FFF2-40B4-BE49-F238E27FC236}">
                <a16:creationId xmlns:a16="http://schemas.microsoft.com/office/drawing/2014/main" id="{720989DA-5668-4D0B-B28C-843572651E61}"/>
              </a:ext>
            </a:extLst>
          </p:cNvPr>
          <p:cNvSpPr/>
          <p:nvPr/>
        </p:nvSpPr>
        <p:spPr>
          <a:xfrm>
            <a:off x="408114" y="3934723"/>
            <a:ext cx="7607529" cy="637415"/>
          </a:xfrm>
          <a:prstGeom prst="roundRect">
            <a:avLst>
              <a:gd name="adj" fmla="val 50000"/>
            </a:avLst>
          </a:prstGeom>
          <a:solidFill>
            <a:srgbClr val="F8B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 name="Marcador de texto 2">
            <a:extLst>
              <a:ext uri="{FF2B5EF4-FFF2-40B4-BE49-F238E27FC236}">
                <a16:creationId xmlns:a16="http://schemas.microsoft.com/office/drawing/2014/main" id="{691B982C-D94A-4B4D-87C3-F921C689EFF6}"/>
              </a:ext>
            </a:extLst>
          </p:cNvPr>
          <p:cNvSpPr>
            <a:spLocks noGrp="1"/>
          </p:cNvSpPr>
          <p:nvPr>
            <p:ph type="body" idx="1"/>
          </p:nvPr>
        </p:nvSpPr>
        <p:spPr>
          <a:xfrm>
            <a:off x="297304" y="718399"/>
            <a:ext cx="3619376" cy="568007"/>
          </a:xfrm>
        </p:spPr>
        <p:txBody>
          <a:bodyPr/>
          <a:lstStyle/>
          <a:p>
            <a:pPr>
              <a:lnSpc>
                <a:spcPts val="1800"/>
              </a:lnSpc>
            </a:pPr>
            <a:r>
              <a:rPr lang="es-ES" sz="1800" spc="-100" dirty="0">
                <a:solidFill>
                  <a:srgbClr val="002060"/>
                </a:solidFill>
                <a:effectLst/>
                <a:latin typeface="Poetsen One" panose="020108030300000D0203" pitchFamily="2" charset="0"/>
                <a:ea typeface="Calibri" panose="020F0502020204030204" pitchFamily="34" charset="0"/>
                <a:cs typeface="Times New Roman" panose="02020603050405020304" pitchFamily="18" charset="0"/>
              </a:rPr>
              <a:t>BIBLIOTECAS CON ASISTENCIA TÉCNICA REALIZADA</a:t>
            </a:r>
            <a:endParaRPr lang="es-CO" sz="1800" spc="-100" dirty="0"/>
          </a:p>
          <a:p>
            <a:pPr>
              <a:lnSpc>
                <a:spcPts val="1800"/>
              </a:lnSpc>
            </a:pPr>
            <a:endParaRPr lang="es-CO" sz="1800" spc="-100" dirty="0">
              <a:solidFill>
                <a:schemeClr val="tx1">
                  <a:lumMod val="50000"/>
                  <a:lumOff val="50000"/>
                </a:schemeClr>
              </a:solidFill>
              <a:latin typeface="Red Hat Display" panose="020B0604020202020204" charset="0"/>
            </a:endParaRPr>
          </a:p>
        </p:txBody>
      </p:sp>
      <p:pic>
        <p:nvPicPr>
          <p:cNvPr id="25" name="Google Shape;123;p4">
            <a:extLst>
              <a:ext uri="{FF2B5EF4-FFF2-40B4-BE49-F238E27FC236}">
                <a16:creationId xmlns:a16="http://schemas.microsoft.com/office/drawing/2014/main" id="{3CA73F56-871F-4B03-A345-D15A38E34F0D}"/>
              </a:ext>
            </a:extLst>
          </p:cNvPr>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408114" y="4651861"/>
            <a:ext cx="1261910" cy="437734"/>
          </a:xfrm>
          <a:prstGeom prst="rect">
            <a:avLst/>
          </a:prstGeom>
          <a:noFill/>
          <a:ln>
            <a:noFill/>
          </a:ln>
        </p:spPr>
      </p:pic>
      <p:grpSp>
        <p:nvGrpSpPr>
          <p:cNvPr id="59" name="Google Shape;623;p27">
            <a:extLst>
              <a:ext uri="{FF2B5EF4-FFF2-40B4-BE49-F238E27FC236}">
                <a16:creationId xmlns:a16="http://schemas.microsoft.com/office/drawing/2014/main" id="{A15971C3-01F6-42B0-8BD2-E1D8C512E53B}"/>
              </a:ext>
            </a:extLst>
          </p:cNvPr>
          <p:cNvGrpSpPr/>
          <p:nvPr/>
        </p:nvGrpSpPr>
        <p:grpSpPr>
          <a:xfrm>
            <a:off x="408114" y="2669215"/>
            <a:ext cx="4461834" cy="1101904"/>
            <a:chOff x="1278288" y="800475"/>
            <a:chExt cx="3280462" cy="810150"/>
          </a:xfrm>
        </p:grpSpPr>
        <p:sp>
          <p:nvSpPr>
            <p:cNvPr id="60" name="Google Shape;624;p27">
              <a:extLst>
                <a:ext uri="{FF2B5EF4-FFF2-40B4-BE49-F238E27FC236}">
                  <a16:creationId xmlns:a16="http://schemas.microsoft.com/office/drawing/2014/main" id="{AA34A48F-ACB2-45A1-AAF5-F3E814CE0BFA}"/>
                </a:ext>
              </a:extLst>
            </p:cNvPr>
            <p:cNvSpPr/>
            <p:nvPr/>
          </p:nvSpPr>
          <p:spPr>
            <a:xfrm>
              <a:off x="1278288" y="800475"/>
              <a:ext cx="839100" cy="698525"/>
            </a:xfrm>
            <a:custGeom>
              <a:avLst/>
              <a:gdLst/>
              <a:ahLst/>
              <a:cxnLst/>
              <a:rect l="l" t="t" r="r" b="b"/>
              <a:pathLst>
                <a:path w="33564" h="27941" extrusionOk="0">
                  <a:moveTo>
                    <a:pt x="6111" y="1"/>
                  </a:moveTo>
                  <a:cubicBezTo>
                    <a:pt x="3455" y="1"/>
                    <a:pt x="0" y="300"/>
                    <a:pt x="0" y="4593"/>
                  </a:cubicBezTo>
                  <a:lnTo>
                    <a:pt x="0" y="6200"/>
                  </a:lnTo>
                  <a:lnTo>
                    <a:pt x="0" y="27941"/>
                  </a:lnTo>
                  <a:cubicBezTo>
                    <a:pt x="0" y="23649"/>
                    <a:pt x="3455" y="23349"/>
                    <a:pt x="6111" y="23349"/>
                  </a:cubicBezTo>
                  <a:cubicBezTo>
                    <a:pt x="6542" y="23349"/>
                    <a:pt x="6952" y="23357"/>
                    <a:pt x="7323" y="23357"/>
                  </a:cubicBezTo>
                  <a:lnTo>
                    <a:pt x="7323" y="23345"/>
                  </a:lnTo>
                  <a:lnTo>
                    <a:pt x="21896" y="23345"/>
                  </a:lnTo>
                  <a:cubicBezTo>
                    <a:pt x="28337" y="23345"/>
                    <a:pt x="33564" y="18130"/>
                    <a:pt x="33564" y="11677"/>
                  </a:cubicBezTo>
                  <a:cubicBezTo>
                    <a:pt x="33564" y="5235"/>
                    <a:pt x="28337" y="9"/>
                    <a:pt x="21896" y="9"/>
                  </a:cubicBezTo>
                  <a:lnTo>
                    <a:pt x="7323" y="9"/>
                  </a:lnTo>
                  <a:cubicBezTo>
                    <a:pt x="6952" y="9"/>
                    <a:pt x="6542" y="1"/>
                    <a:pt x="6111" y="1"/>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434343"/>
                </a:solidFill>
                <a:latin typeface="Fira Sans Extra Condensed"/>
                <a:ea typeface="Fira Sans Extra Condensed"/>
                <a:cs typeface="Fira Sans Extra Condensed"/>
                <a:sym typeface="Fira Sans Extra Condensed"/>
              </a:endParaRPr>
            </a:p>
          </p:txBody>
        </p:sp>
        <p:sp>
          <p:nvSpPr>
            <p:cNvPr id="61" name="Google Shape;625;p27">
              <a:extLst>
                <a:ext uri="{FF2B5EF4-FFF2-40B4-BE49-F238E27FC236}">
                  <a16:creationId xmlns:a16="http://schemas.microsoft.com/office/drawing/2014/main" id="{6C64C5DB-9D50-4849-AD56-D95DA13726C2}"/>
                </a:ext>
              </a:extLst>
            </p:cNvPr>
            <p:cNvSpPr/>
            <p:nvPr/>
          </p:nvSpPr>
          <p:spPr>
            <a:xfrm>
              <a:off x="1278300" y="911700"/>
              <a:ext cx="3126947" cy="698925"/>
            </a:xfrm>
            <a:custGeom>
              <a:avLst/>
              <a:gdLst/>
              <a:ahLst/>
              <a:cxnLst/>
              <a:rect l="l" t="t" r="r" b="b"/>
              <a:pathLst>
                <a:path w="116265" h="27957" extrusionOk="0">
                  <a:moveTo>
                    <a:pt x="0" y="1"/>
                  </a:moveTo>
                  <a:lnTo>
                    <a:pt x="0" y="21741"/>
                  </a:lnTo>
                  <a:lnTo>
                    <a:pt x="0" y="23361"/>
                  </a:lnTo>
                  <a:cubicBezTo>
                    <a:pt x="0" y="27653"/>
                    <a:pt x="3455" y="27952"/>
                    <a:pt x="6111" y="27952"/>
                  </a:cubicBezTo>
                  <a:cubicBezTo>
                    <a:pt x="6542" y="27952"/>
                    <a:pt x="6952" y="27945"/>
                    <a:pt x="7323" y="27945"/>
                  </a:cubicBezTo>
                  <a:lnTo>
                    <a:pt x="7323" y="27956"/>
                  </a:lnTo>
                  <a:lnTo>
                    <a:pt x="104597" y="27956"/>
                  </a:lnTo>
                  <a:cubicBezTo>
                    <a:pt x="111038" y="27956"/>
                    <a:pt x="116265" y="22730"/>
                    <a:pt x="116265" y="16276"/>
                  </a:cubicBezTo>
                  <a:cubicBezTo>
                    <a:pt x="116265" y="9835"/>
                    <a:pt x="111038" y="4608"/>
                    <a:pt x="104597" y="4608"/>
                  </a:cubicBezTo>
                  <a:lnTo>
                    <a:pt x="7323" y="4608"/>
                  </a:lnTo>
                  <a:lnTo>
                    <a:pt x="7323" y="4596"/>
                  </a:lnTo>
                  <a:cubicBezTo>
                    <a:pt x="6961" y="4596"/>
                    <a:pt x="6563" y="4604"/>
                    <a:pt x="6144" y="4604"/>
                  </a:cubicBezTo>
                  <a:cubicBezTo>
                    <a:pt x="3484" y="4604"/>
                    <a:pt x="0" y="4310"/>
                    <a:pt x="0" y="1"/>
                  </a:cubicBezTo>
                  <a:close/>
                </a:path>
              </a:pathLst>
            </a:custGeom>
            <a:solidFill>
              <a:srgbClr val="54AED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solidFill>
                  <a:srgbClr val="434343"/>
                </a:solidFill>
                <a:latin typeface="Fira Sans Extra Condensed"/>
                <a:ea typeface="Fira Sans Extra Condensed"/>
                <a:cs typeface="Fira Sans Extra Condensed"/>
                <a:sym typeface="Fira Sans Extra Condensed"/>
              </a:endParaRPr>
            </a:p>
          </p:txBody>
        </p:sp>
        <p:sp>
          <p:nvSpPr>
            <p:cNvPr id="62" name="Google Shape;626;p27">
              <a:extLst>
                <a:ext uri="{FF2B5EF4-FFF2-40B4-BE49-F238E27FC236}">
                  <a16:creationId xmlns:a16="http://schemas.microsoft.com/office/drawing/2014/main" id="{CB74B8D8-0787-4F7E-B945-FD7243261921}"/>
                </a:ext>
              </a:extLst>
            </p:cNvPr>
            <p:cNvSpPr/>
            <p:nvPr/>
          </p:nvSpPr>
          <p:spPr>
            <a:xfrm>
              <a:off x="1278288" y="950100"/>
              <a:ext cx="863225" cy="583725"/>
            </a:xfrm>
            <a:custGeom>
              <a:avLst/>
              <a:gdLst/>
              <a:ahLst/>
              <a:cxnLst/>
              <a:rect l="l" t="t" r="r" b="b"/>
              <a:pathLst>
                <a:path w="34529" h="23349" extrusionOk="0">
                  <a:moveTo>
                    <a:pt x="179" y="1"/>
                  </a:moveTo>
                  <a:cubicBezTo>
                    <a:pt x="60" y="441"/>
                    <a:pt x="0" y="929"/>
                    <a:pt x="0" y="1513"/>
                  </a:cubicBezTo>
                  <a:lnTo>
                    <a:pt x="0" y="3120"/>
                  </a:lnTo>
                  <a:lnTo>
                    <a:pt x="0" y="20205"/>
                  </a:lnTo>
                  <a:lnTo>
                    <a:pt x="0" y="21825"/>
                  </a:lnTo>
                  <a:cubicBezTo>
                    <a:pt x="0" y="22396"/>
                    <a:pt x="60" y="22908"/>
                    <a:pt x="179" y="23349"/>
                  </a:cubicBezTo>
                  <a:cubicBezTo>
                    <a:pt x="934" y="20479"/>
                    <a:pt x="3946" y="20258"/>
                    <a:pt x="6319" y="20258"/>
                  </a:cubicBezTo>
                  <a:cubicBezTo>
                    <a:pt x="6752" y="20258"/>
                    <a:pt x="7164" y="20265"/>
                    <a:pt x="7537" y="20265"/>
                  </a:cubicBezTo>
                  <a:lnTo>
                    <a:pt x="22527" y="20265"/>
                  </a:lnTo>
                  <a:cubicBezTo>
                    <a:pt x="29159" y="20265"/>
                    <a:pt x="34528" y="15038"/>
                    <a:pt x="34528" y="8597"/>
                  </a:cubicBezTo>
                  <a:cubicBezTo>
                    <a:pt x="34528" y="6597"/>
                    <a:pt x="34016" y="4715"/>
                    <a:pt x="33112" y="3072"/>
                  </a:cubicBezTo>
                  <a:lnTo>
                    <a:pt x="7323" y="3072"/>
                  </a:lnTo>
                  <a:lnTo>
                    <a:pt x="7323" y="3060"/>
                  </a:lnTo>
                  <a:cubicBezTo>
                    <a:pt x="6959" y="3060"/>
                    <a:pt x="6557" y="3068"/>
                    <a:pt x="6134" y="3068"/>
                  </a:cubicBezTo>
                  <a:cubicBezTo>
                    <a:pt x="3834" y="3068"/>
                    <a:pt x="923" y="2847"/>
                    <a:pt x="179" y="1"/>
                  </a:cubicBezTo>
                  <a:close/>
                </a:path>
              </a:pathLst>
            </a:custGeom>
            <a:solidFill>
              <a:srgbClr val="F8B16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solidFill>
                  <a:srgbClr val="434343"/>
                </a:solidFill>
                <a:latin typeface="Fira Sans Extra Condensed"/>
                <a:ea typeface="Fira Sans Extra Condensed"/>
                <a:cs typeface="Fira Sans Extra Condensed"/>
                <a:sym typeface="Fira Sans Extra Condensed"/>
              </a:endParaRPr>
            </a:p>
          </p:txBody>
        </p:sp>
        <p:sp>
          <p:nvSpPr>
            <p:cNvPr id="63" name="Google Shape;627;p27">
              <a:extLst>
                <a:ext uri="{FF2B5EF4-FFF2-40B4-BE49-F238E27FC236}">
                  <a16:creationId xmlns:a16="http://schemas.microsoft.com/office/drawing/2014/main" id="{B1BCBBCF-71AF-45D4-A289-F764BD789178}"/>
                </a:ext>
              </a:extLst>
            </p:cNvPr>
            <p:cNvSpPr/>
            <p:nvPr/>
          </p:nvSpPr>
          <p:spPr>
            <a:xfrm>
              <a:off x="1278288" y="812400"/>
              <a:ext cx="839100" cy="698800"/>
            </a:xfrm>
            <a:custGeom>
              <a:avLst/>
              <a:gdLst/>
              <a:ahLst/>
              <a:cxnLst/>
              <a:rect l="l" t="t" r="r" b="b"/>
              <a:pathLst>
                <a:path w="33564" h="27952" extrusionOk="0">
                  <a:moveTo>
                    <a:pt x="6144" y="1"/>
                  </a:moveTo>
                  <a:cubicBezTo>
                    <a:pt x="3484" y="1"/>
                    <a:pt x="0" y="294"/>
                    <a:pt x="0" y="4604"/>
                  </a:cubicBezTo>
                  <a:lnTo>
                    <a:pt x="0" y="6211"/>
                  </a:lnTo>
                  <a:lnTo>
                    <a:pt x="0" y="27952"/>
                  </a:lnTo>
                  <a:cubicBezTo>
                    <a:pt x="0" y="23660"/>
                    <a:pt x="3455" y="23360"/>
                    <a:pt x="6111" y="23360"/>
                  </a:cubicBezTo>
                  <a:cubicBezTo>
                    <a:pt x="6542" y="23360"/>
                    <a:pt x="6952" y="23368"/>
                    <a:pt x="7323" y="23368"/>
                  </a:cubicBezTo>
                  <a:lnTo>
                    <a:pt x="7323" y="23356"/>
                  </a:lnTo>
                  <a:lnTo>
                    <a:pt x="21896" y="23356"/>
                  </a:lnTo>
                  <a:cubicBezTo>
                    <a:pt x="28337" y="23356"/>
                    <a:pt x="33564" y="18129"/>
                    <a:pt x="33564" y="11688"/>
                  </a:cubicBezTo>
                  <a:cubicBezTo>
                    <a:pt x="33564" y="5235"/>
                    <a:pt x="28337" y="8"/>
                    <a:pt x="21896" y="8"/>
                  </a:cubicBezTo>
                  <a:lnTo>
                    <a:pt x="7323" y="8"/>
                  </a:lnTo>
                  <a:cubicBezTo>
                    <a:pt x="6961" y="8"/>
                    <a:pt x="6563" y="1"/>
                    <a:pt x="6144" y="1"/>
                  </a:cubicBezTo>
                  <a:close/>
                </a:path>
              </a:pathLst>
            </a:custGeom>
            <a:solidFill>
              <a:srgbClr val="FEEF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solidFill>
                  <a:srgbClr val="434343"/>
                </a:solidFill>
                <a:latin typeface="Fira Sans Extra Condensed"/>
                <a:ea typeface="Fira Sans Extra Condensed"/>
                <a:cs typeface="Fira Sans Extra Condensed"/>
                <a:sym typeface="Fira Sans Extra Condensed"/>
              </a:endParaRPr>
            </a:p>
          </p:txBody>
        </p:sp>
        <p:sp>
          <p:nvSpPr>
            <p:cNvPr id="65" name="Google Shape;629;p27">
              <a:extLst>
                <a:ext uri="{FF2B5EF4-FFF2-40B4-BE49-F238E27FC236}">
                  <a16:creationId xmlns:a16="http://schemas.microsoft.com/office/drawing/2014/main" id="{F30C61B8-8A8A-4455-9152-BF971889E130}"/>
                </a:ext>
              </a:extLst>
            </p:cNvPr>
            <p:cNvSpPr/>
            <p:nvPr/>
          </p:nvSpPr>
          <p:spPr>
            <a:xfrm>
              <a:off x="2134348" y="1139110"/>
              <a:ext cx="2424402" cy="327449"/>
            </a:xfrm>
            <a:prstGeom prst="rect">
              <a:avLst/>
            </a:prstGeom>
            <a:noFill/>
            <a:ln>
              <a:noFill/>
            </a:ln>
          </p:spPr>
          <p:txBody>
            <a:bodyPr spcFirstLastPara="1" wrap="square" lIns="91425" tIns="91425" rIns="91425" bIns="91425" anchor="ctr" anchorCtr="0">
              <a:noAutofit/>
            </a:bodyPr>
            <a:lstStyle/>
            <a:p>
              <a:r>
                <a:rPr lang="es-ES" sz="2400" b="1" dirty="0">
                  <a:solidFill>
                    <a:schemeClr val="bg1"/>
                  </a:solidFill>
                  <a:latin typeface="Poetsen One" panose="020108030300000D0203" pitchFamily="2" charset="0"/>
                  <a:ea typeface="Calibri" panose="020F0502020204030204" pitchFamily="34" charset="0"/>
                  <a:cs typeface="Times New Roman" panose="02020603050405020304" pitchFamily="18" charset="0"/>
                </a:rPr>
                <a:t>A</a:t>
              </a:r>
              <a:r>
                <a:rPr lang="es-ES" sz="2400" b="1" dirty="0">
                  <a:solidFill>
                    <a:schemeClr val="bg1"/>
                  </a:solidFill>
                  <a:effectLst/>
                  <a:latin typeface="Poetsen One" panose="020108030300000D0203" pitchFamily="2" charset="0"/>
                  <a:ea typeface="Calibri" panose="020F0502020204030204" pitchFamily="34" charset="0"/>
                  <a:cs typeface="Times New Roman" panose="02020603050405020304" pitchFamily="18" charset="0"/>
                </a:rPr>
                <a:t>sistencias técnicas</a:t>
              </a:r>
            </a:p>
          </p:txBody>
        </p:sp>
      </p:grpSp>
      <p:sp>
        <p:nvSpPr>
          <p:cNvPr id="2" name="Elipse 1">
            <a:extLst>
              <a:ext uri="{FF2B5EF4-FFF2-40B4-BE49-F238E27FC236}">
                <a16:creationId xmlns:a16="http://schemas.microsoft.com/office/drawing/2014/main" id="{ACA5313C-CF05-42C5-9864-EE164B8CFCE3}"/>
              </a:ext>
            </a:extLst>
          </p:cNvPr>
          <p:cNvSpPr/>
          <p:nvPr/>
        </p:nvSpPr>
        <p:spPr>
          <a:xfrm>
            <a:off x="7018921" y="3905888"/>
            <a:ext cx="690094" cy="690094"/>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6" name="CuadroTexto 35">
            <a:extLst>
              <a:ext uri="{FF2B5EF4-FFF2-40B4-BE49-F238E27FC236}">
                <a16:creationId xmlns:a16="http://schemas.microsoft.com/office/drawing/2014/main" id="{1D8667D8-9CBE-4729-8FE5-2322F8E6FF71}"/>
              </a:ext>
            </a:extLst>
          </p:cNvPr>
          <p:cNvSpPr txBox="1"/>
          <p:nvPr/>
        </p:nvSpPr>
        <p:spPr>
          <a:xfrm>
            <a:off x="664400" y="1290140"/>
            <a:ext cx="3084286" cy="1277273"/>
          </a:xfrm>
          <a:prstGeom prst="rect">
            <a:avLst/>
          </a:prstGeom>
          <a:noFill/>
        </p:spPr>
        <p:txBody>
          <a:bodyPr wrap="square" rtlCol="0">
            <a:spAutoFit/>
          </a:bodyPr>
          <a:lstStyle/>
          <a:p>
            <a:r>
              <a:rPr lang="es-ES" sz="1100" dirty="0">
                <a:solidFill>
                  <a:schemeClr val="tx1">
                    <a:lumMod val="50000"/>
                    <a:lumOff val="50000"/>
                  </a:schemeClr>
                </a:solidFill>
                <a:latin typeface="Red Hat Display" panose="020B0604020202020204" charset="0"/>
                <a:ea typeface="Calibri" panose="020F0502020204030204" pitchFamily="34" charset="0"/>
                <a:cs typeface="Times New Roman" panose="02020603050405020304" pitchFamily="18" charset="0"/>
              </a:rPr>
              <a:t>Durante el segundo trimestre del año  se realizaron asistencias técnicas presenciales. De manera virtual se hace seguimiento a la apertura de cada una de las bibliotecas del departamento con el fin de fortalecer cada uno de los procesos que lleva a cabo la Biblioteca Municipal.</a:t>
            </a:r>
            <a:endParaRPr lang="es-CO" sz="1100" dirty="0">
              <a:solidFill>
                <a:schemeClr val="tx1">
                  <a:lumMod val="50000"/>
                  <a:lumOff val="50000"/>
                </a:schemeClr>
              </a:solidFill>
            </a:endParaRPr>
          </a:p>
        </p:txBody>
      </p:sp>
      <p:sp>
        <p:nvSpPr>
          <p:cNvPr id="6" name="CuadroTexto 5">
            <a:extLst>
              <a:ext uri="{FF2B5EF4-FFF2-40B4-BE49-F238E27FC236}">
                <a16:creationId xmlns:a16="http://schemas.microsoft.com/office/drawing/2014/main" id="{AEF3AFFC-D281-4AAA-929C-C5207DA71B56}"/>
              </a:ext>
            </a:extLst>
          </p:cNvPr>
          <p:cNvSpPr txBox="1"/>
          <p:nvPr/>
        </p:nvSpPr>
        <p:spPr>
          <a:xfrm>
            <a:off x="408114" y="2681549"/>
            <a:ext cx="988928" cy="769441"/>
          </a:xfrm>
          <a:prstGeom prst="rect">
            <a:avLst/>
          </a:prstGeom>
          <a:noFill/>
        </p:spPr>
        <p:txBody>
          <a:bodyPr wrap="square" rtlCol="0">
            <a:spAutoFit/>
          </a:bodyPr>
          <a:lstStyle/>
          <a:p>
            <a:pPr algn="ctr"/>
            <a:r>
              <a:rPr lang="es-CO" sz="4400" dirty="0">
                <a:solidFill>
                  <a:srgbClr val="54AED0"/>
                </a:solidFill>
                <a:latin typeface="Poetsen One" panose="020108030300000D0203" pitchFamily="2" charset="0"/>
              </a:rPr>
              <a:t>36</a:t>
            </a:r>
          </a:p>
        </p:txBody>
      </p:sp>
      <p:sp>
        <p:nvSpPr>
          <p:cNvPr id="8" name="CuadroTexto 7">
            <a:extLst>
              <a:ext uri="{FF2B5EF4-FFF2-40B4-BE49-F238E27FC236}">
                <a16:creationId xmlns:a16="http://schemas.microsoft.com/office/drawing/2014/main" id="{5B6640EB-FB0F-4614-AAF1-06A878C93E46}"/>
              </a:ext>
            </a:extLst>
          </p:cNvPr>
          <p:cNvSpPr txBox="1"/>
          <p:nvPr/>
        </p:nvSpPr>
        <p:spPr>
          <a:xfrm>
            <a:off x="431959" y="3975966"/>
            <a:ext cx="6667988" cy="577081"/>
          </a:xfrm>
          <a:prstGeom prst="rect">
            <a:avLst/>
          </a:prstGeom>
          <a:noFill/>
        </p:spPr>
        <p:txBody>
          <a:bodyPr wrap="square" rtlCol="0">
            <a:spAutoFit/>
          </a:bodyPr>
          <a:lstStyle/>
          <a:p>
            <a:pPr algn="ctr"/>
            <a:r>
              <a:rPr lang="es-ES" sz="1050" dirty="0">
                <a:solidFill>
                  <a:schemeClr val="bg1"/>
                </a:solidFill>
                <a:effectLst/>
                <a:latin typeface="Poetsen One" panose="020108030300000D0203" pitchFamily="2" charset="0"/>
                <a:ea typeface="Calibri" panose="020F0502020204030204" pitchFamily="34" charset="0"/>
                <a:cs typeface="Times New Roman" panose="02020603050405020304" pitchFamily="18" charset="0"/>
              </a:rPr>
              <a:t>Mompox, Simití, San Pablo, Santa Rosa del Sur, El Salado, El Carmen de Bolívar, San Jacinto, Las Palmas, Soplaviento, San Cristóbal, Clemencia, Calamar, </a:t>
            </a:r>
            <a:r>
              <a:rPr lang="es-ES" sz="1050" dirty="0" err="1">
                <a:solidFill>
                  <a:schemeClr val="bg1"/>
                </a:solidFill>
                <a:effectLst/>
                <a:latin typeface="Poetsen One" panose="020108030300000D0203" pitchFamily="2" charset="0"/>
                <a:ea typeface="Calibri" panose="020F0502020204030204" pitchFamily="34" charset="0"/>
                <a:cs typeface="Times New Roman" panose="02020603050405020304" pitchFamily="18" charset="0"/>
              </a:rPr>
              <a:t>Arroyohondo</a:t>
            </a:r>
            <a:r>
              <a:rPr lang="es-ES" sz="1050" dirty="0">
                <a:solidFill>
                  <a:schemeClr val="bg1"/>
                </a:solidFill>
                <a:effectLst/>
                <a:latin typeface="Poetsen One" panose="020108030300000D0203" pitchFamily="2" charset="0"/>
                <a:ea typeface="Calibri" panose="020F0502020204030204" pitchFamily="34" charset="0"/>
                <a:cs typeface="Times New Roman" panose="02020603050405020304" pitchFamily="18" charset="0"/>
              </a:rPr>
              <a:t>, Mahates, </a:t>
            </a:r>
            <a:r>
              <a:rPr lang="es-ES" sz="1050" dirty="0" err="1">
                <a:solidFill>
                  <a:schemeClr val="bg1"/>
                </a:solidFill>
                <a:effectLst/>
                <a:latin typeface="Poetsen One" panose="020108030300000D0203" pitchFamily="2" charset="0"/>
                <a:ea typeface="Calibri" panose="020F0502020204030204" pitchFamily="34" charset="0"/>
                <a:cs typeface="Times New Roman" panose="02020603050405020304" pitchFamily="18" charset="0"/>
              </a:rPr>
              <a:t>Turbana</a:t>
            </a:r>
            <a:r>
              <a:rPr lang="es-ES" sz="1050" dirty="0">
                <a:solidFill>
                  <a:schemeClr val="bg1"/>
                </a:solidFill>
                <a:effectLst/>
                <a:latin typeface="Poetsen One" panose="020108030300000D0203" pitchFamily="2" charset="0"/>
                <a:ea typeface="Calibri" panose="020F0502020204030204" pitchFamily="34" charset="0"/>
                <a:cs typeface="Times New Roman" panose="02020603050405020304" pitchFamily="18" charset="0"/>
              </a:rPr>
              <a:t>, Zambrano, María La Baja, Mahates, Santa Rosa de Lima, Villanueva, Santa Catalina, San Estanislao, entre otros.</a:t>
            </a:r>
            <a:endParaRPr lang="es-CO" sz="900" dirty="0">
              <a:solidFill>
                <a:schemeClr val="bg1"/>
              </a:solidFill>
              <a:latin typeface="Poetsen One" panose="020108030300000D0203" pitchFamily="2" charset="0"/>
            </a:endParaRPr>
          </a:p>
        </p:txBody>
      </p:sp>
      <p:grpSp>
        <p:nvGrpSpPr>
          <p:cNvPr id="45" name="Google Shape;696;p49">
            <a:extLst>
              <a:ext uri="{FF2B5EF4-FFF2-40B4-BE49-F238E27FC236}">
                <a16:creationId xmlns:a16="http://schemas.microsoft.com/office/drawing/2014/main" id="{27F3ACCE-D50C-480F-8C06-CC36797D05ED}"/>
              </a:ext>
            </a:extLst>
          </p:cNvPr>
          <p:cNvGrpSpPr/>
          <p:nvPr/>
        </p:nvGrpSpPr>
        <p:grpSpPr>
          <a:xfrm>
            <a:off x="7180972" y="4099599"/>
            <a:ext cx="355928" cy="304762"/>
            <a:chOff x="1934025" y="1001650"/>
            <a:chExt cx="415300" cy="355600"/>
          </a:xfrm>
        </p:grpSpPr>
        <p:sp>
          <p:nvSpPr>
            <p:cNvPr id="46" name="Google Shape;697;p49">
              <a:extLst>
                <a:ext uri="{FF2B5EF4-FFF2-40B4-BE49-F238E27FC236}">
                  <a16:creationId xmlns:a16="http://schemas.microsoft.com/office/drawing/2014/main" id="{666CFA65-F2C9-40D8-9526-D27263B99B6C}"/>
                </a:ext>
              </a:extLst>
            </p:cNvPr>
            <p:cNvSpPr/>
            <p:nvPr/>
          </p:nvSpPr>
          <p:spPr>
            <a:xfrm>
              <a:off x="1934025" y="1303650"/>
              <a:ext cx="207650" cy="53600"/>
            </a:xfrm>
            <a:custGeom>
              <a:avLst/>
              <a:gdLst/>
              <a:ahLst/>
              <a:cxnLst/>
              <a:rect l="l" t="t" r="r" b="b"/>
              <a:pathLst>
                <a:path w="8306" h="2144" fill="none" extrusionOk="0">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698;p49">
              <a:extLst>
                <a:ext uri="{FF2B5EF4-FFF2-40B4-BE49-F238E27FC236}">
                  <a16:creationId xmlns:a16="http://schemas.microsoft.com/office/drawing/2014/main" id="{72447B76-0ACB-41AF-ACCE-AAB5FE7DD7F5}"/>
                </a:ext>
              </a:extLst>
            </p:cNvPr>
            <p:cNvSpPr/>
            <p:nvPr/>
          </p:nvSpPr>
          <p:spPr>
            <a:xfrm>
              <a:off x="2141650" y="1303650"/>
              <a:ext cx="207675" cy="53600"/>
            </a:xfrm>
            <a:custGeom>
              <a:avLst/>
              <a:gdLst/>
              <a:ahLst/>
              <a:cxnLst/>
              <a:rect l="l" t="t" r="r" b="b"/>
              <a:pathLst>
                <a:path w="8307" h="2144" fill="none" extrusionOk="0">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699;p49">
              <a:extLst>
                <a:ext uri="{FF2B5EF4-FFF2-40B4-BE49-F238E27FC236}">
                  <a16:creationId xmlns:a16="http://schemas.microsoft.com/office/drawing/2014/main" id="{6E4A79A4-7096-44B4-B537-D0AAF8C2BCDB}"/>
                </a:ext>
              </a:extLst>
            </p:cNvPr>
            <p:cNvSpPr/>
            <p:nvPr/>
          </p:nvSpPr>
          <p:spPr>
            <a:xfrm>
              <a:off x="1934025" y="1001650"/>
              <a:ext cx="207650" cy="331250"/>
            </a:xfrm>
            <a:custGeom>
              <a:avLst/>
              <a:gdLst/>
              <a:ahLst/>
              <a:cxnLst/>
              <a:rect l="l" t="t" r="r" b="b"/>
              <a:pathLst>
                <a:path w="8306" h="13250" fill="none" extrusionOk="0">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700;p49">
              <a:extLst>
                <a:ext uri="{FF2B5EF4-FFF2-40B4-BE49-F238E27FC236}">
                  <a16:creationId xmlns:a16="http://schemas.microsoft.com/office/drawing/2014/main" id="{B5549E5E-06C0-4056-823F-7A14AFCAD8F0}"/>
                </a:ext>
              </a:extLst>
            </p:cNvPr>
            <p:cNvSpPr/>
            <p:nvPr/>
          </p:nvSpPr>
          <p:spPr>
            <a:xfrm>
              <a:off x="2141650" y="1001650"/>
              <a:ext cx="207675" cy="331250"/>
            </a:xfrm>
            <a:custGeom>
              <a:avLst/>
              <a:gdLst/>
              <a:ahLst/>
              <a:cxnLst/>
              <a:rect l="l" t="t" r="r" b="b"/>
              <a:pathLst>
                <a:path w="8307" h="13250" fill="none" extrusionOk="0">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11106041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Shape 111"/>
        <p:cNvGrpSpPr/>
        <p:nvPr/>
      </p:nvGrpSpPr>
      <p:grpSpPr>
        <a:xfrm>
          <a:off x="0" y="0"/>
          <a:ext cx="0" cy="0"/>
          <a:chOff x="0" y="0"/>
          <a:chExt cx="0" cy="0"/>
        </a:xfrm>
      </p:grpSpPr>
      <p:pic>
        <p:nvPicPr>
          <p:cNvPr id="74" name="Google Shape;339;p41">
            <a:extLst>
              <a:ext uri="{FF2B5EF4-FFF2-40B4-BE49-F238E27FC236}">
                <a16:creationId xmlns:a16="http://schemas.microsoft.com/office/drawing/2014/main" id="{E181281A-A610-487C-8AE1-99EBEF15542D}"/>
              </a:ext>
            </a:extLst>
          </p:cNvPr>
          <p:cNvPicPr preferRelativeResize="0"/>
          <p:nvPr/>
        </p:nvPicPr>
        <p:blipFill>
          <a:blip r:embed="rId4" cstate="hqprint">
            <a:extLst>
              <a:ext uri="{28A0092B-C50C-407E-A947-70E740481C1C}">
                <a14:useLocalDpi xmlns:a14="http://schemas.microsoft.com/office/drawing/2010/main"/>
              </a:ext>
            </a:extLst>
          </a:blip>
          <a:srcRect/>
          <a:stretch/>
        </p:blipFill>
        <p:spPr>
          <a:xfrm>
            <a:off x="4688137" y="206316"/>
            <a:ext cx="3595344" cy="3595344"/>
          </a:xfrm>
          <a:prstGeom prst="round2DiagRect">
            <a:avLst>
              <a:gd name="adj1" fmla="val 16667"/>
              <a:gd name="adj2" fmla="val 0"/>
            </a:avLst>
          </a:prstGeom>
          <a:noFill/>
          <a:ln>
            <a:noFill/>
          </a:ln>
          <a:effectLst>
            <a:reflection blurRad="6350" stA="50000" endPos="38500" dist="50800" dir="5400000" sy="-100000" algn="bl" rotWithShape="0"/>
          </a:effectLst>
        </p:spPr>
      </p:pic>
      <p:sp>
        <p:nvSpPr>
          <p:cNvPr id="116" name="Google Shape;116;p15"/>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8</a:t>
            </a:fld>
            <a:endParaRPr dirty="0"/>
          </a:p>
        </p:txBody>
      </p:sp>
      <p:sp>
        <p:nvSpPr>
          <p:cNvPr id="10" name="Rectángulo: esquinas diagonales redondeadas 9">
            <a:extLst>
              <a:ext uri="{FF2B5EF4-FFF2-40B4-BE49-F238E27FC236}">
                <a16:creationId xmlns:a16="http://schemas.microsoft.com/office/drawing/2014/main" id="{764EBBEA-7D6A-4090-A142-34C9C8B2B40F}"/>
              </a:ext>
            </a:extLst>
          </p:cNvPr>
          <p:cNvSpPr/>
          <p:nvPr/>
        </p:nvSpPr>
        <p:spPr>
          <a:xfrm>
            <a:off x="137886" y="433185"/>
            <a:ext cx="4005943" cy="447040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 name="Marcador de texto 2">
            <a:extLst>
              <a:ext uri="{FF2B5EF4-FFF2-40B4-BE49-F238E27FC236}">
                <a16:creationId xmlns:a16="http://schemas.microsoft.com/office/drawing/2014/main" id="{691B982C-D94A-4B4D-87C3-F921C689EFF6}"/>
              </a:ext>
            </a:extLst>
          </p:cNvPr>
          <p:cNvSpPr>
            <a:spLocks noGrp="1"/>
          </p:cNvSpPr>
          <p:nvPr>
            <p:ph type="body" idx="1"/>
          </p:nvPr>
        </p:nvSpPr>
        <p:spPr>
          <a:xfrm>
            <a:off x="297304" y="634717"/>
            <a:ext cx="3419100" cy="348929"/>
          </a:xfrm>
        </p:spPr>
        <p:txBody>
          <a:bodyPr/>
          <a:lstStyle/>
          <a:p>
            <a:r>
              <a:rPr lang="en-US" sz="1600" dirty="0" err="1">
                <a:solidFill>
                  <a:schemeClr val="tx1">
                    <a:lumMod val="50000"/>
                    <a:lumOff val="50000"/>
                  </a:schemeClr>
                </a:solidFill>
                <a:effectLst/>
                <a:latin typeface="Red Hat Display" panose="020B0604020202020204" charset="0"/>
                <a:ea typeface="Calibri" panose="020F0502020204030204" pitchFamily="34" charset="0"/>
                <a:cs typeface="Times New Roman" panose="02020603050405020304" pitchFamily="18" charset="0"/>
              </a:rPr>
              <a:t>Fortalecimiento</a:t>
            </a:r>
            <a:endParaRPr lang="es-CO" sz="1800" dirty="0">
              <a:solidFill>
                <a:schemeClr val="tx1">
                  <a:lumMod val="50000"/>
                  <a:lumOff val="50000"/>
                </a:schemeClr>
              </a:solidFill>
              <a:latin typeface="Red Hat Display" panose="020B0604020202020204" charset="0"/>
            </a:endParaRPr>
          </a:p>
        </p:txBody>
      </p:sp>
      <p:sp>
        <p:nvSpPr>
          <p:cNvPr id="13" name="Rectángulo: esquinas redondeadas 12">
            <a:extLst>
              <a:ext uri="{FF2B5EF4-FFF2-40B4-BE49-F238E27FC236}">
                <a16:creationId xmlns:a16="http://schemas.microsoft.com/office/drawing/2014/main" id="{800C67B4-243A-4271-9516-AD6929566555}"/>
              </a:ext>
            </a:extLst>
          </p:cNvPr>
          <p:cNvSpPr/>
          <p:nvPr/>
        </p:nvSpPr>
        <p:spPr>
          <a:xfrm>
            <a:off x="-434715" y="1998863"/>
            <a:ext cx="4846819" cy="492548"/>
          </a:xfrm>
          <a:prstGeom prst="roundRect">
            <a:avLst>
              <a:gd name="adj" fmla="val 50000"/>
            </a:avLst>
          </a:prstGeom>
          <a:solidFill>
            <a:srgbClr val="F8B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CuadroTexto 11">
            <a:extLst>
              <a:ext uri="{FF2B5EF4-FFF2-40B4-BE49-F238E27FC236}">
                <a16:creationId xmlns:a16="http://schemas.microsoft.com/office/drawing/2014/main" id="{0B5E6DF5-1462-4600-914C-AFF3D861BC6E}"/>
              </a:ext>
            </a:extLst>
          </p:cNvPr>
          <p:cNvSpPr txBox="1"/>
          <p:nvPr/>
        </p:nvSpPr>
        <p:spPr>
          <a:xfrm>
            <a:off x="664400" y="945861"/>
            <a:ext cx="3419100" cy="1015663"/>
          </a:xfrm>
          <a:prstGeom prst="rect">
            <a:avLst/>
          </a:prstGeom>
          <a:noFill/>
        </p:spPr>
        <p:txBody>
          <a:bodyPr wrap="square" rtlCol="0">
            <a:spAutoFit/>
          </a:bodyPr>
          <a:lstStyle/>
          <a:p>
            <a:pPr>
              <a:lnSpc>
                <a:spcPts val="1800"/>
              </a:lnSpc>
            </a:pPr>
            <a:r>
              <a:rPr lang="es-ES" sz="1800" spc="-100" dirty="0">
                <a:solidFill>
                  <a:srgbClr val="002060"/>
                </a:solidFill>
                <a:effectLst/>
                <a:latin typeface="Poetsen One" panose="020108030300000D0203" pitchFamily="2" charset="0"/>
                <a:ea typeface="Calibri" panose="020F0502020204030204" pitchFamily="34" charset="0"/>
                <a:cs typeface="Times New Roman" panose="02020603050405020304" pitchFamily="18" charset="0"/>
              </a:rPr>
              <a:t>DE LOS PROCESOS DE FORMACIÓN ARTÍSTICA EN LOS CENTROS CULTURALES DEL DEPARTAMENTO DE BOLÍVAR</a:t>
            </a:r>
            <a:endParaRPr lang="es-CO" sz="1800" spc="-100" dirty="0"/>
          </a:p>
        </p:txBody>
      </p:sp>
      <p:pic>
        <p:nvPicPr>
          <p:cNvPr id="25" name="Google Shape;123;p4">
            <a:extLst>
              <a:ext uri="{FF2B5EF4-FFF2-40B4-BE49-F238E27FC236}">
                <a16:creationId xmlns:a16="http://schemas.microsoft.com/office/drawing/2014/main" id="{3CA73F56-871F-4B03-A345-D15A38E34F0D}"/>
              </a:ext>
            </a:extLst>
          </p:cNvPr>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7227405" y="4705201"/>
            <a:ext cx="1261910" cy="437734"/>
          </a:xfrm>
          <a:prstGeom prst="rect">
            <a:avLst/>
          </a:prstGeom>
          <a:noFill/>
          <a:ln>
            <a:noFill/>
          </a:ln>
        </p:spPr>
      </p:pic>
      <p:sp>
        <p:nvSpPr>
          <p:cNvPr id="14" name="CuadroTexto 13">
            <a:extLst>
              <a:ext uri="{FF2B5EF4-FFF2-40B4-BE49-F238E27FC236}">
                <a16:creationId xmlns:a16="http://schemas.microsoft.com/office/drawing/2014/main" id="{BA3A528C-8889-4EBD-92C8-A9820AEBE754}"/>
              </a:ext>
            </a:extLst>
          </p:cNvPr>
          <p:cNvSpPr txBox="1"/>
          <p:nvPr/>
        </p:nvSpPr>
        <p:spPr>
          <a:xfrm>
            <a:off x="297305" y="2021387"/>
            <a:ext cx="3846524" cy="461665"/>
          </a:xfrm>
          <a:prstGeom prst="rect">
            <a:avLst/>
          </a:prstGeom>
          <a:noFill/>
        </p:spPr>
        <p:txBody>
          <a:bodyPr wrap="square" rtlCol="0">
            <a:spAutoFit/>
          </a:bodyPr>
          <a:lstStyle/>
          <a:p>
            <a:pPr algn="ctr"/>
            <a:r>
              <a:rPr lang="es-ES" sz="2400" b="1" dirty="0">
                <a:solidFill>
                  <a:schemeClr val="bg1"/>
                </a:solidFill>
                <a:effectLst/>
                <a:latin typeface="Red Hat Display" panose="020B0604020202020204" charset="0"/>
                <a:ea typeface="Calibri" panose="020F0502020204030204" pitchFamily="34" charset="0"/>
                <a:cs typeface="Times New Roman" panose="02020603050405020304" pitchFamily="18" charset="0"/>
              </a:rPr>
              <a:t>6 centros culturales</a:t>
            </a:r>
          </a:p>
        </p:txBody>
      </p:sp>
      <p:grpSp>
        <p:nvGrpSpPr>
          <p:cNvPr id="59" name="Google Shape;623;p27">
            <a:extLst>
              <a:ext uri="{FF2B5EF4-FFF2-40B4-BE49-F238E27FC236}">
                <a16:creationId xmlns:a16="http://schemas.microsoft.com/office/drawing/2014/main" id="{A15971C3-01F6-42B0-8BD2-E1D8C512E53B}"/>
              </a:ext>
            </a:extLst>
          </p:cNvPr>
          <p:cNvGrpSpPr/>
          <p:nvPr/>
        </p:nvGrpSpPr>
        <p:grpSpPr>
          <a:xfrm>
            <a:off x="389752" y="2664405"/>
            <a:ext cx="2649136" cy="655283"/>
            <a:chOff x="1278288" y="800475"/>
            <a:chExt cx="3275222" cy="810150"/>
          </a:xfrm>
        </p:grpSpPr>
        <p:sp>
          <p:nvSpPr>
            <p:cNvPr id="60" name="Google Shape;624;p27">
              <a:extLst>
                <a:ext uri="{FF2B5EF4-FFF2-40B4-BE49-F238E27FC236}">
                  <a16:creationId xmlns:a16="http://schemas.microsoft.com/office/drawing/2014/main" id="{AA34A48F-ACB2-45A1-AAF5-F3E814CE0BFA}"/>
                </a:ext>
              </a:extLst>
            </p:cNvPr>
            <p:cNvSpPr/>
            <p:nvPr/>
          </p:nvSpPr>
          <p:spPr>
            <a:xfrm>
              <a:off x="1278288" y="800475"/>
              <a:ext cx="839100" cy="698525"/>
            </a:xfrm>
            <a:custGeom>
              <a:avLst/>
              <a:gdLst/>
              <a:ahLst/>
              <a:cxnLst/>
              <a:rect l="l" t="t" r="r" b="b"/>
              <a:pathLst>
                <a:path w="33564" h="27941" extrusionOk="0">
                  <a:moveTo>
                    <a:pt x="6111" y="1"/>
                  </a:moveTo>
                  <a:cubicBezTo>
                    <a:pt x="3455" y="1"/>
                    <a:pt x="0" y="300"/>
                    <a:pt x="0" y="4593"/>
                  </a:cubicBezTo>
                  <a:lnTo>
                    <a:pt x="0" y="6200"/>
                  </a:lnTo>
                  <a:lnTo>
                    <a:pt x="0" y="27941"/>
                  </a:lnTo>
                  <a:cubicBezTo>
                    <a:pt x="0" y="23649"/>
                    <a:pt x="3455" y="23349"/>
                    <a:pt x="6111" y="23349"/>
                  </a:cubicBezTo>
                  <a:cubicBezTo>
                    <a:pt x="6542" y="23349"/>
                    <a:pt x="6952" y="23357"/>
                    <a:pt x="7323" y="23357"/>
                  </a:cubicBezTo>
                  <a:lnTo>
                    <a:pt x="7323" y="23345"/>
                  </a:lnTo>
                  <a:lnTo>
                    <a:pt x="21896" y="23345"/>
                  </a:lnTo>
                  <a:cubicBezTo>
                    <a:pt x="28337" y="23345"/>
                    <a:pt x="33564" y="18130"/>
                    <a:pt x="33564" y="11677"/>
                  </a:cubicBezTo>
                  <a:cubicBezTo>
                    <a:pt x="33564" y="5235"/>
                    <a:pt x="28337" y="9"/>
                    <a:pt x="21896" y="9"/>
                  </a:cubicBezTo>
                  <a:lnTo>
                    <a:pt x="7323" y="9"/>
                  </a:lnTo>
                  <a:cubicBezTo>
                    <a:pt x="6952" y="9"/>
                    <a:pt x="6542" y="1"/>
                    <a:pt x="6111" y="1"/>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434343"/>
                </a:solidFill>
                <a:latin typeface="Fira Sans Extra Condensed"/>
                <a:ea typeface="Fira Sans Extra Condensed"/>
                <a:cs typeface="Fira Sans Extra Condensed"/>
                <a:sym typeface="Fira Sans Extra Condensed"/>
              </a:endParaRPr>
            </a:p>
          </p:txBody>
        </p:sp>
        <p:sp>
          <p:nvSpPr>
            <p:cNvPr id="61" name="Google Shape;625;p27">
              <a:extLst>
                <a:ext uri="{FF2B5EF4-FFF2-40B4-BE49-F238E27FC236}">
                  <a16:creationId xmlns:a16="http://schemas.microsoft.com/office/drawing/2014/main" id="{6C64C5DB-9D50-4849-AD56-D95DA13726C2}"/>
                </a:ext>
              </a:extLst>
            </p:cNvPr>
            <p:cNvSpPr/>
            <p:nvPr/>
          </p:nvSpPr>
          <p:spPr>
            <a:xfrm>
              <a:off x="1278300" y="911700"/>
              <a:ext cx="3126947" cy="698925"/>
            </a:xfrm>
            <a:custGeom>
              <a:avLst/>
              <a:gdLst/>
              <a:ahLst/>
              <a:cxnLst/>
              <a:rect l="l" t="t" r="r" b="b"/>
              <a:pathLst>
                <a:path w="116265" h="27957" extrusionOk="0">
                  <a:moveTo>
                    <a:pt x="0" y="1"/>
                  </a:moveTo>
                  <a:lnTo>
                    <a:pt x="0" y="21741"/>
                  </a:lnTo>
                  <a:lnTo>
                    <a:pt x="0" y="23361"/>
                  </a:lnTo>
                  <a:cubicBezTo>
                    <a:pt x="0" y="27653"/>
                    <a:pt x="3455" y="27952"/>
                    <a:pt x="6111" y="27952"/>
                  </a:cubicBezTo>
                  <a:cubicBezTo>
                    <a:pt x="6542" y="27952"/>
                    <a:pt x="6952" y="27945"/>
                    <a:pt x="7323" y="27945"/>
                  </a:cubicBezTo>
                  <a:lnTo>
                    <a:pt x="7323" y="27956"/>
                  </a:lnTo>
                  <a:lnTo>
                    <a:pt x="104597" y="27956"/>
                  </a:lnTo>
                  <a:cubicBezTo>
                    <a:pt x="111038" y="27956"/>
                    <a:pt x="116265" y="22730"/>
                    <a:pt x="116265" y="16276"/>
                  </a:cubicBezTo>
                  <a:cubicBezTo>
                    <a:pt x="116265" y="9835"/>
                    <a:pt x="111038" y="4608"/>
                    <a:pt x="104597" y="4608"/>
                  </a:cubicBezTo>
                  <a:lnTo>
                    <a:pt x="7323" y="4608"/>
                  </a:lnTo>
                  <a:lnTo>
                    <a:pt x="7323" y="4596"/>
                  </a:lnTo>
                  <a:cubicBezTo>
                    <a:pt x="6961" y="4596"/>
                    <a:pt x="6563" y="4604"/>
                    <a:pt x="6144" y="4604"/>
                  </a:cubicBezTo>
                  <a:cubicBezTo>
                    <a:pt x="3484" y="4604"/>
                    <a:pt x="0" y="4310"/>
                    <a:pt x="0" y="1"/>
                  </a:cubicBezTo>
                  <a:close/>
                </a:path>
              </a:pathLst>
            </a:custGeom>
            <a:solidFill>
              <a:srgbClr val="FEEF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solidFill>
                  <a:srgbClr val="434343"/>
                </a:solidFill>
                <a:latin typeface="Fira Sans Extra Condensed"/>
                <a:ea typeface="Fira Sans Extra Condensed"/>
                <a:cs typeface="Fira Sans Extra Condensed"/>
                <a:sym typeface="Fira Sans Extra Condensed"/>
              </a:endParaRPr>
            </a:p>
          </p:txBody>
        </p:sp>
        <p:sp>
          <p:nvSpPr>
            <p:cNvPr id="62" name="Google Shape;626;p27">
              <a:extLst>
                <a:ext uri="{FF2B5EF4-FFF2-40B4-BE49-F238E27FC236}">
                  <a16:creationId xmlns:a16="http://schemas.microsoft.com/office/drawing/2014/main" id="{CB74B8D8-0787-4F7E-B945-FD7243261921}"/>
                </a:ext>
              </a:extLst>
            </p:cNvPr>
            <p:cNvSpPr/>
            <p:nvPr/>
          </p:nvSpPr>
          <p:spPr>
            <a:xfrm>
              <a:off x="1278288" y="950100"/>
              <a:ext cx="863225" cy="583725"/>
            </a:xfrm>
            <a:custGeom>
              <a:avLst/>
              <a:gdLst/>
              <a:ahLst/>
              <a:cxnLst/>
              <a:rect l="l" t="t" r="r" b="b"/>
              <a:pathLst>
                <a:path w="34529" h="23349" extrusionOk="0">
                  <a:moveTo>
                    <a:pt x="179" y="1"/>
                  </a:moveTo>
                  <a:cubicBezTo>
                    <a:pt x="60" y="441"/>
                    <a:pt x="0" y="929"/>
                    <a:pt x="0" y="1513"/>
                  </a:cubicBezTo>
                  <a:lnTo>
                    <a:pt x="0" y="3120"/>
                  </a:lnTo>
                  <a:lnTo>
                    <a:pt x="0" y="20205"/>
                  </a:lnTo>
                  <a:lnTo>
                    <a:pt x="0" y="21825"/>
                  </a:lnTo>
                  <a:cubicBezTo>
                    <a:pt x="0" y="22396"/>
                    <a:pt x="60" y="22908"/>
                    <a:pt x="179" y="23349"/>
                  </a:cubicBezTo>
                  <a:cubicBezTo>
                    <a:pt x="934" y="20479"/>
                    <a:pt x="3946" y="20258"/>
                    <a:pt x="6319" y="20258"/>
                  </a:cubicBezTo>
                  <a:cubicBezTo>
                    <a:pt x="6752" y="20258"/>
                    <a:pt x="7164" y="20265"/>
                    <a:pt x="7537" y="20265"/>
                  </a:cubicBezTo>
                  <a:lnTo>
                    <a:pt x="22527" y="20265"/>
                  </a:lnTo>
                  <a:cubicBezTo>
                    <a:pt x="29159" y="20265"/>
                    <a:pt x="34528" y="15038"/>
                    <a:pt x="34528" y="8597"/>
                  </a:cubicBezTo>
                  <a:cubicBezTo>
                    <a:pt x="34528" y="6597"/>
                    <a:pt x="34016" y="4715"/>
                    <a:pt x="33112" y="3072"/>
                  </a:cubicBezTo>
                  <a:lnTo>
                    <a:pt x="7323" y="3072"/>
                  </a:lnTo>
                  <a:lnTo>
                    <a:pt x="7323" y="3060"/>
                  </a:lnTo>
                  <a:cubicBezTo>
                    <a:pt x="6959" y="3060"/>
                    <a:pt x="6557" y="3068"/>
                    <a:pt x="6134" y="3068"/>
                  </a:cubicBezTo>
                  <a:cubicBezTo>
                    <a:pt x="3834" y="3068"/>
                    <a:pt x="923" y="2847"/>
                    <a:pt x="179" y="1"/>
                  </a:cubicBezTo>
                  <a:close/>
                </a:path>
              </a:pathLst>
            </a:custGeom>
            <a:solidFill>
              <a:srgbClr val="E8C70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solidFill>
                  <a:srgbClr val="434343"/>
                </a:solidFill>
                <a:latin typeface="Fira Sans Extra Condensed"/>
                <a:ea typeface="Fira Sans Extra Condensed"/>
                <a:cs typeface="Fira Sans Extra Condensed"/>
                <a:sym typeface="Fira Sans Extra Condensed"/>
              </a:endParaRPr>
            </a:p>
          </p:txBody>
        </p:sp>
        <p:sp>
          <p:nvSpPr>
            <p:cNvPr id="63" name="Google Shape;627;p27">
              <a:extLst>
                <a:ext uri="{FF2B5EF4-FFF2-40B4-BE49-F238E27FC236}">
                  <a16:creationId xmlns:a16="http://schemas.microsoft.com/office/drawing/2014/main" id="{B1BCBBCF-71AF-45D4-A289-F764BD789178}"/>
                </a:ext>
              </a:extLst>
            </p:cNvPr>
            <p:cNvSpPr/>
            <p:nvPr/>
          </p:nvSpPr>
          <p:spPr>
            <a:xfrm>
              <a:off x="1278288" y="812399"/>
              <a:ext cx="839100" cy="698799"/>
            </a:xfrm>
            <a:custGeom>
              <a:avLst/>
              <a:gdLst/>
              <a:ahLst/>
              <a:cxnLst/>
              <a:rect l="l" t="t" r="r" b="b"/>
              <a:pathLst>
                <a:path w="33564" h="27952" extrusionOk="0">
                  <a:moveTo>
                    <a:pt x="6144" y="1"/>
                  </a:moveTo>
                  <a:cubicBezTo>
                    <a:pt x="3484" y="1"/>
                    <a:pt x="0" y="294"/>
                    <a:pt x="0" y="4604"/>
                  </a:cubicBezTo>
                  <a:lnTo>
                    <a:pt x="0" y="6211"/>
                  </a:lnTo>
                  <a:lnTo>
                    <a:pt x="0" y="27952"/>
                  </a:lnTo>
                  <a:cubicBezTo>
                    <a:pt x="0" y="23660"/>
                    <a:pt x="3455" y="23360"/>
                    <a:pt x="6111" y="23360"/>
                  </a:cubicBezTo>
                  <a:cubicBezTo>
                    <a:pt x="6542" y="23360"/>
                    <a:pt x="6952" y="23368"/>
                    <a:pt x="7323" y="23368"/>
                  </a:cubicBezTo>
                  <a:lnTo>
                    <a:pt x="7323" y="23356"/>
                  </a:lnTo>
                  <a:lnTo>
                    <a:pt x="21896" y="23356"/>
                  </a:lnTo>
                  <a:cubicBezTo>
                    <a:pt x="28337" y="23356"/>
                    <a:pt x="33564" y="18129"/>
                    <a:pt x="33564" y="11688"/>
                  </a:cubicBezTo>
                  <a:cubicBezTo>
                    <a:pt x="33564" y="5235"/>
                    <a:pt x="28337" y="8"/>
                    <a:pt x="21896" y="8"/>
                  </a:cubicBezTo>
                  <a:lnTo>
                    <a:pt x="7323" y="8"/>
                  </a:lnTo>
                  <a:cubicBezTo>
                    <a:pt x="6961" y="8"/>
                    <a:pt x="6563" y="1"/>
                    <a:pt x="6144" y="1"/>
                  </a:cubicBezTo>
                  <a:close/>
                </a:path>
              </a:pathLst>
            </a:custGeom>
            <a:solidFill>
              <a:srgbClr val="869FB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434343"/>
                </a:solidFill>
                <a:latin typeface="Fira Sans Extra Condensed"/>
                <a:ea typeface="Fira Sans Extra Condensed"/>
                <a:cs typeface="Fira Sans Extra Condensed"/>
                <a:sym typeface="Fira Sans Extra Condensed"/>
              </a:endParaRPr>
            </a:p>
          </p:txBody>
        </p:sp>
        <p:sp>
          <p:nvSpPr>
            <p:cNvPr id="64" name="Google Shape;628;p27">
              <a:extLst>
                <a:ext uri="{FF2B5EF4-FFF2-40B4-BE49-F238E27FC236}">
                  <a16:creationId xmlns:a16="http://schemas.microsoft.com/office/drawing/2014/main" id="{9783BBB8-F399-4324-94F6-D24FAC82F3ED}"/>
                </a:ext>
              </a:extLst>
            </p:cNvPr>
            <p:cNvSpPr/>
            <p:nvPr/>
          </p:nvSpPr>
          <p:spPr>
            <a:xfrm>
              <a:off x="1480487" y="889073"/>
              <a:ext cx="434700" cy="434699"/>
            </a:xfrm>
            <a:prstGeom prst="ellipse">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dirty="0">
                  <a:solidFill>
                    <a:srgbClr val="0989B1"/>
                  </a:solidFill>
                  <a:latin typeface="Poetsen One" panose="020108030300000D0203" pitchFamily="2" charset="0"/>
                  <a:ea typeface="Fira Sans Extra Condensed"/>
                  <a:cs typeface="Fira Sans Extra Condensed"/>
                  <a:sym typeface="Fira Sans Extra Condensed"/>
                </a:rPr>
                <a:t>1</a:t>
              </a:r>
              <a:endParaRPr sz="2200" dirty="0">
                <a:solidFill>
                  <a:srgbClr val="0989B1"/>
                </a:solidFill>
                <a:latin typeface="Poetsen One" panose="020108030300000D0203" pitchFamily="2" charset="0"/>
                <a:ea typeface="Fira Sans Extra Condensed"/>
                <a:cs typeface="Fira Sans Extra Condensed"/>
                <a:sym typeface="Fira Sans Extra Condensed"/>
              </a:endParaRPr>
            </a:p>
          </p:txBody>
        </p:sp>
        <p:sp>
          <p:nvSpPr>
            <p:cNvPr id="65" name="Google Shape;629;p27">
              <a:extLst>
                <a:ext uri="{FF2B5EF4-FFF2-40B4-BE49-F238E27FC236}">
                  <a16:creationId xmlns:a16="http://schemas.microsoft.com/office/drawing/2014/main" id="{F30C61B8-8A8A-4455-9152-BF971889E130}"/>
                </a:ext>
              </a:extLst>
            </p:cNvPr>
            <p:cNvSpPr/>
            <p:nvPr/>
          </p:nvSpPr>
          <p:spPr>
            <a:xfrm>
              <a:off x="2129108" y="1183750"/>
              <a:ext cx="2424402" cy="327449"/>
            </a:xfrm>
            <a:prstGeom prst="rect">
              <a:avLst/>
            </a:prstGeom>
            <a:noFill/>
            <a:ln>
              <a:noFill/>
            </a:ln>
          </p:spPr>
          <p:txBody>
            <a:bodyPr spcFirstLastPara="1" wrap="square" lIns="91425" tIns="91425" rIns="91425" bIns="91425" anchor="ctr" anchorCtr="0">
              <a:noAutofit/>
            </a:bodyPr>
            <a:lstStyle/>
            <a:p>
              <a:r>
                <a:rPr lang="es-ES" sz="1200" b="1" dirty="0">
                  <a:solidFill>
                    <a:schemeClr val="tx1">
                      <a:lumMod val="50000"/>
                      <a:lumOff val="50000"/>
                    </a:schemeClr>
                  </a:solidFill>
                  <a:effectLst/>
                  <a:latin typeface="Red Hat Display" panose="020B0604020202020204" charset="0"/>
                  <a:ea typeface="Calibri" panose="020F0502020204030204" pitchFamily="34" charset="0"/>
                  <a:cs typeface="Times New Roman" panose="02020603050405020304" pitchFamily="18" charset="0"/>
                </a:rPr>
                <a:t>Santa Rosa de Lima</a:t>
              </a:r>
            </a:p>
          </p:txBody>
        </p:sp>
        <p:sp>
          <p:nvSpPr>
            <p:cNvPr id="72" name="Google Shape;636;p27">
              <a:extLst>
                <a:ext uri="{FF2B5EF4-FFF2-40B4-BE49-F238E27FC236}">
                  <a16:creationId xmlns:a16="http://schemas.microsoft.com/office/drawing/2014/main" id="{2C6A4A30-6EAE-4FB1-B00A-27849D3445F4}"/>
                </a:ext>
              </a:extLst>
            </p:cNvPr>
            <p:cNvSpPr/>
            <p:nvPr/>
          </p:nvSpPr>
          <p:spPr>
            <a:xfrm>
              <a:off x="1821756" y="998259"/>
              <a:ext cx="42074" cy="21052"/>
            </a:xfrm>
            <a:custGeom>
              <a:avLst/>
              <a:gdLst/>
              <a:ahLst/>
              <a:cxnLst/>
              <a:rect l="l" t="t" r="r" b="b"/>
              <a:pathLst>
                <a:path w="1387" h="694" extrusionOk="0">
                  <a:moveTo>
                    <a:pt x="379" y="0"/>
                  </a:moveTo>
                  <a:cubicBezTo>
                    <a:pt x="158" y="0"/>
                    <a:pt x="0" y="126"/>
                    <a:pt x="0" y="347"/>
                  </a:cubicBezTo>
                  <a:cubicBezTo>
                    <a:pt x="0" y="536"/>
                    <a:pt x="158" y="693"/>
                    <a:pt x="379" y="693"/>
                  </a:cubicBezTo>
                  <a:lnTo>
                    <a:pt x="1040" y="693"/>
                  </a:lnTo>
                  <a:cubicBezTo>
                    <a:pt x="1229" y="693"/>
                    <a:pt x="1387" y="536"/>
                    <a:pt x="1387" y="347"/>
                  </a:cubicBezTo>
                  <a:cubicBezTo>
                    <a:pt x="1387" y="126"/>
                    <a:pt x="1229" y="0"/>
                    <a:pt x="10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8" name="Google Shape;612;p27">
            <a:extLst>
              <a:ext uri="{FF2B5EF4-FFF2-40B4-BE49-F238E27FC236}">
                <a16:creationId xmlns:a16="http://schemas.microsoft.com/office/drawing/2014/main" id="{BB989BCC-63C9-45D5-9001-640DA73E10EC}"/>
              </a:ext>
            </a:extLst>
          </p:cNvPr>
          <p:cNvGrpSpPr/>
          <p:nvPr/>
        </p:nvGrpSpPr>
        <p:grpSpPr>
          <a:xfrm>
            <a:off x="389752" y="3252103"/>
            <a:ext cx="2529213" cy="655283"/>
            <a:chOff x="1278288" y="1711300"/>
            <a:chExt cx="3126959" cy="810150"/>
          </a:xfrm>
        </p:grpSpPr>
        <p:sp>
          <p:nvSpPr>
            <p:cNvPr id="49" name="Google Shape;613;p27">
              <a:extLst>
                <a:ext uri="{FF2B5EF4-FFF2-40B4-BE49-F238E27FC236}">
                  <a16:creationId xmlns:a16="http://schemas.microsoft.com/office/drawing/2014/main" id="{200BFF88-883A-4A52-8B7C-CCD263170266}"/>
                </a:ext>
              </a:extLst>
            </p:cNvPr>
            <p:cNvSpPr/>
            <p:nvPr/>
          </p:nvSpPr>
          <p:spPr>
            <a:xfrm>
              <a:off x="1278288" y="1711300"/>
              <a:ext cx="839100" cy="698525"/>
            </a:xfrm>
            <a:custGeom>
              <a:avLst/>
              <a:gdLst/>
              <a:ahLst/>
              <a:cxnLst/>
              <a:rect l="l" t="t" r="r" b="b"/>
              <a:pathLst>
                <a:path w="33564" h="27941" extrusionOk="0">
                  <a:moveTo>
                    <a:pt x="6111" y="1"/>
                  </a:moveTo>
                  <a:cubicBezTo>
                    <a:pt x="3455" y="1"/>
                    <a:pt x="0" y="300"/>
                    <a:pt x="0" y="4593"/>
                  </a:cubicBezTo>
                  <a:lnTo>
                    <a:pt x="0" y="6200"/>
                  </a:lnTo>
                  <a:lnTo>
                    <a:pt x="0" y="27941"/>
                  </a:lnTo>
                  <a:cubicBezTo>
                    <a:pt x="0" y="23649"/>
                    <a:pt x="3455" y="23349"/>
                    <a:pt x="6111" y="23349"/>
                  </a:cubicBezTo>
                  <a:cubicBezTo>
                    <a:pt x="6542" y="23349"/>
                    <a:pt x="6952" y="23357"/>
                    <a:pt x="7323" y="23357"/>
                  </a:cubicBezTo>
                  <a:lnTo>
                    <a:pt x="7323" y="23345"/>
                  </a:lnTo>
                  <a:lnTo>
                    <a:pt x="21896" y="23345"/>
                  </a:lnTo>
                  <a:cubicBezTo>
                    <a:pt x="28337" y="23345"/>
                    <a:pt x="33564" y="18118"/>
                    <a:pt x="33564" y="11677"/>
                  </a:cubicBezTo>
                  <a:cubicBezTo>
                    <a:pt x="33564" y="5236"/>
                    <a:pt x="28337" y="9"/>
                    <a:pt x="21896" y="9"/>
                  </a:cubicBezTo>
                  <a:lnTo>
                    <a:pt x="7323" y="9"/>
                  </a:lnTo>
                  <a:cubicBezTo>
                    <a:pt x="6952" y="9"/>
                    <a:pt x="6542" y="1"/>
                    <a:pt x="6111" y="1"/>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434343"/>
                </a:solidFill>
                <a:latin typeface="Fira Sans Extra Condensed"/>
                <a:ea typeface="Fira Sans Extra Condensed"/>
                <a:cs typeface="Fira Sans Extra Condensed"/>
                <a:sym typeface="Fira Sans Extra Condensed"/>
              </a:endParaRPr>
            </a:p>
          </p:txBody>
        </p:sp>
        <p:sp>
          <p:nvSpPr>
            <p:cNvPr id="50" name="Google Shape;614;p27">
              <a:extLst>
                <a:ext uri="{FF2B5EF4-FFF2-40B4-BE49-F238E27FC236}">
                  <a16:creationId xmlns:a16="http://schemas.microsoft.com/office/drawing/2014/main" id="{B680AABA-126C-499F-81AB-BD108050B81F}"/>
                </a:ext>
              </a:extLst>
            </p:cNvPr>
            <p:cNvSpPr/>
            <p:nvPr/>
          </p:nvSpPr>
          <p:spPr>
            <a:xfrm>
              <a:off x="1278300" y="1822525"/>
              <a:ext cx="3126947" cy="698925"/>
            </a:xfrm>
            <a:custGeom>
              <a:avLst/>
              <a:gdLst/>
              <a:ahLst/>
              <a:cxnLst/>
              <a:rect l="l" t="t" r="r" b="b"/>
              <a:pathLst>
                <a:path w="116265" h="27957" extrusionOk="0">
                  <a:moveTo>
                    <a:pt x="0" y="1"/>
                  </a:moveTo>
                  <a:lnTo>
                    <a:pt x="0" y="21741"/>
                  </a:lnTo>
                  <a:lnTo>
                    <a:pt x="0" y="23349"/>
                  </a:lnTo>
                  <a:cubicBezTo>
                    <a:pt x="0" y="27653"/>
                    <a:pt x="3457" y="27952"/>
                    <a:pt x="6114" y="27952"/>
                  </a:cubicBezTo>
                  <a:cubicBezTo>
                    <a:pt x="6544" y="27952"/>
                    <a:pt x="6953" y="27945"/>
                    <a:pt x="7323" y="27945"/>
                  </a:cubicBezTo>
                  <a:lnTo>
                    <a:pt x="7323" y="27957"/>
                  </a:lnTo>
                  <a:lnTo>
                    <a:pt x="104597" y="27957"/>
                  </a:lnTo>
                  <a:cubicBezTo>
                    <a:pt x="111038" y="27957"/>
                    <a:pt x="116265" y="22730"/>
                    <a:pt x="116265" y="16277"/>
                  </a:cubicBezTo>
                  <a:cubicBezTo>
                    <a:pt x="116265" y="9835"/>
                    <a:pt x="111038" y="4608"/>
                    <a:pt x="104597" y="4608"/>
                  </a:cubicBezTo>
                  <a:lnTo>
                    <a:pt x="7323" y="4608"/>
                  </a:lnTo>
                  <a:lnTo>
                    <a:pt x="7323" y="4597"/>
                  </a:lnTo>
                  <a:cubicBezTo>
                    <a:pt x="6961" y="4597"/>
                    <a:pt x="6563" y="4604"/>
                    <a:pt x="6144" y="4604"/>
                  </a:cubicBezTo>
                  <a:cubicBezTo>
                    <a:pt x="3484" y="4604"/>
                    <a:pt x="0" y="4311"/>
                    <a:pt x="0" y="1"/>
                  </a:cubicBezTo>
                  <a:close/>
                </a:path>
              </a:pathLst>
            </a:custGeom>
            <a:solidFill>
              <a:srgbClr val="A89BB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434343"/>
                </a:solidFill>
                <a:latin typeface="Fira Sans Extra Condensed"/>
                <a:ea typeface="Fira Sans Extra Condensed"/>
                <a:cs typeface="Fira Sans Extra Condensed"/>
                <a:sym typeface="Fira Sans Extra Condensed"/>
              </a:endParaRPr>
            </a:p>
          </p:txBody>
        </p:sp>
        <p:sp>
          <p:nvSpPr>
            <p:cNvPr id="51" name="Google Shape;615;p27">
              <a:extLst>
                <a:ext uri="{FF2B5EF4-FFF2-40B4-BE49-F238E27FC236}">
                  <a16:creationId xmlns:a16="http://schemas.microsoft.com/office/drawing/2014/main" id="{C535CB44-E07A-4018-A10B-E468AA03F8D6}"/>
                </a:ext>
              </a:extLst>
            </p:cNvPr>
            <p:cNvSpPr/>
            <p:nvPr/>
          </p:nvSpPr>
          <p:spPr>
            <a:xfrm>
              <a:off x="1278288" y="1860925"/>
              <a:ext cx="863225" cy="583725"/>
            </a:xfrm>
            <a:custGeom>
              <a:avLst/>
              <a:gdLst/>
              <a:ahLst/>
              <a:cxnLst/>
              <a:rect l="l" t="t" r="r" b="b"/>
              <a:pathLst>
                <a:path w="34529" h="23349" extrusionOk="0">
                  <a:moveTo>
                    <a:pt x="179" y="1"/>
                  </a:moveTo>
                  <a:cubicBezTo>
                    <a:pt x="60" y="441"/>
                    <a:pt x="0" y="929"/>
                    <a:pt x="0" y="1513"/>
                  </a:cubicBezTo>
                  <a:lnTo>
                    <a:pt x="0" y="3120"/>
                  </a:lnTo>
                  <a:lnTo>
                    <a:pt x="0" y="20205"/>
                  </a:lnTo>
                  <a:lnTo>
                    <a:pt x="0" y="21825"/>
                  </a:lnTo>
                  <a:cubicBezTo>
                    <a:pt x="0" y="22396"/>
                    <a:pt x="60" y="22908"/>
                    <a:pt x="179" y="23349"/>
                  </a:cubicBezTo>
                  <a:cubicBezTo>
                    <a:pt x="934" y="20479"/>
                    <a:pt x="3946" y="20258"/>
                    <a:pt x="6319" y="20258"/>
                  </a:cubicBezTo>
                  <a:cubicBezTo>
                    <a:pt x="6752" y="20258"/>
                    <a:pt x="7164" y="20265"/>
                    <a:pt x="7537" y="20265"/>
                  </a:cubicBezTo>
                  <a:lnTo>
                    <a:pt x="22527" y="20265"/>
                  </a:lnTo>
                  <a:cubicBezTo>
                    <a:pt x="29159" y="20265"/>
                    <a:pt x="34528" y="15038"/>
                    <a:pt x="34528" y="8585"/>
                  </a:cubicBezTo>
                  <a:cubicBezTo>
                    <a:pt x="34528" y="6597"/>
                    <a:pt x="34016" y="4715"/>
                    <a:pt x="33112" y="3072"/>
                  </a:cubicBezTo>
                  <a:lnTo>
                    <a:pt x="7323" y="3072"/>
                  </a:lnTo>
                  <a:lnTo>
                    <a:pt x="7323" y="3061"/>
                  </a:lnTo>
                  <a:cubicBezTo>
                    <a:pt x="6959" y="3061"/>
                    <a:pt x="6557" y="3068"/>
                    <a:pt x="6134" y="3068"/>
                  </a:cubicBezTo>
                  <a:cubicBezTo>
                    <a:pt x="3834" y="3068"/>
                    <a:pt x="923" y="2847"/>
                    <a:pt x="179" y="1"/>
                  </a:cubicBezTo>
                  <a:close/>
                </a:path>
              </a:pathLst>
            </a:custGeom>
            <a:solidFill>
              <a:srgbClr val="6B598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434343"/>
                </a:solidFill>
                <a:latin typeface="Fira Sans Extra Condensed"/>
                <a:ea typeface="Fira Sans Extra Condensed"/>
                <a:cs typeface="Fira Sans Extra Condensed"/>
                <a:sym typeface="Fira Sans Extra Condensed"/>
              </a:endParaRPr>
            </a:p>
          </p:txBody>
        </p:sp>
        <p:sp>
          <p:nvSpPr>
            <p:cNvPr id="52" name="Google Shape;616;p27">
              <a:extLst>
                <a:ext uri="{FF2B5EF4-FFF2-40B4-BE49-F238E27FC236}">
                  <a16:creationId xmlns:a16="http://schemas.microsoft.com/office/drawing/2014/main" id="{4946EB80-866D-4CAA-81E5-E8FC025790F2}"/>
                </a:ext>
              </a:extLst>
            </p:cNvPr>
            <p:cNvSpPr/>
            <p:nvPr/>
          </p:nvSpPr>
          <p:spPr>
            <a:xfrm>
              <a:off x="1278288" y="1713958"/>
              <a:ext cx="839101" cy="698799"/>
            </a:xfrm>
            <a:custGeom>
              <a:avLst/>
              <a:gdLst/>
              <a:ahLst/>
              <a:cxnLst/>
              <a:rect l="l" t="t" r="r" b="b"/>
              <a:pathLst>
                <a:path w="33564" h="27952" extrusionOk="0">
                  <a:moveTo>
                    <a:pt x="6114" y="0"/>
                  </a:moveTo>
                  <a:cubicBezTo>
                    <a:pt x="3457" y="0"/>
                    <a:pt x="0" y="300"/>
                    <a:pt x="0" y="4604"/>
                  </a:cubicBezTo>
                  <a:lnTo>
                    <a:pt x="0" y="6211"/>
                  </a:lnTo>
                  <a:lnTo>
                    <a:pt x="0" y="27952"/>
                  </a:lnTo>
                  <a:cubicBezTo>
                    <a:pt x="0" y="23660"/>
                    <a:pt x="3455" y="23360"/>
                    <a:pt x="6111" y="23360"/>
                  </a:cubicBezTo>
                  <a:cubicBezTo>
                    <a:pt x="6542" y="23360"/>
                    <a:pt x="6952" y="23368"/>
                    <a:pt x="7323" y="23368"/>
                  </a:cubicBezTo>
                  <a:lnTo>
                    <a:pt x="7323" y="23356"/>
                  </a:lnTo>
                  <a:lnTo>
                    <a:pt x="21896" y="23356"/>
                  </a:lnTo>
                  <a:cubicBezTo>
                    <a:pt x="28337" y="23356"/>
                    <a:pt x="33564" y="18129"/>
                    <a:pt x="33564" y="11688"/>
                  </a:cubicBezTo>
                  <a:cubicBezTo>
                    <a:pt x="33564" y="5235"/>
                    <a:pt x="28337" y="8"/>
                    <a:pt x="21896" y="8"/>
                  </a:cubicBezTo>
                  <a:lnTo>
                    <a:pt x="7323" y="8"/>
                  </a:lnTo>
                  <a:cubicBezTo>
                    <a:pt x="6953" y="8"/>
                    <a:pt x="6544" y="0"/>
                    <a:pt x="6114" y="0"/>
                  </a:cubicBezTo>
                  <a:close/>
                </a:path>
              </a:pathLst>
            </a:custGeom>
            <a:solidFill>
              <a:srgbClr val="869FB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solidFill>
                  <a:srgbClr val="434343"/>
                </a:solidFill>
                <a:latin typeface="Fira Sans Extra Condensed"/>
                <a:ea typeface="Fira Sans Extra Condensed"/>
                <a:cs typeface="Fira Sans Extra Condensed"/>
                <a:sym typeface="Fira Sans Extra Condensed"/>
              </a:endParaRPr>
            </a:p>
          </p:txBody>
        </p:sp>
        <p:sp>
          <p:nvSpPr>
            <p:cNvPr id="53" name="Google Shape;617;p27">
              <a:extLst>
                <a:ext uri="{FF2B5EF4-FFF2-40B4-BE49-F238E27FC236}">
                  <a16:creationId xmlns:a16="http://schemas.microsoft.com/office/drawing/2014/main" id="{43770CBE-318E-4A4D-9583-ACDEF1E1C1A9}"/>
                </a:ext>
              </a:extLst>
            </p:cNvPr>
            <p:cNvSpPr/>
            <p:nvPr/>
          </p:nvSpPr>
          <p:spPr>
            <a:xfrm>
              <a:off x="1481867" y="1799791"/>
              <a:ext cx="434700" cy="434699"/>
            </a:xfrm>
            <a:prstGeom prst="ellipse">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dirty="0">
                  <a:solidFill>
                    <a:srgbClr val="0989B1"/>
                  </a:solidFill>
                  <a:latin typeface="Poetsen One" panose="020108030300000D0203" pitchFamily="2" charset="0"/>
                  <a:ea typeface="Fira Sans Extra Condensed"/>
                  <a:cs typeface="Fira Sans Extra Condensed"/>
                  <a:sym typeface="Fira Sans Extra Condensed"/>
                </a:rPr>
                <a:t>2</a:t>
              </a:r>
              <a:endParaRPr sz="2200" dirty="0">
                <a:solidFill>
                  <a:srgbClr val="0989B1"/>
                </a:solidFill>
                <a:latin typeface="Poetsen One" panose="020108030300000D0203" pitchFamily="2" charset="0"/>
                <a:ea typeface="Fira Sans Extra Condensed"/>
                <a:cs typeface="Fira Sans Extra Condensed"/>
                <a:sym typeface="Fira Sans Extra Condensed"/>
              </a:endParaRPr>
            </a:p>
          </p:txBody>
        </p:sp>
        <p:sp>
          <p:nvSpPr>
            <p:cNvPr id="54" name="Google Shape;618;p27">
              <a:extLst>
                <a:ext uri="{FF2B5EF4-FFF2-40B4-BE49-F238E27FC236}">
                  <a16:creationId xmlns:a16="http://schemas.microsoft.com/office/drawing/2014/main" id="{74F1D69E-37AF-4CE0-B680-C4D0521C4F65}"/>
                </a:ext>
              </a:extLst>
            </p:cNvPr>
            <p:cNvSpPr/>
            <p:nvPr/>
          </p:nvSpPr>
          <p:spPr>
            <a:xfrm>
              <a:off x="2203240" y="2094599"/>
              <a:ext cx="1886999" cy="302807"/>
            </a:xfrm>
            <a:prstGeom prst="rect">
              <a:avLst/>
            </a:prstGeom>
            <a:noFill/>
            <a:ln>
              <a:noFill/>
            </a:ln>
          </p:spPr>
          <p:txBody>
            <a:bodyPr spcFirstLastPara="1" wrap="square" lIns="91425" tIns="91425" rIns="91425" bIns="91425" anchor="ctr" anchorCtr="0">
              <a:noAutofit/>
            </a:bodyPr>
            <a:lstStyle/>
            <a:p>
              <a:r>
                <a:rPr lang="es-ES" b="1" dirty="0">
                  <a:solidFill>
                    <a:schemeClr val="bg1"/>
                  </a:solidFill>
                  <a:effectLst/>
                  <a:latin typeface="Red Hat Display" panose="020B0604020202020204" charset="0"/>
                  <a:ea typeface="Calibri" panose="020F0502020204030204" pitchFamily="34" charset="0"/>
                  <a:cs typeface="Times New Roman" panose="02020603050405020304" pitchFamily="18" charset="0"/>
                </a:rPr>
                <a:t>Magangué</a:t>
              </a:r>
            </a:p>
          </p:txBody>
        </p:sp>
      </p:grpSp>
      <p:grpSp>
        <p:nvGrpSpPr>
          <p:cNvPr id="38" name="Google Shape;602;p27">
            <a:extLst>
              <a:ext uri="{FF2B5EF4-FFF2-40B4-BE49-F238E27FC236}">
                <a16:creationId xmlns:a16="http://schemas.microsoft.com/office/drawing/2014/main" id="{E32C501A-22B4-4E07-9E30-625F4F333E67}"/>
              </a:ext>
            </a:extLst>
          </p:cNvPr>
          <p:cNvGrpSpPr/>
          <p:nvPr/>
        </p:nvGrpSpPr>
        <p:grpSpPr>
          <a:xfrm>
            <a:off x="389752" y="3852573"/>
            <a:ext cx="2529213" cy="645556"/>
            <a:chOff x="1278288" y="2634050"/>
            <a:chExt cx="3126959" cy="798125"/>
          </a:xfrm>
        </p:grpSpPr>
        <p:sp>
          <p:nvSpPr>
            <p:cNvPr id="40" name="Google Shape;604;p27">
              <a:extLst>
                <a:ext uri="{FF2B5EF4-FFF2-40B4-BE49-F238E27FC236}">
                  <a16:creationId xmlns:a16="http://schemas.microsoft.com/office/drawing/2014/main" id="{482AD50A-A788-42E1-AA03-EBAE86F33BBE}"/>
                </a:ext>
              </a:extLst>
            </p:cNvPr>
            <p:cNvSpPr/>
            <p:nvPr/>
          </p:nvSpPr>
          <p:spPr>
            <a:xfrm>
              <a:off x="1278300" y="2733350"/>
              <a:ext cx="3126947" cy="698825"/>
            </a:xfrm>
            <a:custGeom>
              <a:avLst/>
              <a:gdLst/>
              <a:ahLst/>
              <a:cxnLst/>
              <a:rect l="l" t="t" r="r" b="b"/>
              <a:pathLst>
                <a:path w="116265" h="27953" extrusionOk="0">
                  <a:moveTo>
                    <a:pt x="0" y="1"/>
                  </a:moveTo>
                  <a:lnTo>
                    <a:pt x="0" y="21742"/>
                  </a:lnTo>
                  <a:lnTo>
                    <a:pt x="0" y="23349"/>
                  </a:lnTo>
                  <a:cubicBezTo>
                    <a:pt x="0" y="27653"/>
                    <a:pt x="3457" y="27953"/>
                    <a:pt x="6114" y="27953"/>
                  </a:cubicBezTo>
                  <a:cubicBezTo>
                    <a:pt x="6544" y="27953"/>
                    <a:pt x="6953" y="27945"/>
                    <a:pt x="7323" y="27945"/>
                  </a:cubicBezTo>
                  <a:lnTo>
                    <a:pt x="104597" y="27945"/>
                  </a:lnTo>
                  <a:cubicBezTo>
                    <a:pt x="111038" y="27945"/>
                    <a:pt x="116265" y="22730"/>
                    <a:pt x="116265" y="16277"/>
                  </a:cubicBezTo>
                  <a:cubicBezTo>
                    <a:pt x="116265" y="9835"/>
                    <a:pt x="111038" y="4608"/>
                    <a:pt x="104597" y="4608"/>
                  </a:cubicBezTo>
                  <a:lnTo>
                    <a:pt x="7323" y="4608"/>
                  </a:lnTo>
                  <a:lnTo>
                    <a:pt x="7323" y="4597"/>
                  </a:lnTo>
                  <a:cubicBezTo>
                    <a:pt x="6961" y="4597"/>
                    <a:pt x="6563" y="4604"/>
                    <a:pt x="6144" y="4604"/>
                  </a:cubicBezTo>
                  <a:cubicBezTo>
                    <a:pt x="3484" y="4604"/>
                    <a:pt x="0" y="4311"/>
                    <a:pt x="0" y="1"/>
                  </a:cubicBezTo>
                  <a:close/>
                </a:path>
              </a:pathLst>
            </a:custGeom>
            <a:solidFill>
              <a:srgbClr val="FEEF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solidFill>
                  <a:srgbClr val="434343"/>
                </a:solidFill>
                <a:latin typeface="Fira Sans Extra Condensed"/>
                <a:ea typeface="Fira Sans Extra Condensed"/>
                <a:cs typeface="Fira Sans Extra Condensed"/>
                <a:sym typeface="Fira Sans Extra Condensed"/>
              </a:endParaRPr>
            </a:p>
          </p:txBody>
        </p:sp>
        <p:sp>
          <p:nvSpPr>
            <p:cNvPr id="41" name="Google Shape;605;p27">
              <a:extLst>
                <a:ext uri="{FF2B5EF4-FFF2-40B4-BE49-F238E27FC236}">
                  <a16:creationId xmlns:a16="http://schemas.microsoft.com/office/drawing/2014/main" id="{7F3102C3-F58B-43C6-B7E0-F73A0C5C9664}"/>
                </a:ext>
              </a:extLst>
            </p:cNvPr>
            <p:cNvSpPr/>
            <p:nvPr/>
          </p:nvSpPr>
          <p:spPr>
            <a:xfrm>
              <a:off x="1278288" y="2771750"/>
              <a:ext cx="863225" cy="583725"/>
            </a:xfrm>
            <a:custGeom>
              <a:avLst/>
              <a:gdLst/>
              <a:ahLst/>
              <a:cxnLst/>
              <a:rect l="l" t="t" r="r" b="b"/>
              <a:pathLst>
                <a:path w="34529" h="23349" extrusionOk="0">
                  <a:moveTo>
                    <a:pt x="179" y="1"/>
                  </a:moveTo>
                  <a:cubicBezTo>
                    <a:pt x="60" y="441"/>
                    <a:pt x="0" y="929"/>
                    <a:pt x="0" y="1501"/>
                  </a:cubicBezTo>
                  <a:lnTo>
                    <a:pt x="0" y="3120"/>
                  </a:lnTo>
                  <a:lnTo>
                    <a:pt x="0" y="20206"/>
                  </a:lnTo>
                  <a:lnTo>
                    <a:pt x="0" y="21813"/>
                  </a:lnTo>
                  <a:cubicBezTo>
                    <a:pt x="0" y="22396"/>
                    <a:pt x="60" y="22908"/>
                    <a:pt x="179" y="23349"/>
                  </a:cubicBezTo>
                  <a:cubicBezTo>
                    <a:pt x="934" y="20479"/>
                    <a:pt x="3946" y="20258"/>
                    <a:pt x="6319" y="20258"/>
                  </a:cubicBezTo>
                  <a:cubicBezTo>
                    <a:pt x="6752" y="20258"/>
                    <a:pt x="7164" y="20265"/>
                    <a:pt x="7537" y="20265"/>
                  </a:cubicBezTo>
                  <a:lnTo>
                    <a:pt x="22527" y="20265"/>
                  </a:lnTo>
                  <a:cubicBezTo>
                    <a:pt x="29159" y="20265"/>
                    <a:pt x="34528" y="15038"/>
                    <a:pt x="34528" y="8585"/>
                  </a:cubicBezTo>
                  <a:cubicBezTo>
                    <a:pt x="34528" y="6597"/>
                    <a:pt x="34016" y="4716"/>
                    <a:pt x="33112" y="3072"/>
                  </a:cubicBezTo>
                  <a:lnTo>
                    <a:pt x="7323" y="3072"/>
                  </a:lnTo>
                  <a:lnTo>
                    <a:pt x="7323" y="3061"/>
                  </a:lnTo>
                  <a:cubicBezTo>
                    <a:pt x="6959" y="3061"/>
                    <a:pt x="6557" y="3068"/>
                    <a:pt x="6134" y="3068"/>
                  </a:cubicBezTo>
                  <a:cubicBezTo>
                    <a:pt x="3834" y="3068"/>
                    <a:pt x="923" y="2847"/>
                    <a:pt x="179" y="1"/>
                  </a:cubicBezTo>
                  <a:close/>
                </a:path>
              </a:pathLst>
            </a:custGeom>
            <a:solidFill>
              <a:srgbClr val="E8C70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solidFill>
                  <a:srgbClr val="434343"/>
                </a:solidFill>
                <a:latin typeface="Fira Sans Extra Condensed"/>
                <a:ea typeface="Fira Sans Extra Condensed"/>
                <a:cs typeface="Fira Sans Extra Condensed"/>
                <a:sym typeface="Fira Sans Extra Condensed"/>
              </a:endParaRPr>
            </a:p>
          </p:txBody>
        </p:sp>
        <p:sp>
          <p:nvSpPr>
            <p:cNvPr id="42" name="Google Shape;606;p27">
              <a:extLst>
                <a:ext uri="{FF2B5EF4-FFF2-40B4-BE49-F238E27FC236}">
                  <a16:creationId xmlns:a16="http://schemas.microsoft.com/office/drawing/2014/main" id="{5045C8A6-6E1E-41C2-82AC-B70C778E2A6D}"/>
                </a:ext>
              </a:extLst>
            </p:cNvPr>
            <p:cNvSpPr/>
            <p:nvPr/>
          </p:nvSpPr>
          <p:spPr>
            <a:xfrm>
              <a:off x="1278288" y="2634050"/>
              <a:ext cx="839100" cy="698800"/>
            </a:xfrm>
            <a:custGeom>
              <a:avLst/>
              <a:gdLst/>
              <a:ahLst/>
              <a:cxnLst/>
              <a:rect l="l" t="t" r="r" b="b"/>
              <a:pathLst>
                <a:path w="33564" h="27952" extrusionOk="0">
                  <a:moveTo>
                    <a:pt x="6114" y="0"/>
                  </a:moveTo>
                  <a:cubicBezTo>
                    <a:pt x="3457" y="0"/>
                    <a:pt x="0" y="300"/>
                    <a:pt x="0" y="4604"/>
                  </a:cubicBezTo>
                  <a:lnTo>
                    <a:pt x="0" y="6211"/>
                  </a:lnTo>
                  <a:lnTo>
                    <a:pt x="0" y="27952"/>
                  </a:lnTo>
                  <a:cubicBezTo>
                    <a:pt x="0" y="23660"/>
                    <a:pt x="3455" y="23360"/>
                    <a:pt x="6111" y="23360"/>
                  </a:cubicBezTo>
                  <a:cubicBezTo>
                    <a:pt x="6542" y="23360"/>
                    <a:pt x="6952" y="23368"/>
                    <a:pt x="7323" y="23368"/>
                  </a:cubicBezTo>
                  <a:lnTo>
                    <a:pt x="7323" y="23356"/>
                  </a:lnTo>
                  <a:lnTo>
                    <a:pt x="21896" y="23356"/>
                  </a:lnTo>
                  <a:cubicBezTo>
                    <a:pt x="28337" y="23356"/>
                    <a:pt x="33564" y="18129"/>
                    <a:pt x="33564" y="11688"/>
                  </a:cubicBezTo>
                  <a:cubicBezTo>
                    <a:pt x="33564" y="5235"/>
                    <a:pt x="28337" y="8"/>
                    <a:pt x="21896" y="8"/>
                  </a:cubicBezTo>
                  <a:lnTo>
                    <a:pt x="7323" y="8"/>
                  </a:lnTo>
                  <a:cubicBezTo>
                    <a:pt x="6953" y="8"/>
                    <a:pt x="6544" y="0"/>
                    <a:pt x="6114" y="0"/>
                  </a:cubicBezTo>
                  <a:close/>
                </a:path>
              </a:pathLst>
            </a:custGeom>
            <a:solidFill>
              <a:srgbClr val="869FB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434343"/>
                </a:solidFill>
                <a:latin typeface="Fira Sans Extra Condensed"/>
                <a:ea typeface="Fira Sans Extra Condensed"/>
                <a:cs typeface="Fira Sans Extra Condensed"/>
                <a:sym typeface="Fira Sans Extra Condensed"/>
              </a:endParaRPr>
            </a:p>
          </p:txBody>
        </p:sp>
        <p:sp>
          <p:nvSpPr>
            <p:cNvPr id="43" name="Google Shape;607;p27">
              <a:extLst>
                <a:ext uri="{FF2B5EF4-FFF2-40B4-BE49-F238E27FC236}">
                  <a16:creationId xmlns:a16="http://schemas.microsoft.com/office/drawing/2014/main" id="{7AB0306C-2648-495B-9E8D-3446D72DFF8F}"/>
                </a:ext>
              </a:extLst>
            </p:cNvPr>
            <p:cNvSpPr/>
            <p:nvPr/>
          </p:nvSpPr>
          <p:spPr>
            <a:xfrm>
              <a:off x="1480487" y="2700794"/>
              <a:ext cx="434700" cy="434700"/>
            </a:xfrm>
            <a:prstGeom prst="ellipse">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dirty="0">
                  <a:solidFill>
                    <a:srgbClr val="0989B1"/>
                  </a:solidFill>
                  <a:latin typeface="Poetsen One" panose="020108030300000D0203" pitchFamily="2" charset="0"/>
                  <a:ea typeface="Fira Sans Extra Condensed"/>
                  <a:cs typeface="Fira Sans Extra Condensed"/>
                  <a:sym typeface="Fira Sans Extra Condensed"/>
                </a:rPr>
                <a:t>3</a:t>
              </a:r>
              <a:endParaRPr sz="2200" dirty="0">
                <a:solidFill>
                  <a:srgbClr val="0989B1"/>
                </a:solidFill>
                <a:latin typeface="Poetsen One" panose="020108030300000D0203" pitchFamily="2" charset="0"/>
                <a:ea typeface="Fira Sans Extra Condensed"/>
                <a:cs typeface="Fira Sans Extra Condensed"/>
                <a:sym typeface="Fira Sans Extra Condensed"/>
              </a:endParaRPr>
            </a:p>
          </p:txBody>
        </p:sp>
        <p:sp>
          <p:nvSpPr>
            <p:cNvPr id="44" name="Google Shape;608;p27">
              <a:extLst>
                <a:ext uri="{FF2B5EF4-FFF2-40B4-BE49-F238E27FC236}">
                  <a16:creationId xmlns:a16="http://schemas.microsoft.com/office/drawing/2014/main" id="{70C91027-7130-4C38-A9D9-76B7E7FD7790}"/>
                </a:ext>
              </a:extLst>
            </p:cNvPr>
            <p:cNvSpPr/>
            <p:nvPr/>
          </p:nvSpPr>
          <p:spPr>
            <a:xfrm>
              <a:off x="2221772" y="3005400"/>
              <a:ext cx="1236000" cy="271199"/>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Clr>
                  <a:srgbClr val="000000"/>
                </a:buClr>
                <a:buSzPts val="1100"/>
                <a:buFont typeface="Arial"/>
                <a:buNone/>
              </a:pPr>
              <a:r>
                <a:rPr lang="es-ES" b="1" dirty="0" err="1">
                  <a:solidFill>
                    <a:schemeClr val="tx1">
                      <a:lumMod val="50000"/>
                      <a:lumOff val="50000"/>
                    </a:schemeClr>
                  </a:solidFill>
                  <a:effectLst/>
                  <a:latin typeface="Red Hat Display" panose="020B0604020202020204" charset="0"/>
                  <a:ea typeface="Calibri" panose="020F0502020204030204" pitchFamily="34" charset="0"/>
                  <a:cs typeface="Times New Roman" panose="02020603050405020304" pitchFamily="18" charset="0"/>
                </a:rPr>
                <a:t>Cicuco</a:t>
              </a:r>
              <a:endParaRPr sz="1100" dirty="0">
                <a:solidFill>
                  <a:schemeClr val="lt1"/>
                </a:solidFill>
              </a:endParaRPr>
            </a:p>
          </p:txBody>
        </p:sp>
      </p:grpSp>
      <p:grpSp>
        <p:nvGrpSpPr>
          <p:cNvPr id="36" name="Google Shape;623;p27">
            <a:extLst>
              <a:ext uri="{FF2B5EF4-FFF2-40B4-BE49-F238E27FC236}">
                <a16:creationId xmlns:a16="http://schemas.microsoft.com/office/drawing/2014/main" id="{B59000A2-9CCF-4265-AD1B-791431C26156}"/>
              </a:ext>
            </a:extLst>
          </p:cNvPr>
          <p:cNvGrpSpPr/>
          <p:nvPr/>
        </p:nvGrpSpPr>
        <p:grpSpPr>
          <a:xfrm>
            <a:off x="3143943" y="2681286"/>
            <a:ext cx="2754191" cy="655283"/>
            <a:chOff x="1278288" y="800475"/>
            <a:chExt cx="3405105" cy="810150"/>
          </a:xfrm>
        </p:grpSpPr>
        <p:sp>
          <p:nvSpPr>
            <p:cNvPr id="37" name="Google Shape;624;p27">
              <a:extLst>
                <a:ext uri="{FF2B5EF4-FFF2-40B4-BE49-F238E27FC236}">
                  <a16:creationId xmlns:a16="http://schemas.microsoft.com/office/drawing/2014/main" id="{EA1446B6-F5CD-470D-BC5B-43294CA1CDC0}"/>
                </a:ext>
              </a:extLst>
            </p:cNvPr>
            <p:cNvSpPr/>
            <p:nvPr/>
          </p:nvSpPr>
          <p:spPr>
            <a:xfrm>
              <a:off x="1278288" y="800475"/>
              <a:ext cx="839100" cy="698525"/>
            </a:xfrm>
            <a:custGeom>
              <a:avLst/>
              <a:gdLst/>
              <a:ahLst/>
              <a:cxnLst/>
              <a:rect l="l" t="t" r="r" b="b"/>
              <a:pathLst>
                <a:path w="33564" h="27941" extrusionOk="0">
                  <a:moveTo>
                    <a:pt x="6111" y="1"/>
                  </a:moveTo>
                  <a:cubicBezTo>
                    <a:pt x="3455" y="1"/>
                    <a:pt x="0" y="300"/>
                    <a:pt x="0" y="4593"/>
                  </a:cubicBezTo>
                  <a:lnTo>
                    <a:pt x="0" y="6200"/>
                  </a:lnTo>
                  <a:lnTo>
                    <a:pt x="0" y="27941"/>
                  </a:lnTo>
                  <a:cubicBezTo>
                    <a:pt x="0" y="23649"/>
                    <a:pt x="3455" y="23349"/>
                    <a:pt x="6111" y="23349"/>
                  </a:cubicBezTo>
                  <a:cubicBezTo>
                    <a:pt x="6542" y="23349"/>
                    <a:pt x="6952" y="23357"/>
                    <a:pt x="7323" y="23357"/>
                  </a:cubicBezTo>
                  <a:lnTo>
                    <a:pt x="7323" y="23345"/>
                  </a:lnTo>
                  <a:lnTo>
                    <a:pt x="21896" y="23345"/>
                  </a:lnTo>
                  <a:cubicBezTo>
                    <a:pt x="28337" y="23345"/>
                    <a:pt x="33564" y="18130"/>
                    <a:pt x="33564" y="11677"/>
                  </a:cubicBezTo>
                  <a:cubicBezTo>
                    <a:pt x="33564" y="5235"/>
                    <a:pt x="28337" y="9"/>
                    <a:pt x="21896" y="9"/>
                  </a:cubicBezTo>
                  <a:lnTo>
                    <a:pt x="7323" y="9"/>
                  </a:lnTo>
                  <a:cubicBezTo>
                    <a:pt x="6952" y="9"/>
                    <a:pt x="6542" y="1"/>
                    <a:pt x="6111" y="1"/>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434343"/>
                </a:solidFill>
                <a:latin typeface="Fira Sans Extra Condensed"/>
                <a:ea typeface="Fira Sans Extra Condensed"/>
                <a:cs typeface="Fira Sans Extra Condensed"/>
                <a:sym typeface="Fira Sans Extra Condensed"/>
              </a:endParaRPr>
            </a:p>
          </p:txBody>
        </p:sp>
        <p:sp>
          <p:nvSpPr>
            <p:cNvPr id="39" name="Google Shape;625;p27">
              <a:extLst>
                <a:ext uri="{FF2B5EF4-FFF2-40B4-BE49-F238E27FC236}">
                  <a16:creationId xmlns:a16="http://schemas.microsoft.com/office/drawing/2014/main" id="{347460BB-0FFD-4C46-BA0C-3F18326FC4C6}"/>
                </a:ext>
              </a:extLst>
            </p:cNvPr>
            <p:cNvSpPr/>
            <p:nvPr/>
          </p:nvSpPr>
          <p:spPr>
            <a:xfrm>
              <a:off x="1278299" y="911700"/>
              <a:ext cx="3405094" cy="698925"/>
            </a:xfrm>
            <a:custGeom>
              <a:avLst/>
              <a:gdLst/>
              <a:ahLst/>
              <a:cxnLst/>
              <a:rect l="l" t="t" r="r" b="b"/>
              <a:pathLst>
                <a:path w="116265" h="27957" extrusionOk="0">
                  <a:moveTo>
                    <a:pt x="0" y="1"/>
                  </a:moveTo>
                  <a:lnTo>
                    <a:pt x="0" y="21741"/>
                  </a:lnTo>
                  <a:lnTo>
                    <a:pt x="0" y="23361"/>
                  </a:lnTo>
                  <a:cubicBezTo>
                    <a:pt x="0" y="27653"/>
                    <a:pt x="3455" y="27952"/>
                    <a:pt x="6111" y="27952"/>
                  </a:cubicBezTo>
                  <a:cubicBezTo>
                    <a:pt x="6542" y="27952"/>
                    <a:pt x="6952" y="27945"/>
                    <a:pt x="7323" y="27945"/>
                  </a:cubicBezTo>
                  <a:lnTo>
                    <a:pt x="7323" y="27956"/>
                  </a:lnTo>
                  <a:lnTo>
                    <a:pt x="104597" y="27956"/>
                  </a:lnTo>
                  <a:cubicBezTo>
                    <a:pt x="111038" y="27956"/>
                    <a:pt x="116265" y="22730"/>
                    <a:pt x="116265" y="16276"/>
                  </a:cubicBezTo>
                  <a:cubicBezTo>
                    <a:pt x="116265" y="9835"/>
                    <a:pt x="111038" y="4608"/>
                    <a:pt x="104597" y="4608"/>
                  </a:cubicBezTo>
                  <a:lnTo>
                    <a:pt x="7323" y="4608"/>
                  </a:lnTo>
                  <a:lnTo>
                    <a:pt x="7323" y="4596"/>
                  </a:lnTo>
                  <a:cubicBezTo>
                    <a:pt x="6961" y="4596"/>
                    <a:pt x="6563" y="4604"/>
                    <a:pt x="6144" y="4604"/>
                  </a:cubicBezTo>
                  <a:cubicBezTo>
                    <a:pt x="3484" y="4604"/>
                    <a:pt x="0" y="4310"/>
                    <a:pt x="0" y="1"/>
                  </a:cubicBezTo>
                  <a:close/>
                </a:path>
              </a:pathLst>
            </a:custGeom>
            <a:solidFill>
              <a:srgbClr val="FEEF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solidFill>
                  <a:srgbClr val="434343"/>
                </a:solidFill>
                <a:latin typeface="Fira Sans Extra Condensed"/>
                <a:ea typeface="Fira Sans Extra Condensed"/>
                <a:cs typeface="Fira Sans Extra Condensed"/>
                <a:sym typeface="Fira Sans Extra Condensed"/>
              </a:endParaRPr>
            </a:p>
          </p:txBody>
        </p:sp>
        <p:sp>
          <p:nvSpPr>
            <p:cNvPr id="45" name="Google Shape;626;p27">
              <a:extLst>
                <a:ext uri="{FF2B5EF4-FFF2-40B4-BE49-F238E27FC236}">
                  <a16:creationId xmlns:a16="http://schemas.microsoft.com/office/drawing/2014/main" id="{D931FA7C-D2BD-443B-85ED-06A5BC27D433}"/>
                </a:ext>
              </a:extLst>
            </p:cNvPr>
            <p:cNvSpPr/>
            <p:nvPr/>
          </p:nvSpPr>
          <p:spPr>
            <a:xfrm>
              <a:off x="1278288" y="950100"/>
              <a:ext cx="863225" cy="583725"/>
            </a:xfrm>
            <a:custGeom>
              <a:avLst/>
              <a:gdLst/>
              <a:ahLst/>
              <a:cxnLst/>
              <a:rect l="l" t="t" r="r" b="b"/>
              <a:pathLst>
                <a:path w="34529" h="23349" extrusionOk="0">
                  <a:moveTo>
                    <a:pt x="179" y="1"/>
                  </a:moveTo>
                  <a:cubicBezTo>
                    <a:pt x="60" y="441"/>
                    <a:pt x="0" y="929"/>
                    <a:pt x="0" y="1513"/>
                  </a:cubicBezTo>
                  <a:lnTo>
                    <a:pt x="0" y="3120"/>
                  </a:lnTo>
                  <a:lnTo>
                    <a:pt x="0" y="20205"/>
                  </a:lnTo>
                  <a:lnTo>
                    <a:pt x="0" y="21825"/>
                  </a:lnTo>
                  <a:cubicBezTo>
                    <a:pt x="0" y="22396"/>
                    <a:pt x="60" y="22908"/>
                    <a:pt x="179" y="23349"/>
                  </a:cubicBezTo>
                  <a:cubicBezTo>
                    <a:pt x="934" y="20479"/>
                    <a:pt x="3946" y="20258"/>
                    <a:pt x="6319" y="20258"/>
                  </a:cubicBezTo>
                  <a:cubicBezTo>
                    <a:pt x="6752" y="20258"/>
                    <a:pt x="7164" y="20265"/>
                    <a:pt x="7537" y="20265"/>
                  </a:cubicBezTo>
                  <a:lnTo>
                    <a:pt x="22527" y="20265"/>
                  </a:lnTo>
                  <a:cubicBezTo>
                    <a:pt x="29159" y="20265"/>
                    <a:pt x="34528" y="15038"/>
                    <a:pt x="34528" y="8597"/>
                  </a:cubicBezTo>
                  <a:cubicBezTo>
                    <a:pt x="34528" y="6597"/>
                    <a:pt x="34016" y="4715"/>
                    <a:pt x="33112" y="3072"/>
                  </a:cubicBezTo>
                  <a:lnTo>
                    <a:pt x="7323" y="3072"/>
                  </a:lnTo>
                  <a:lnTo>
                    <a:pt x="7323" y="3060"/>
                  </a:lnTo>
                  <a:cubicBezTo>
                    <a:pt x="6959" y="3060"/>
                    <a:pt x="6557" y="3068"/>
                    <a:pt x="6134" y="3068"/>
                  </a:cubicBezTo>
                  <a:cubicBezTo>
                    <a:pt x="3834" y="3068"/>
                    <a:pt x="923" y="2847"/>
                    <a:pt x="179" y="1"/>
                  </a:cubicBezTo>
                  <a:close/>
                </a:path>
              </a:pathLst>
            </a:custGeom>
            <a:solidFill>
              <a:srgbClr val="E8C70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solidFill>
                  <a:srgbClr val="434343"/>
                </a:solidFill>
                <a:latin typeface="Fira Sans Extra Condensed"/>
                <a:ea typeface="Fira Sans Extra Condensed"/>
                <a:cs typeface="Fira Sans Extra Condensed"/>
                <a:sym typeface="Fira Sans Extra Condensed"/>
              </a:endParaRPr>
            </a:p>
          </p:txBody>
        </p:sp>
        <p:sp>
          <p:nvSpPr>
            <p:cNvPr id="46" name="Google Shape;627;p27">
              <a:extLst>
                <a:ext uri="{FF2B5EF4-FFF2-40B4-BE49-F238E27FC236}">
                  <a16:creationId xmlns:a16="http://schemas.microsoft.com/office/drawing/2014/main" id="{ACF469EF-4732-4C71-94F7-3F6C008BA6CD}"/>
                </a:ext>
              </a:extLst>
            </p:cNvPr>
            <p:cNvSpPr/>
            <p:nvPr/>
          </p:nvSpPr>
          <p:spPr>
            <a:xfrm>
              <a:off x="1278288" y="812399"/>
              <a:ext cx="839100" cy="698799"/>
            </a:xfrm>
            <a:custGeom>
              <a:avLst/>
              <a:gdLst/>
              <a:ahLst/>
              <a:cxnLst/>
              <a:rect l="l" t="t" r="r" b="b"/>
              <a:pathLst>
                <a:path w="33564" h="27952" extrusionOk="0">
                  <a:moveTo>
                    <a:pt x="6144" y="1"/>
                  </a:moveTo>
                  <a:cubicBezTo>
                    <a:pt x="3484" y="1"/>
                    <a:pt x="0" y="294"/>
                    <a:pt x="0" y="4604"/>
                  </a:cubicBezTo>
                  <a:lnTo>
                    <a:pt x="0" y="6211"/>
                  </a:lnTo>
                  <a:lnTo>
                    <a:pt x="0" y="27952"/>
                  </a:lnTo>
                  <a:cubicBezTo>
                    <a:pt x="0" y="23660"/>
                    <a:pt x="3455" y="23360"/>
                    <a:pt x="6111" y="23360"/>
                  </a:cubicBezTo>
                  <a:cubicBezTo>
                    <a:pt x="6542" y="23360"/>
                    <a:pt x="6952" y="23368"/>
                    <a:pt x="7323" y="23368"/>
                  </a:cubicBezTo>
                  <a:lnTo>
                    <a:pt x="7323" y="23356"/>
                  </a:lnTo>
                  <a:lnTo>
                    <a:pt x="21896" y="23356"/>
                  </a:lnTo>
                  <a:cubicBezTo>
                    <a:pt x="28337" y="23356"/>
                    <a:pt x="33564" y="18129"/>
                    <a:pt x="33564" y="11688"/>
                  </a:cubicBezTo>
                  <a:cubicBezTo>
                    <a:pt x="33564" y="5235"/>
                    <a:pt x="28337" y="8"/>
                    <a:pt x="21896" y="8"/>
                  </a:cubicBezTo>
                  <a:lnTo>
                    <a:pt x="7323" y="8"/>
                  </a:lnTo>
                  <a:cubicBezTo>
                    <a:pt x="6961" y="8"/>
                    <a:pt x="6563" y="1"/>
                    <a:pt x="6144" y="1"/>
                  </a:cubicBezTo>
                  <a:close/>
                </a:path>
              </a:pathLst>
            </a:custGeom>
            <a:solidFill>
              <a:srgbClr val="869FB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434343"/>
                </a:solidFill>
                <a:latin typeface="Fira Sans Extra Condensed"/>
                <a:ea typeface="Fira Sans Extra Condensed"/>
                <a:cs typeface="Fira Sans Extra Condensed"/>
                <a:sym typeface="Fira Sans Extra Condensed"/>
              </a:endParaRPr>
            </a:p>
          </p:txBody>
        </p:sp>
        <p:sp>
          <p:nvSpPr>
            <p:cNvPr id="47" name="Google Shape;628;p27">
              <a:extLst>
                <a:ext uri="{FF2B5EF4-FFF2-40B4-BE49-F238E27FC236}">
                  <a16:creationId xmlns:a16="http://schemas.microsoft.com/office/drawing/2014/main" id="{2E812E49-7308-4DB4-8A30-4C2CC294A827}"/>
                </a:ext>
              </a:extLst>
            </p:cNvPr>
            <p:cNvSpPr/>
            <p:nvPr/>
          </p:nvSpPr>
          <p:spPr>
            <a:xfrm>
              <a:off x="1480487" y="889073"/>
              <a:ext cx="434700" cy="434699"/>
            </a:xfrm>
            <a:prstGeom prst="ellipse">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dirty="0">
                  <a:solidFill>
                    <a:srgbClr val="0989B1"/>
                  </a:solidFill>
                  <a:latin typeface="Poetsen One" panose="020108030300000D0203" pitchFamily="2" charset="0"/>
                  <a:ea typeface="Fira Sans Extra Condensed"/>
                  <a:cs typeface="Fira Sans Extra Condensed"/>
                  <a:sym typeface="Fira Sans Extra Condensed"/>
                </a:rPr>
                <a:t>4</a:t>
              </a:r>
              <a:endParaRPr sz="2200" dirty="0">
                <a:solidFill>
                  <a:srgbClr val="0989B1"/>
                </a:solidFill>
                <a:latin typeface="Poetsen One" panose="020108030300000D0203" pitchFamily="2" charset="0"/>
                <a:ea typeface="Fira Sans Extra Condensed"/>
                <a:cs typeface="Fira Sans Extra Condensed"/>
                <a:sym typeface="Fira Sans Extra Condensed"/>
              </a:endParaRPr>
            </a:p>
          </p:txBody>
        </p:sp>
        <p:sp>
          <p:nvSpPr>
            <p:cNvPr id="55" name="Google Shape;629;p27">
              <a:extLst>
                <a:ext uri="{FF2B5EF4-FFF2-40B4-BE49-F238E27FC236}">
                  <a16:creationId xmlns:a16="http://schemas.microsoft.com/office/drawing/2014/main" id="{244A3D78-A33D-4F13-A63D-6400A89DAD38}"/>
                </a:ext>
              </a:extLst>
            </p:cNvPr>
            <p:cNvSpPr/>
            <p:nvPr/>
          </p:nvSpPr>
          <p:spPr>
            <a:xfrm>
              <a:off x="2129108" y="1183750"/>
              <a:ext cx="2424402" cy="327449"/>
            </a:xfrm>
            <a:prstGeom prst="rect">
              <a:avLst/>
            </a:prstGeom>
            <a:noFill/>
            <a:ln>
              <a:noFill/>
            </a:ln>
          </p:spPr>
          <p:txBody>
            <a:bodyPr spcFirstLastPara="1" wrap="square" lIns="91425" tIns="91425" rIns="91425" bIns="91425" anchor="ctr" anchorCtr="0">
              <a:noAutofit/>
            </a:bodyPr>
            <a:lstStyle/>
            <a:p>
              <a:r>
                <a:rPr lang="es-ES" sz="1200" b="1" dirty="0">
                  <a:solidFill>
                    <a:schemeClr val="tx1">
                      <a:lumMod val="50000"/>
                      <a:lumOff val="50000"/>
                    </a:schemeClr>
                  </a:solidFill>
                  <a:effectLst/>
                  <a:latin typeface="Red Hat Display" panose="020B0604020202020204" charset="0"/>
                  <a:ea typeface="Calibri" panose="020F0502020204030204" pitchFamily="34" charset="0"/>
                  <a:cs typeface="Times New Roman" panose="02020603050405020304" pitchFamily="18" charset="0"/>
                </a:rPr>
                <a:t>San Juan Nepomuceno</a:t>
              </a:r>
            </a:p>
          </p:txBody>
        </p:sp>
        <p:sp>
          <p:nvSpPr>
            <p:cNvPr id="56" name="Google Shape;636;p27">
              <a:extLst>
                <a:ext uri="{FF2B5EF4-FFF2-40B4-BE49-F238E27FC236}">
                  <a16:creationId xmlns:a16="http://schemas.microsoft.com/office/drawing/2014/main" id="{B5ECBBB4-0450-4952-A75D-863793C66C54}"/>
                </a:ext>
              </a:extLst>
            </p:cNvPr>
            <p:cNvSpPr/>
            <p:nvPr/>
          </p:nvSpPr>
          <p:spPr>
            <a:xfrm>
              <a:off x="1821756" y="998259"/>
              <a:ext cx="42074" cy="21052"/>
            </a:xfrm>
            <a:custGeom>
              <a:avLst/>
              <a:gdLst/>
              <a:ahLst/>
              <a:cxnLst/>
              <a:rect l="l" t="t" r="r" b="b"/>
              <a:pathLst>
                <a:path w="1387" h="694" extrusionOk="0">
                  <a:moveTo>
                    <a:pt x="379" y="0"/>
                  </a:moveTo>
                  <a:cubicBezTo>
                    <a:pt x="158" y="0"/>
                    <a:pt x="0" y="126"/>
                    <a:pt x="0" y="347"/>
                  </a:cubicBezTo>
                  <a:cubicBezTo>
                    <a:pt x="0" y="536"/>
                    <a:pt x="158" y="693"/>
                    <a:pt x="379" y="693"/>
                  </a:cubicBezTo>
                  <a:lnTo>
                    <a:pt x="1040" y="693"/>
                  </a:lnTo>
                  <a:cubicBezTo>
                    <a:pt x="1229" y="693"/>
                    <a:pt x="1387" y="536"/>
                    <a:pt x="1387" y="347"/>
                  </a:cubicBezTo>
                  <a:cubicBezTo>
                    <a:pt x="1387" y="126"/>
                    <a:pt x="1229" y="0"/>
                    <a:pt x="10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7" name="Google Shape;612;p27">
            <a:extLst>
              <a:ext uri="{FF2B5EF4-FFF2-40B4-BE49-F238E27FC236}">
                <a16:creationId xmlns:a16="http://schemas.microsoft.com/office/drawing/2014/main" id="{24D201F1-6DFB-4C12-A1B2-B049E2084DE1}"/>
              </a:ext>
            </a:extLst>
          </p:cNvPr>
          <p:cNvGrpSpPr/>
          <p:nvPr/>
        </p:nvGrpSpPr>
        <p:grpSpPr>
          <a:xfrm>
            <a:off x="3143943" y="3268984"/>
            <a:ext cx="2529213" cy="655283"/>
            <a:chOff x="1278288" y="1711300"/>
            <a:chExt cx="3126959" cy="810150"/>
          </a:xfrm>
        </p:grpSpPr>
        <p:sp>
          <p:nvSpPr>
            <p:cNvPr id="58" name="Google Shape;613;p27">
              <a:extLst>
                <a:ext uri="{FF2B5EF4-FFF2-40B4-BE49-F238E27FC236}">
                  <a16:creationId xmlns:a16="http://schemas.microsoft.com/office/drawing/2014/main" id="{B3304016-5627-4FDC-AEDF-26D57CEF315C}"/>
                </a:ext>
              </a:extLst>
            </p:cNvPr>
            <p:cNvSpPr/>
            <p:nvPr/>
          </p:nvSpPr>
          <p:spPr>
            <a:xfrm>
              <a:off x="1278288" y="1711300"/>
              <a:ext cx="839100" cy="698525"/>
            </a:xfrm>
            <a:custGeom>
              <a:avLst/>
              <a:gdLst/>
              <a:ahLst/>
              <a:cxnLst/>
              <a:rect l="l" t="t" r="r" b="b"/>
              <a:pathLst>
                <a:path w="33564" h="27941" extrusionOk="0">
                  <a:moveTo>
                    <a:pt x="6111" y="1"/>
                  </a:moveTo>
                  <a:cubicBezTo>
                    <a:pt x="3455" y="1"/>
                    <a:pt x="0" y="300"/>
                    <a:pt x="0" y="4593"/>
                  </a:cubicBezTo>
                  <a:lnTo>
                    <a:pt x="0" y="6200"/>
                  </a:lnTo>
                  <a:lnTo>
                    <a:pt x="0" y="27941"/>
                  </a:lnTo>
                  <a:cubicBezTo>
                    <a:pt x="0" y="23649"/>
                    <a:pt x="3455" y="23349"/>
                    <a:pt x="6111" y="23349"/>
                  </a:cubicBezTo>
                  <a:cubicBezTo>
                    <a:pt x="6542" y="23349"/>
                    <a:pt x="6952" y="23357"/>
                    <a:pt x="7323" y="23357"/>
                  </a:cubicBezTo>
                  <a:lnTo>
                    <a:pt x="7323" y="23345"/>
                  </a:lnTo>
                  <a:lnTo>
                    <a:pt x="21896" y="23345"/>
                  </a:lnTo>
                  <a:cubicBezTo>
                    <a:pt x="28337" y="23345"/>
                    <a:pt x="33564" y="18118"/>
                    <a:pt x="33564" y="11677"/>
                  </a:cubicBezTo>
                  <a:cubicBezTo>
                    <a:pt x="33564" y="5236"/>
                    <a:pt x="28337" y="9"/>
                    <a:pt x="21896" y="9"/>
                  </a:cubicBezTo>
                  <a:lnTo>
                    <a:pt x="7323" y="9"/>
                  </a:lnTo>
                  <a:cubicBezTo>
                    <a:pt x="6952" y="9"/>
                    <a:pt x="6542" y="1"/>
                    <a:pt x="6111" y="1"/>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434343"/>
                </a:solidFill>
                <a:latin typeface="Fira Sans Extra Condensed"/>
                <a:ea typeface="Fira Sans Extra Condensed"/>
                <a:cs typeface="Fira Sans Extra Condensed"/>
                <a:sym typeface="Fira Sans Extra Condensed"/>
              </a:endParaRPr>
            </a:p>
          </p:txBody>
        </p:sp>
        <p:sp>
          <p:nvSpPr>
            <p:cNvPr id="66" name="Google Shape;614;p27">
              <a:extLst>
                <a:ext uri="{FF2B5EF4-FFF2-40B4-BE49-F238E27FC236}">
                  <a16:creationId xmlns:a16="http://schemas.microsoft.com/office/drawing/2014/main" id="{C6BBD329-2EAC-4203-91E0-46DA3AEDCCE3}"/>
                </a:ext>
              </a:extLst>
            </p:cNvPr>
            <p:cNvSpPr/>
            <p:nvPr/>
          </p:nvSpPr>
          <p:spPr>
            <a:xfrm>
              <a:off x="1278300" y="1822525"/>
              <a:ext cx="3126947" cy="698925"/>
            </a:xfrm>
            <a:custGeom>
              <a:avLst/>
              <a:gdLst/>
              <a:ahLst/>
              <a:cxnLst/>
              <a:rect l="l" t="t" r="r" b="b"/>
              <a:pathLst>
                <a:path w="116265" h="27957" extrusionOk="0">
                  <a:moveTo>
                    <a:pt x="0" y="1"/>
                  </a:moveTo>
                  <a:lnTo>
                    <a:pt x="0" y="21741"/>
                  </a:lnTo>
                  <a:lnTo>
                    <a:pt x="0" y="23349"/>
                  </a:lnTo>
                  <a:cubicBezTo>
                    <a:pt x="0" y="27653"/>
                    <a:pt x="3457" y="27952"/>
                    <a:pt x="6114" y="27952"/>
                  </a:cubicBezTo>
                  <a:cubicBezTo>
                    <a:pt x="6544" y="27952"/>
                    <a:pt x="6953" y="27945"/>
                    <a:pt x="7323" y="27945"/>
                  </a:cubicBezTo>
                  <a:lnTo>
                    <a:pt x="7323" y="27957"/>
                  </a:lnTo>
                  <a:lnTo>
                    <a:pt x="104597" y="27957"/>
                  </a:lnTo>
                  <a:cubicBezTo>
                    <a:pt x="111038" y="27957"/>
                    <a:pt x="116265" y="22730"/>
                    <a:pt x="116265" y="16277"/>
                  </a:cubicBezTo>
                  <a:cubicBezTo>
                    <a:pt x="116265" y="9835"/>
                    <a:pt x="111038" y="4608"/>
                    <a:pt x="104597" y="4608"/>
                  </a:cubicBezTo>
                  <a:lnTo>
                    <a:pt x="7323" y="4608"/>
                  </a:lnTo>
                  <a:lnTo>
                    <a:pt x="7323" y="4597"/>
                  </a:lnTo>
                  <a:cubicBezTo>
                    <a:pt x="6961" y="4597"/>
                    <a:pt x="6563" y="4604"/>
                    <a:pt x="6144" y="4604"/>
                  </a:cubicBezTo>
                  <a:cubicBezTo>
                    <a:pt x="3484" y="4604"/>
                    <a:pt x="0" y="4311"/>
                    <a:pt x="0" y="1"/>
                  </a:cubicBezTo>
                  <a:close/>
                </a:path>
              </a:pathLst>
            </a:custGeom>
            <a:solidFill>
              <a:srgbClr val="A89BB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434343"/>
                </a:solidFill>
                <a:latin typeface="Fira Sans Extra Condensed"/>
                <a:ea typeface="Fira Sans Extra Condensed"/>
                <a:cs typeface="Fira Sans Extra Condensed"/>
                <a:sym typeface="Fira Sans Extra Condensed"/>
              </a:endParaRPr>
            </a:p>
          </p:txBody>
        </p:sp>
        <p:sp>
          <p:nvSpPr>
            <p:cNvPr id="67" name="Google Shape;615;p27">
              <a:extLst>
                <a:ext uri="{FF2B5EF4-FFF2-40B4-BE49-F238E27FC236}">
                  <a16:creationId xmlns:a16="http://schemas.microsoft.com/office/drawing/2014/main" id="{B7068EF5-4556-418A-B7C5-9522A50D1092}"/>
                </a:ext>
              </a:extLst>
            </p:cNvPr>
            <p:cNvSpPr/>
            <p:nvPr/>
          </p:nvSpPr>
          <p:spPr>
            <a:xfrm>
              <a:off x="1278288" y="1860925"/>
              <a:ext cx="863225" cy="583725"/>
            </a:xfrm>
            <a:custGeom>
              <a:avLst/>
              <a:gdLst/>
              <a:ahLst/>
              <a:cxnLst/>
              <a:rect l="l" t="t" r="r" b="b"/>
              <a:pathLst>
                <a:path w="34529" h="23349" extrusionOk="0">
                  <a:moveTo>
                    <a:pt x="179" y="1"/>
                  </a:moveTo>
                  <a:cubicBezTo>
                    <a:pt x="60" y="441"/>
                    <a:pt x="0" y="929"/>
                    <a:pt x="0" y="1513"/>
                  </a:cubicBezTo>
                  <a:lnTo>
                    <a:pt x="0" y="3120"/>
                  </a:lnTo>
                  <a:lnTo>
                    <a:pt x="0" y="20205"/>
                  </a:lnTo>
                  <a:lnTo>
                    <a:pt x="0" y="21825"/>
                  </a:lnTo>
                  <a:cubicBezTo>
                    <a:pt x="0" y="22396"/>
                    <a:pt x="60" y="22908"/>
                    <a:pt x="179" y="23349"/>
                  </a:cubicBezTo>
                  <a:cubicBezTo>
                    <a:pt x="934" y="20479"/>
                    <a:pt x="3946" y="20258"/>
                    <a:pt x="6319" y="20258"/>
                  </a:cubicBezTo>
                  <a:cubicBezTo>
                    <a:pt x="6752" y="20258"/>
                    <a:pt x="7164" y="20265"/>
                    <a:pt x="7537" y="20265"/>
                  </a:cubicBezTo>
                  <a:lnTo>
                    <a:pt x="22527" y="20265"/>
                  </a:lnTo>
                  <a:cubicBezTo>
                    <a:pt x="29159" y="20265"/>
                    <a:pt x="34528" y="15038"/>
                    <a:pt x="34528" y="8585"/>
                  </a:cubicBezTo>
                  <a:cubicBezTo>
                    <a:pt x="34528" y="6597"/>
                    <a:pt x="34016" y="4715"/>
                    <a:pt x="33112" y="3072"/>
                  </a:cubicBezTo>
                  <a:lnTo>
                    <a:pt x="7323" y="3072"/>
                  </a:lnTo>
                  <a:lnTo>
                    <a:pt x="7323" y="3061"/>
                  </a:lnTo>
                  <a:cubicBezTo>
                    <a:pt x="6959" y="3061"/>
                    <a:pt x="6557" y="3068"/>
                    <a:pt x="6134" y="3068"/>
                  </a:cubicBezTo>
                  <a:cubicBezTo>
                    <a:pt x="3834" y="3068"/>
                    <a:pt x="923" y="2847"/>
                    <a:pt x="179" y="1"/>
                  </a:cubicBezTo>
                  <a:close/>
                </a:path>
              </a:pathLst>
            </a:custGeom>
            <a:solidFill>
              <a:srgbClr val="6B598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434343"/>
                </a:solidFill>
                <a:latin typeface="Fira Sans Extra Condensed"/>
                <a:ea typeface="Fira Sans Extra Condensed"/>
                <a:cs typeface="Fira Sans Extra Condensed"/>
                <a:sym typeface="Fira Sans Extra Condensed"/>
              </a:endParaRPr>
            </a:p>
          </p:txBody>
        </p:sp>
        <p:sp>
          <p:nvSpPr>
            <p:cNvPr id="68" name="Google Shape;616;p27">
              <a:extLst>
                <a:ext uri="{FF2B5EF4-FFF2-40B4-BE49-F238E27FC236}">
                  <a16:creationId xmlns:a16="http://schemas.microsoft.com/office/drawing/2014/main" id="{6830E218-9F29-4F86-A786-F795719F85DE}"/>
                </a:ext>
              </a:extLst>
            </p:cNvPr>
            <p:cNvSpPr/>
            <p:nvPr/>
          </p:nvSpPr>
          <p:spPr>
            <a:xfrm>
              <a:off x="1278288" y="1713958"/>
              <a:ext cx="839101" cy="698799"/>
            </a:xfrm>
            <a:custGeom>
              <a:avLst/>
              <a:gdLst/>
              <a:ahLst/>
              <a:cxnLst/>
              <a:rect l="l" t="t" r="r" b="b"/>
              <a:pathLst>
                <a:path w="33564" h="27952" extrusionOk="0">
                  <a:moveTo>
                    <a:pt x="6114" y="0"/>
                  </a:moveTo>
                  <a:cubicBezTo>
                    <a:pt x="3457" y="0"/>
                    <a:pt x="0" y="300"/>
                    <a:pt x="0" y="4604"/>
                  </a:cubicBezTo>
                  <a:lnTo>
                    <a:pt x="0" y="6211"/>
                  </a:lnTo>
                  <a:lnTo>
                    <a:pt x="0" y="27952"/>
                  </a:lnTo>
                  <a:cubicBezTo>
                    <a:pt x="0" y="23660"/>
                    <a:pt x="3455" y="23360"/>
                    <a:pt x="6111" y="23360"/>
                  </a:cubicBezTo>
                  <a:cubicBezTo>
                    <a:pt x="6542" y="23360"/>
                    <a:pt x="6952" y="23368"/>
                    <a:pt x="7323" y="23368"/>
                  </a:cubicBezTo>
                  <a:lnTo>
                    <a:pt x="7323" y="23356"/>
                  </a:lnTo>
                  <a:lnTo>
                    <a:pt x="21896" y="23356"/>
                  </a:lnTo>
                  <a:cubicBezTo>
                    <a:pt x="28337" y="23356"/>
                    <a:pt x="33564" y="18129"/>
                    <a:pt x="33564" y="11688"/>
                  </a:cubicBezTo>
                  <a:cubicBezTo>
                    <a:pt x="33564" y="5235"/>
                    <a:pt x="28337" y="8"/>
                    <a:pt x="21896" y="8"/>
                  </a:cubicBezTo>
                  <a:lnTo>
                    <a:pt x="7323" y="8"/>
                  </a:lnTo>
                  <a:cubicBezTo>
                    <a:pt x="6953" y="8"/>
                    <a:pt x="6544" y="0"/>
                    <a:pt x="6114" y="0"/>
                  </a:cubicBezTo>
                  <a:close/>
                </a:path>
              </a:pathLst>
            </a:custGeom>
            <a:solidFill>
              <a:srgbClr val="869FB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solidFill>
                  <a:srgbClr val="434343"/>
                </a:solidFill>
                <a:latin typeface="Fira Sans Extra Condensed"/>
                <a:ea typeface="Fira Sans Extra Condensed"/>
                <a:cs typeface="Fira Sans Extra Condensed"/>
                <a:sym typeface="Fira Sans Extra Condensed"/>
              </a:endParaRPr>
            </a:p>
          </p:txBody>
        </p:sp>
        <p:sp>
          <p:nvSpPr>
            <p:cNvPr id="69" name="Google Shape;617;p27">
              <a:extLst>
                <a:ext uri="{FF2B5EF4-FFF2-40B4-BE49-F238E27FC236}">
                  <a16:creationId xmlns:a16="http://schemas.microsoft.com/office/drawing/2014/main" id="{DDB4F2DF-BD90-46E1-99CE-37E0C5949D6D}"/>
                </a:ext>
              </a:extLst>
            </p:cNvPr>
            <p:cNvSpPr/>
            <p:nvPr/>
          </p:nvSpPr>
          <p:spPr>
            <a:xfrm>
              <a:off x="1453531" y="1790992"/>
              <a:ext cx="434700" cy="434699"/>
            </a:xfrm>
            <a:prstGeom prst="ellipse">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dirty="0">
                  <a:solidFill>
                    <a:srgbClr val="0989B1"/>
                  </a:solidFill>
                  <a:latin typeface="Poetsen One" panose="020108030300000D0203" pitchFamily="2" charset="0"/>
                  <a:ea typeface="Fira Sans Extra Condensed"/>
                  <a:cs typeface="Fira Sans Extra Condensed"/>
                  <a:sym typeface="Fira Sans Extra Condensed"/>
                </a:rPr>
                <a:t>5</a:t>
              </a:r>
              <a:endParaRPr sz="2200" dirty="0">
                <a:solidFill>
                  <a:srgbClr val="0989B1"/>
                </a:solidFill>
                <a:latin typeface="Poetsen One" panose="020108030300000D0203" pitchFamily="2" charset="0"/>
                <a:ea typeface="Fira Sans Extra Condensed"/>
                <a:cs typeface="Fira Sans Extra Condensed"/>
                <a:sym typeface="Fira Sans Extra Condensed"/>
              </a:endParaRPr>
            </a:p>
          </p:txBody>
        </p:sp>
        <p:sp>
          <p:nvSpPr>
            <p:cNvPr id="70" name="Google Shape;618;p27">
              <a:extLst>
                <a:ext uri="{FF2B5EF4-FFF2-40B4-BE49-F238E27FC236}">
                  <a16:creationId xmlns:a16="http://schemas.microsoft.com/office/drawing/2014/main" id="{2E8AB03C-C5C9-4430-8356-0F39301361A2}"/>
                </a:ext>
              </a:extLst>
            </p:cNvPr>
            <p:cNvSpPr/>
            <p:nvPr/>
          </p:nvSpPr>
          <p:spPr>
            <a:xfrm>
              <a:off x="2203240" y="2094599"/>
              <a:ext cx="1886999" cy="302807"/>
            </a:xfrm>
            <a:prstGeom prst="rect">
              <a:avLst/>
            </a:prstGeom>
            <a:noFill/>
            <a:ln>
              <a:noFill/>
            </a:ln>
          </p:spPr>
          <p:txBody>
            <a:bodyPr spcFirstLastPara="1" wrap="square" lIns="91425" tIns="91425" rIns="91425" bIns="91425" anchor="ctr" anchorCtr="0">
              <a:noAutofit/>
            </a:bodyPr>
            <a:lstStyle/>
            <a:p>
              <a:r>
                <a:rPr lang="es-ES" b="1" dirty="0">
                  <a:solidFill>
                    <a:schemeClr val="bg1"/>
                  </a:solidFill>
                  <a:effectLst/>
                  <a:latin typeface="Red Hat Display" panose="020B0604020202020204" charset="0"/>
                  <a:ea typeface="Calibri" panose="020F0502020204030204" pitchFamily="34" charset="0"/>
                  <a:cs typeface="Times New Roman" panose="02020603050405020304" pitchFamily="18" charset="0"/>
                </a:rPr>
                <a:t>Tiquisio</a:t>
              </a:r>
            </a:p>
          </p:txBody>
        </p:sp>
      </p:grpSp>
      <p:grpSp>
        <p:nvGrpSpPr>
          <p:cNvPr id="71" name="Google Shape;602;p27">
            <a:extLst>
              <a:ext uri="{FF2B5EF4-FFF2-40B4-BE49-F238E27FC236}">
                <a16:creationId xmlns:a16="http://schemas.microsoft.com/office/drawing/2014/main" id="{74B0946E-15D3-4263-A87B-1D9CBFFF825E}"/>
              </a:ext>
            </a:extLst>
          </p:cNvPr>
          <p:cNvGrpSpPr/>
          <p:nvPr/>
        </p:nvGrpSpPr>
        <p:grpSpPr>
          <a:xfrm>
            <a:off x="3143943" y="3869454"/>
            <a:ext cx="2529213" cy="645556"/>
            <a:chOff x="1278288" y="2634050"/>
            <a:chExt cx="3126959" cy="798125"/>
          </a:xfrm>
        </p:grpSpPr>
        <p:sp>
          <p:nvSpPr>
            <p:cNvPr id="73" name="Google Shape;604;p27">
              <a:extLst>
                <a:ext uri="{FF2B5EF4-FFF2-40B4-BE49-F238E27FC236}">
                  <a16:creationId xmlns:a16="http://schemas.microsoft.com/office/drawing/2014/main" id="{E2E37B8E-1080-4DFB-BD1A-4924B411BB1A}"/>
                </a:ext>
              </a:extLst>
            </p:cNvPr>
            <p:cNvSpPr/>
            <p:nvPr/>
          </p:nvSpPr>
          <p:spPr>
            <a:xfrm>
              <a:off x="1278300" y="2733350"/>
              <a:ext cx="3126947" cy="698825"/>
            </a:xfrm>
            <a:custGeom>
              <a:avLst/>
              <a:gdLst/>
              <a:ahLst/>
              <a:cxnLst/>
              <a:rect l="l" t="t" r="r" b="b"/>
              <a:pathLst>
                <a:path w="116265" h="27953" extrusionOk="0">
                  <a:moveTo>
                    <a:pt x="0" y="1"/>
                  </a:moveTo>
                  <a:lnTo>
                    <a:pt x="0" y="21742"/>
                  </a:lnTo>
                  <a:lnTo>
                    <a:pt x="0" y="23349"/>
                  </a:lnTo>
                  <a:cubicBezTo>
                    <a:pt x="0" y="27653"/>
                    <a:pt x="3457" y="27953"/>
                    <a:pt x="6114" y="27953"/>
                  </a:cubicBezTo>
                  <a:cubicBezTo>
                    <a:pt x="6544" y="27953"/>
                    <a:pt x="6953" y="27945"/>
                    <a:pt x="7323" y="27945"/>
                  </a:cubicBezTo>
                  <a:lnTo>
                    <a:pt x="104597" y="27945"/>
                  </a:lnTo>
                  <a:cubicBezTo>
                    <a:pt x="111038" y="27945"/>
                    <a:pt x="116265" y="22730"/>
                    <a:pt x="116265" y="16277"/>
                  </a:cubicBezTo>
                  <a:cubicBezTo>
                    <a:pt x="116265" y="9835"/>
                    <a:pt x="111038" y="4608"/>
                    <a:pt x="104597" y="4608"/>
                  </a:cubicBezTo>
                  <a:lnTo>
                    <a:pt x="7323" y="4608"/>
                  </a:lnTo>
                  <a:lnTo>
                    <a:pt x="7323" y="4597"/>
                  </a:lnTo>
                  <a:cubicBezTo>
                    <a:pt x="6961" y="4597"/>
                    <a:pt x="6563" y="4604"/>
                    <a:pt x="6144" y="4604"/>
                  </a:cubicBezTo>
                  <a:cubicBezTo>
                    <a:pt x="3484" y="4604"/>
                    <a:pt x="0" y="4311"/>
                    <a:pt x="0" y="1"/>
                  </a:cubicBezTo>
                  <a:close/>
                </a:path>
              </a:pathLst>
            </a:custGeom>
            <a:solidFill>
              <a:srgbClr val="FEEF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solidFill>
                  <a:srgbClr val="434343"/>
                </a:solidFill>
                <a:latin typeface="Fira Sans Extra Condensed"/>
                <a:ea typeface="Fira Sans Extra Condensed"/>
                <a:cs typeface="Fira Sans Extra Condensed"/>
                <a:sym typeface="Fira Sans Extra Condensed"/>
              </a:endParaRPr>
            </a:p>
          </p:txBody>
        </p:sp>
        <p:sp>
          <p:nvSpPr>
            <p:cNvPr id="76" name="Google Shape;605;p27">
              <a:extLst>
                <a:ext uri="{FF2B5EF4-FFF2-40B4-BE49-F238E27FC236}">
                  <a16:creationId xmlns:a16="http://schemas.microsoft.com/office/drawing/2014/main" id="{4730E317-53A4-4733-AF27-EB8B33A99A9C}"/>
                </a:ext>
              </a:extLst>
            </p:cNvPr>
            <p:cNvSpPr/>
            <p:nvPr/>
          </p:nvSpPr>
          <p:spPr>
            <a:xfrm>
              <a:off x="1278288" y="2771750"/>
              <a:ext cx="863225" cy="583725"/>
            </a:xfrm>
            <a:custGeom>
              <a:avLst/>
              <a:gdLst/>
              <a:ahLst/>
              <a:cxnLst/>
              <a:rect l="l" t="t" r="r" b="b"/>
              <a:pathLst>
                <a:path w="34529" h="23349" extrusionOk="0">
                  <a:moveTo>
                    <a:pt x="179" y="1"/>
                  </a:moveTo>
                  <a:cubicBezTo>
                    <a:pt x="60" y="441"/>
                    <a:pt x="0" y="929"/>
                    <a:pt x="0" y="1501"/>
                  </a:cubicBezTo>
                  <a:lnTo>
                    <a:pt x="0" y="3120"/>
                  </a:lnTo>
                  <a:lnTo>
                    <a:pt x="0" y="20206"/>
                  </a:lnTo>
                  <a:lnTo>
                    <a:pt x="0" y="21813"/>
                  </a:lnTo>
                  <a:cubicBezTo>
                    <a:pt x="0" y="22396"/>
                    <a:pt x="60" y="22908"/>
                    <a:pt x="179" y="23349"/>
                  </a:cubicBezTo>
                  <a:cubicBezTo>
                    <a:pt x="934" y="20479"/>
                    <a:pt x="3946" y="20258"/>
                    <a:pt x="6319" y="20258"/>
                  </a:cubicBezTo>
                  <a:cubicBezTo>
                    <a:pt x="6752" y="20258"/>
                    <a:pt x="7164" y="20265"/>
                    <a:pt x="7537" y="20265"/>
                  </a:cubicBezTo>
                  <a:lnTo>
                    <a:pt x="22527" y="20265"/>
                  </a:lnTo>
                  <a:cubicBezTo>
                    <a:pt x="29159" y="20265"/>
                    <a:pt x="34528" y="15038"/>
                    <a:pt x="34528" y="8585"/>
                  </a:cubicBezTo>
                  <a:cubicBezTo>
                    <a:pt x="34528" y="6597"/>
                    <a:pt x="34016" y="4716"/>
                    <a:pt x="33112" y="3072"/>
                  </a:cubicBezTo>
                  <a:lnTo>
                    <a:pt x="7323" y="3072"/>
                  </a:lnTo>
                  <a:lnTo>
                    <a:pt x="7323" y="3061"/>
                  </a:lnTo>
                  <a:cubicBezTo>
                    <a:pt x="6959" y="3061"/>
                    <a:pt x="6557" y="3068"/>
                    <a:pt x="6134" y="3068"/>
                  </a:cubicBezTo>
                  <a:cubicBezTo>
                    <a:pt x="3834" y="3068"/>
                    <a:pt x="923" y="2847"/>
                    <a:pt x="179" y="1"/>
                  </a:cubicBezTo>
                  <a:close/>
                </a:path>
              </a:pathLst>
            </a:custGeom>
            <a:solidFill>
              <a:srgbClr val="E8C70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solidFill>
                  <a:srgbClr val="434343"/>
                </a:solidFill>
                <a:latin typeface="Fira Sans Extra Condensed"/>
                <a:ea typeface="Fira Sans Extra Condensed"/>
                <a:cs typeface="Fira Sans Extra Condensed"/>
                <a:sym typeface="Fira Sans Extra Condensed"/>
              </a:endParaRPr>
            </a:p>
          </p:txBody>
        </p:sp>
        <p:sp>
          <p:nvSpPr>
            <p:cNvPr id="78" name="Google Shape;606;p27">
              <a:extLst>
                <a:ext uri="{FF2B5EF4-FFF2-40B4-BE49-F238E27FC236}">
                  <a16:creationId xmlns:a16="http://schemas.microsoft.com/office/drawing/2014/main" id="{93E4AE00-2A9F-40D7-9D4F-CE63125BA724}"/>
                </a:ext>
              </a:extLst>
            </p:cNvPr>
            <p:cNvSpPr/>
            <p:nvPr/>
          </p:nvSpPr>
          <p:spPr>
            <a:xfrm>
              <a:off x="1278288" y="2634050"/>
              <a:ext cx="839100" cy="698800"/>
            </a:xfrm>
            <a:custGeom>
              <a:avLst/>
              <a:gdLst/>
              <a:ahLst/>
              <a:cxnLst/>
              <a:rect l="l" t="t" r="r" b="b"/>
              <a:pathLst>
                <a:path w="33564" h="27952" extrusionOk="0">
                  <a:moveTo>
                    <a:pt x="6114" y="0"/>
                  </a:moveTo>
                  <a:cubicBezTo>
                    <a:pt x="3457" y="0"/>
                    <a:pt x="0" y="300"/>
                    <a:pt x="0" y="4604"/>
                  </a:cubicBezTo>
                  <a:lnTo>
                    <a:pt x="0" y="6211"/>
                  </a:lnTo>
                  <a:lnTo>
                    <a:pt x="0" y="27952"/>
                  </a:lnTo>
                  <a:cubicBezTo>
                    <a:pt x="0" y="23660"/>
                    <a:pt x="3455" y="23360"/>
                    <a:pt x="6111" y="23360"/>
                  </a:cubicBezTo>
                  <a:cubicBezTo>
                    <a:pt x="6542" y="23360"/>
                    <a:pt x="6952" y="23368"/>
                    <a:pt x="7323" y="23368"/>
                  </a:cubicBezTo>
                  <a:lnTo>
                    <a:pt x="7323" y="23356"/>
                  </a:lnTo>
                  <a:lnTo>
                    <a:pt x="21896" y="23356"/>
                  </a:lnTo>
                  <a:cubicBezTo>
                    <a:pt x="28337" y="23356"/>
                    <a:pt x="33564" y="18129"/>
                    <a:pt x="33564" y="11688"/>
                  </a:cubicBezTo>
                  <a:cubicBezTo>
                    <a:pt x="33564" y="5235"/>
                    <a:pt x="28337" y="8"/>
                    <a:pt x="21896" y="8"/>
                  </a:cubicBezTo>
                  <a:lnTo>
                    <a:pt x="7323" y="8"/>
                  </a:lnTo>
                  <a:cubicBezTo>
                    <a:pt x="6953" y="8"/>
                    <a:pt x="6544" y="0"/>
                    <a:pt x="6114" y="0"/>
                  </a:cubicBezTo>
                  <a:close/>
                </a:path>
              </a:pathLst>
            </a:custGeom>
            <a:solidFill>
              <a:srgbClr val="869FB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434343"/>
                </a:solidFill>
                <a:latin typeface="Fira Sans Extra Condensed"/>
                <a:ea typeface="Fira Sans Extra Condensed"/>
                <a:cs typeface="Fira Sans Extra Condensed"/>
                <a:sym typeface="Fira Sans Extra Condensed"/>
              </a:endParaRPr>
            </a:p>
          </p:txBody>
        </p:sp>
        <p:sp>
          <p:nvSpPr>
            <p:cNvPr id="79" name="Google Shape;607;p27">
              <a:extLst>
                <a:ext uri="{FF2B5EF4-FFF2-40B4-BE49-F238E27FC236}">
                  <a16:creationId xmlns:a16="http://schemas.microsoft.com/office/drawing/2014/main" id="{302CB017-E2E1-4D6B-8DEF-D55ADD6F47FF}"/>
                </a:ext>
              </a:extLst>
            </p:cNvPr>
            <p:cNvSpPr/>
            <p:nvPr/>
          </p:nvSpPr>
          <p:spPr>
            <a:xfrm>
              <a:off x="1480487" y="2700794"/>
              <a:ext cx="434700" cy="434700"/>
            </a:xfrm>
            <a:prstGeom prst="ellipse">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dirty="0">
                  <a:solidFill>
                    <a:srgbClr val="0989B1"/>
                  </a:solidFill>
                  <a:latin typeface="Poetsen One" panose="020108030300000D0203" pitchFamily="2" charset="0"/>
                  <a:ea typeface="Fira Sans Extra Condensed"/>
                  <a:cs typeface="Fira Sans Extra Condensed"/>
                  <a:sym typeface="Fira Sans Extra Condensed"/>
                </a:rPr>
                <a:t>6</a:t>
              </a:r>
              <a:endParaRPr sz="2200" dirty="0">
                <a:solidFill>
                  <a:srgbClr val="0989B1"/>
                </a:solidFill>
                <a:latin typeface="Poetsen One" panose="020108030300000D0203" pitchFamily="2" charset="0"/>
                <a:ea typeface="Fira Sans Extra Condensed"/>
                <a:cs typeface="Fira Sans Extra Condensed"/>
                <a:sym typeface="Fira Sans Extra Condensed"/>
              </a:endParaRPr>
            </a:p>
          </p:txBody>
        </p:sp>
        <p:sp>
          <p:nvSpPr>
            <p:cNvPr id="80" name="Google Shape;608;p27">
              <a:extLst>
                <a:ext uri="{FF2B5EF4-FFF2-40B4-BE49-F238E27FC236}">
                  <a16:creationId xmlns:a16="http://schemas.microsoft.com/office/drawing/2014/main" id="{5AA13064-8BE0-42FE-A1AE-6B512089E055}"/>
                </a:ext>
              </a:extLst>
            </p:cNvPr>
            <p:cNvSpPr/>
            <p:nvPr/>
          </p:nvSpPr>
          <p:spPr>
            <a:xfrm>
              <a:off x="2221772" y="3005400"/>
              <a:ext cx="1236000" cy="271199"/>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Clr>
                  <a:srgbClr val="000000"/>
                </a:buClr>
                <a:buSzPts val="1100"/>
                <a:buFont typeface="Arial"/>
                <a:buNone/>
              </a:pPr>
              <a:r>
                <a:rPr lang="es-ES" b="1" dirty="0">
                  <a:solidFill>
                    <a:schemeClr val="tx1">
                      <a:lumMod val="50000"/>
                      <a:lumOff val="50000"/>
                    </a:schemeClr>
                  </a:solidFill>
                  <a:effectLst/>
                  <a:latin typeface="Red Hat Display" panose="020B0604020202020204" charset="0"/>
                  <a:ea typeface="Calibri" panose="020F0502020204030204" pitchFamily="34" charset="0"/>
                  <a:cs typeface="Times New Roman" panose="02020603050405020304" pitchFamily="18" charset="0"/>
                </a:rPr>
                <a:t>Regidor</a:t>
              </a:r>
              <a:endParaRPr sz="1100" dirty="0">
                <a:solidFill>
                  <a:schemeClr val="lt1"/>
                </a:solidFill>
              </a:endParaRPr>
            </a:p>
          </p:txBody>
        </p:sp>
      </p:grpSp>
    </p:spTree>
    <p:extLst>
      <p:ext uri="{BB962C8B-B14F-4D97-AF65-F5344CB8AC3E}">
        <p14:creationId xmlns:p14="http://schemas.microsoft.com/office/powerpoint/2010/main" val="1870365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Shape 160"/>
        <p:cNvGrpSpPr/>
        <p:nvPr/>
      </p:nvGrpSpPr>
      <p:grpSpPr>
        <a:xfrm>
          <a:off x="0" y="0"/>
          <a:ext cx="0" cy="0"/>
          <a:chOff x="0" y="0"/>
          <a:chExt cx="0" cy="0"/>
        </a:xfrm>
      </p:grpSpPr>
      <p:pic>
        <p:nvPicPr>
          <p:cNvPr id="3" name="Imagen 2" descr="Imagen de la pantalla de un celular con texto e imágenes&#10;&#10;Descripción generada automáticamente con confianza media">
            <a:extLst>
              <a:ext uri="{FF2B5EF4-FFF2-40B4-BE49-F238E27FC236}">
                <a16:creationId xmlns:a16="http://schemas.microsoft.com/office/drawing/2014/main" id="{544490F7-0AAE-438D-8A8F-111FF64EF1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1307" y="458387"/>
            <a:ext cx="4226726" cy="4226726"/>
          </a:xfrm>
          <a:prstGeom prst="rect">
            <a:avLst/>
          </a:prstGeom>
        </p:spPr>
      </p:pic>
      <p:sp>
        <p:nvSpPr>
          <p:cNvPr id="161" name="Google Shape;161;p20"/>
          <p:cNvSpPr txBox="1">
            <a:spLocks noGrp="1"/>
          </p:cNvSpPr>
          <p:nvPr>
            <p:ph type="title"/>
          </p:nvPr>
        </p:nvSpPr>
        <p:spPr>
          <a:xfrm>
            <a:off x="577121" y="142407"/>
            <a:ext cx="3380283" cy="1418400"/>
          </a:xfrm>
          <a:prstGeom prst="rect">
            <a:avLst/>
          </a:prstGeom>
        </p:spPr>
        <p:txBody>
          <a:bodyPr spcFirstLastPara="1" wrap="square" lIns="0" tIns="0" rIns="0" bIns="0" anchor="ctr" anchorCtr="0">
            <a:noAutofit/>
          </a:bodyPr>
          <a:lstStyle/>
          <a:p>
            <a:pPr marL="0" lvl="0" indent="0" algn="l" rtl="0">
              <a:lnSpc>
                <a:spcPts val="1800"/>
              </a:lnSpc>
              <a:spcBef>
                <a:spcPts val="0"/>
              </a:spcBef>
              <a:spcAft>
                <a:spcPts val="0"/>
              </a:spcAft>
              <a:buNone/>
            </a:pPr>
            <a:r>
              <a:rPr lang="es-ES" sz="1800" spc="-100" dirty="0">
                <a:solidFill>
                  <a:srgbClr val="002060"/>
                </a:solidFill>
                <a:latin typeface="Poetsen One" panose="020108030300000D0203" pitchFamily="2" charset="0"/>
              </a:rPr>
              <a:t>CREACIÓN DE ESCUELAS MUNICIPALES DE MÚSICA EN EL DEPARTAMENTO DE BOLÍVAR</a:t>
            </a:r>
          </a:p>
        </p:txBody>
      </p:sp>
      <p:sp>
        <p:nvSpPr>
          <p:cNvPr id="163" name="Google Shape;163;p20"/>
          <p:cNvSpPr txBox="1">
            <a:spLocks noGrp="1"/>
          </p:cNvSpPr>
          <p:nvPr>
            <p:ph type="sldNum" idx="12"/>
          </p:nvPr>
        </p:nvSpPr>
        <p:spPr>
          <a:xfrm>
            <a:off x="8760475" y="4759953"/>
            <a:ext cx="383400" cy="38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9</a:t>
            </a:fld>
            <a:endParaRPr dirty="0"/>
          </a:p>
        </p:txBody>
      </p:sp>
      <p:sp>
        <p:nvSpPr>
          <p:cNvPr id="7" name="Rectángulo 6">
            <a:extLst>
              <a:ext uri="{FF2B5EF4-FFF2-40B4-BE49-F238E27FC236}">
                <a16:creationId xmlns:a16="http://schemas.microsoft.com/office/drawing/2014/main" id="{33DDDE3C-11A6-407E-97AD-15D430C87AE1}"/>
              </a:ext>
            </a:extLst>
          </p:cNvPr>
          <p:cNvSpPr/>
          <p:nvPr/>
        </p:nvSpPr>
        <p:spPr>
          <a:xfrm>
            <a:off x="346120" y="543019"/>
            <a:ext cx="134523" cy="749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29521819-0F16-4EE1-82F3-306611E4EF5B}"/>
              </a:ext>
            </a:extLst>
          </p:cNvPr>
          <p:cNvSpPr txBox="1"/>
          <p:nvPr/>
        </p:nvSpPr>
        <p:spPr>
          <a:xfrm>
            <a:off x="936343" y="2061112"/>
            <a:ext cx="2661838" cy="1323439"/>
          </a:xfrm>
          <a:prstGeom prst="rect">
            <a:avLst/>
          </a:prstGeom>
          <a:noFill/>
        </p:spPr>
        <p:txBody>
          <a:bodyPr wrap="square" rtlCol="0">
            <a:spAutoFit/>
          </a:bodyPr>
          <a:lstStyle/>
          <a:p>
            <a:pPr algn="r"/>
            <a:r>
              <a:rPr lang="es-ES" sz="1600" dirty="0">
                <a:solidFill>
                  <a:schemeClr val="bg1"/>
                </a:solidFill>
                <a:latin typeface="Red Hat Display" panose="020B0604020202020204" charset="0"/>
                <a:ea typeface="Calibri" panose="020F0502020204030204" pitchFamily="34" charset="0"/>
                <a:cs typeface="Times New Roman" panose="02020603050405020304" pitchFamily="18" charset="0"/>
              </a:rPr>
              <a:t>Se creó la nueva escuela musical y de las artes de San Jacinto del Cauca a través de Acuerdo Municipal No. 003 de 2021</a:t>
            </a:r>
            <a:endParaRPr lang="es-CO" sz="1600" dirty="0">
              <a:solidFill>
                <a:srgbClr val="FEEF94"/>
              </a:solidFill>
              <a:latin typeface="Poetsen One" panose="020108030300000D0203" pitchFamily="2" charset="0"/>
            </a:endParaRPr>
          </a:p>
        </p:txBody>
      </p:sp>
      <p:pic>
        <p:nvPicPr>
          <p:cNvPr id="13" name="Google Shape;123;p4">
            <a:extLst>
              <a:ext uri="{FF2B5EF4-FFF2-40B4-BE49-F238E27FC236}">
                <a16:creationId xmlns:a16="http://schemas.microsoft.com/office/drawing/2014/main" id="{528DCDCF-0AAE-4B68-BEC1-4CBD0C9C825F}"/>
              </a:ext>
            </a:extLst>
          </p:cNvPr>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400494" y="4689961"/>
            <a:ext cx="1261910" cy="437734"/>
          </a:xfrm>
          <a:prstGeom prst="rect">
            <a:avLst/>
          </a:prstGeom>
          <a:noFill/>
          <a:ln>
            <a:noFill/>
          </a:ln>
        </p:spPr>
      </p:pic>
      <p:sp>
        <p:nvSpPr>
          <p:cNvPr id="8" name="Rectángulo: esquinas redondeadas 7">
            <a:extLst>
              <a:ext uri="{FF2B5EF4-FFF2-40B4-BE49-F238E27FC236}">
                <a16:creationId xmlns:a16="http://schemas.microsoft.com/office/drawing/2014/main" id="{E36762D4-A3E9-4030-8F25-414C5DE3F86F}"/>
              </a:ext>
            </a:extLst>
          </p:cNvPr>
          <p:cNvSpPr/>
          <p:nvPr/>
        </p:nvSpPr>
        <p:spPr>
          <a:xfrm>
            <a:off x="-384681" y="3884856"/>
            <a:ext cx="5760467" cy="492548"/>
          </a:xfrm>
          <a:prstGeom prst="roundRect">
            <a:avLst>
              <a:gd name="adj" fmla="val 50000"/>
            </a:avLst>
          </a:prstGeom>
          <a:solidFill>
            <a:srgbClr val="C2E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CuadroTexto 8">
            <a:extLst>
              <a:ext uri="{FF2B5EF4-FFF2-40B4-BE49-F238E27FC236}">
                <a16:creationId xmlns:a16="http://schemas.microsoft.com/office/drawing/2014/main" id="{44246FAE-D7A1-4C75-83DD-CF47017FAA84}"/>
              </a:ext>
            </a:extLst>
          </p:cNvPr>
          <p:cNvSpPr txBox="1"/>
          <p:nvPr/>
        </p:nvSpPr>
        <p:spPr>
          <a:xfrm>
            <a:off x="191515" y="4077110"/>
            <a:ext cx="4609007" cy="299441"/>
          </a:xfrm>
          <a:prstGeom prst="rect">
            <a:avLst/>
          </a:prstGeom>
          <a:noFill/>
        </p:spPr>
        <p:txBody>
          <a:bodyPr wrap="square" rtlCol="0">
            <a:spAutoFit/>
          </a:bodyPr>
          <a:lstStyle/>
          <a:p>
            <a:pPr>
              <a:lnSpc>
                <a:spcPts val="1300"/>
              </a:lnSpc>
            </a:pPr>
            <a:r>
              <a:rPr lang="es-ES" sz="2800" dirty="0">
                <a:solidFill>
                  <a:srgbClr val="002060"/>
                </a:solidFill>
                <a:effectLst/>
                <a:latin typeface="Poetsen One" panose="020108030300000D0203" pitchFamily="2" charset="0"/>
                <a:ea typeface="Calibri" panose="020F0502020204030204" pitchFamily="34" charset="0"/>
                <a:cs typeface="Times New Roman" panose="02020603050405020304" pitchFamily="18" charset="0"/>
              </a:rPr>
              <a:t> </a:t>
            </a:r>
            <a:r>
              <a:rPr lang="es-ES" sz="3200" dirty="0">
                <a:solidFill>
                  <a:srgbClr val="002060"/>
                </a:solidFill>
                <a:latin typeface="Poetsen One" panose="020108030300000D0203" pitchFamily="2" charset="0"/>
                <a:ea typeface="Calibri" panose="020F0502020204030204" pitchFamily="34" charset="0"/>
                <a:cs typeface="Times New Roman" panose="02020603050405020304" pitchFamily="18" charset="0"/>
              </a:rPr>
              <a:t>1</a:t>
            </a:r>
            <a:r>
              <a:rPr lang="es-ES" sz="2000" dirty="0">
                <a:solidFill>
                  <a:schemeClr val="bg1"/>
                </a:solidFill>
                <a:effectLst/>
                <a:latin typeface="Poetsen One" panose="020108030300000D0203" pitchFamily="2" charset="0"/>
                <a:ea typeface="Calibri" panose="020F0502020204030204" pitchFamily="34" charset="0"/>
                <a:cs typeface="Times New Roman" panose="02020603050405020304" pitchFamily="18" charset="0"/>
              </a:rPr>
              <a:t> Escuela creada   </a:t>
            </a:r>
            <a:r>
              <a:rPr lang="es-ES" sz="3200" dirty="0">
                <a:solidFill>
                  <a:srgbClr val="002060"/>
                </a:solidFill>
                <a:effectLst/>
                <a:latin typeface="Poetsen One" panose="020108030300000D0203" pitchFamily="2" charset="0"/>
                <a:ea typeface="Calibri" panose="020F0502020204030204" pitchFamily="34" charset="0"/>
                <a:cs typeface="Times New Roman" panose="02020603050405020304" pitchFamily="18" charset="0"/>
              </a:rPr>
              <a:t>2</a:t>
            </a:r>
            <a:r>
              <a:rPr lang="es-ES" sz="2000" dirty="0">
                <a:solidFill>
                  <a:schemeClr val="bg1"/>
                </a:solidFill>
                <a:effectLst/>
                <a:latin typeface="Poetsen One" panose="020108030300000D0203" pitchFamily="2" charset="0"/>
                <a:ea typeface="Calibri" panose="020F0502020204030204" pitchFamily="34" charset="0"/>
                <a:cs typeface="Times New Roman" panose="02020603050405020304" pitchFamily="18" charset="0"/>
              </a:rPr>
              <a:t> Asesoradas</a:t>
            </a:r>
          </a:p>
        </p:txBody>
      </p:sp>
      <p:grpSp>
        <p:nvGrpSpPr>
          <p:cNvPr id="10" name="Grupo 9">
            <a:extLst>
              <a:ext uri="{FF2B5EF4-FFF2-40B4-BE49-F238E27FC236}">
                <a16:creationId xmlns:a16="http://schemas.microsoft.com/office/drawing/2014/main" id="{4DE2FD53-FA48-402D-948F-E43E2DDCE9E5}"/>
              </a:ext>
            </a:extLst>
          </p:cNvPr>
          <p:cNvGrpSpPr/>
          <p:nvPr/>
        </p:nvGrpSpPr>
        <p:grpSpPr>
          <a:xfrm>
            <a:off x="4256449" y="3801136"/>
            <a:ext cx="690094" cy="690094"/>
            <a:chOff x="4403077" y="3942413"/>
            <a:chExt cx="690094" cy="690094"/>
          </a:xfrm>
        </p:grpSpPr>
        <p:sp>
          <p:nvSpPr>
            <p:cNvPr id="14" name="Elipse 13">
              <a:extLst>
                <a:ext uri="{FF2B5EF4-FFF2-40B4-BE49-F238E27FC236}">
                  <a16:creationId xmlns:a16="http://schemas.microsoft.com/office/drawing/2014/main" id="{3271996B-1FC5-4DF2-8A73-0E4CB17D9126}"/>
                </a:ext>
              </a:extLst>
            </p:cNvPr>
            <p:cNvSpPr/>
            <p:nvPr/>
          </p:nvSpPr>
          <p:spPr>
            <a:xfrm>
              <a:off x="4403077" y="3942413"/>
              <a:ext cx="690094" cy="690094"/>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Google Shape;795;p49">
              <a:extLst>
                <a:ext uri="{FF2B5EF4-FFF2-40B4-BE49-F238E27FC236}">
                  <a16:creationId xmlns:a16="http://schemas.microsoft.com/office/drawing/2014/main" id="{16AF31D6-DC3E-435B-9FDE-86279D7E131D}"/>
                </a:ext>
              </a:extLst>
            </p:cNvPr>
            <p:cNvSpPr/>
            <p:nvPr/>
          </p:nvSpPr>
          <p:spPr>
            <a:xfrm>
              <a:off x="4587935" y="4118572"/>
              <a:ext cx="320378" cy="337776"/>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21578835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theme/theme1.xml><?xml version="1.0" encoding="utf-8"?>
<a:theme xmlns:a="http://schemas.openxmlformats.org/drawingml/2006/main" name="Rutland template">
  <a:themeElements>
    <a:clrScheme name="Personalizado 2">
      <a:dk1>
        <a:sysClr val="windowText" lastClr="000000"/>
      </a:dk1>
      <a:lt1>
        <a:sysClr val="window" lastClr="FFFFFF"/>
      </a:lt1>
      <a:dk2>
        <a:srgbClr val="455F51"/>
      </a:dk2>
      <a:lt2>
        <a:srgbClr val="E3DED1"/>
      </a:lt2>
      <a:accent1>
        <a:srgbClr val="0989B1"/>
      </a:accent1>
      <a:accent2>
        <a:srgbClr val="4AB5C4"/>
      </a:accent2>
      <a:accent3>
        <a:srgbClr val="C0CF3A"/>
      </a:accent3>
      <a:accent4>
        <a:srgbClr val="029676"/>
      </a:accent4>
      <a:accent5>
        <a:srgbClr val="549E39"/>
      </a:accent5>
      <a:accent6>
        <a:srgbClr val="0989B1"/>
      </a:accent6>
      <a:hlink>
        <a:srgbClr val="6B9F25"/>
      </a:hlink>
      <a:folHlink>
        <a:srgbClr val="BA690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2976</TotalTime>
  <Words>2939</Words>
  <Application>Microsoft Office PowerPoint</Application>
  <PresentationFormat>Presentación en pantalla (16:9)</PresentationFormat>
  <Paragraphs>430</Paragraphs>
  <Slides>62</Slides>
  <Notes>57</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62</vt:i4>
      </vt:variant>
    </vt:vector>
  </HeadingPairs>
  <TitlesOfParts>
    <vt:vector size="70" baseType="lpstr">
      <vt:lpstr>Raleway</vt:lpstr>
      <vt:lpstr>Poetsen One</vt:lpstr>
      <vt:lpstr>Red Hat Display Black</vt:lpstr>
      <vt:lpstr>Arial</vt:lpstr>
      <vt:lpstr>Fira Sans Extra Condensed</vt:lpstr>
      <vt:lpstr>Red Hat Display</vt:lpstr>
      <vt:lpstr>PoetsenOne</vt:lpstr>
      <vt:lpstr>Rutland template</vt:lpstr>
      <vt:lpstr>INFORME DE GESTION 2021 </vt:lpstr>
      <vt:lpstr> PLAN DE ACCION  ICULTUR 2021</vt:lpstr>
      <vt:lpstr>Presentación de PowerPoint</vt:lpstr>
      <vt:lpstr>El programa también se dicta de forma virtual para beneficiar a la comunidad en general.</vt:lpstr>
      <vt:lpstr>Presentación de PowerPoint</vt:lpstr>
      <vt:lpstr>Presentación de PowerPoint</vt:lpstr>
      <vt:lpstr>Presentación de PowerPoint</vt:lpstr>
      <vt:lpstr>Presentación de PowerPoint</vt:lpstr>
      <vt:lpstr>CREACIÓN DE ESCUELAS MUNICIPALES DE MÚSICA EN EL DEPARTAMENTO DE BOLÍVAR</vt:lpstr>
      <vt:lpstr>Presentación de PowerPoint</vt:lpstr>
      <vt:lpstr>CONSEJOS MUNICIPALES  DE CULTURA</vt:lpstr>
      <vt:lpstr>Presentación de PowerPoint</vt:lpstr>
      <vt:lpstr>ASESORÍAS TÉCNICAS A LOS FESTIVALES DEL DEPARTAMENTO  DE BOLÍVAR</vt:lpstr>
      <vt:lpstr>Municipios asesorados en  ECONOMÍA NARANJA</vt:lpstr>
      <vt:lpstr>Presentación de PowerPoint</vt:lpstr>
      <vt:lpstr>Presentación de PowerPoint</vt:lpstr>
      <vt:lpstr> PLAN DE ACCION ICULTUR 2021</vt:lpstr>
      <vt:lpstr>CONSEJO  DE TURISMO  DEL DEPARTAMENTO  DE BOLÍVAR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15 ESPACIOS DE FORMACION CON ENTIDADES ALIADAS PARA FORTALECIMIENTO DEL ICT 341 personas beneficiadas </vt:lpstr>
      <vt:lpstr>ESPACIOS DE FORMACIONES CON ENTIDADES ALIADAS PARA FORTALECIMIENTO DEL ICT GESTIONADOS </vt:lpstr>
      <vt:lpstr>Presentación de PowerPoint</vt:lpstr>
      <vt:lpstr>Presentación de PowerPoint</vt:lpstr>
      <vt:lpstr>    Iniciativa liderada desde el Instituto de Cultura y Turismo de Bolívar ICULTUR y la facultad de Ciencias Económicas de la Universidad de Cartagena  30 de Noviembre de 2021</vt:lpstr>
      <vt:lpstr>    6 Asistencias técnicas a municipios en sistemas de recolección de datos   </vt:lpstr>
      <vt:lpstr>    </vt:lpstr>
      <vt:lpstr>EJE TRANSVERSAL  BOLÍVAR PRIMERO EN RURALIDAD Cultura, Deporte y Recreación.</vt:lpstr>
      <vt:lpstr>Presentación de PowerPoint</vt:lpstr>
      <vt:lpstr>Presentación de PowerPoint</vt:lpstr>
      <vt:lpstr>Presentación de PowerPoint</vt:lpstr>
      <vt:lpstr>ARTISTAS, CREADORES Y GESTORES CULTURALES RURALES DE BOLÍVAR CAPACITADOS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OTRAS ACCIONES  GESTIONADAS</vt:lpstr>
      <vt:lpstr>Presentación de PowerPoint</vt:lpstr>
      <vt:lpstr>Presentación de PowerPoint</vt:lpstr>
      <vt:lpstr>Presentación de PowerPoint</vt:lpstr>
      <vt:lpstr>Presentación de PowerPoint</vt:lpstr>
      <vt:lpstr>INDICADORES DE GESTION 2021</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Katty Alvarez</dc:creator>
  <cp:lastModifiedBy>A21</cp:lastModifiedBy>
  <cp:revision>273</cp:revision>
  <dcterms:modified xsi:type="dcterms:W3CDTF">2022-09-30T21:33:21Z</dcterms:modified>
</cp:coreProperties>
</file>